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5"/>
  </p:sldMasterIdLst>
  <p:notesMasterIdLst>
    <p:notesMasterId r:id="rId26"/>
  </p:notesMasterIdLst>
  <p:handoutMasterIdLst>
    <p:handoutMasterId r:id="rId27"/>
  </p:handoutMasterIdLst>
  <p:sldIdLst>
    <p:sldId id="301" r:id="rId6"/>
    <p:sldId id="302" r:id="rId7"/>
    <p:sldId id="2147475273" r:id="rId8"/>
    <p:sldId id="2147475262" r:id="rId9"/>
    <p:sldId id="2147475300" r:id="rId10"/>
    <p:sldId id="303" r:id="rId11"/>
    <p:sldId id="2147475301" r:id="rId12"/>
    <p:sldId id="305" r:id="rId13"/>
    <p:sldId id="2147475304" r:id="rId14"/>
    <p:sldId id="2147475306" r:id="rId15"/>
    <p:sldId id="304" r:id="rId16"/>
    <p:sldId id="2147475303" r:id="rId17"/>
    <p:sldId id="307" r:id="rId18"/>
    <p:sldId id="2147475321" r:id="rId19"/>
    <p:sldId id="2147475319" r:id="rId20"/>
    <p:sldId id="308" r:id="rId21"/>
    <p:sldId id="2147475327" r:id="rId22"/>
    <p:sldId id="2147475311" r:id="rId23"/>
    <p:sldId id="2147475323" r:id="rId24"/>
    <p:sldId id="2147475275" r:id="rId25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lian" initials="J" lastIdx="2" clrIdx="0">
    <p:extLst>
      <p:ext uri="{19B8F6BF-5375-455C-9EA6-DF929625EA0E}">
        <p15:presenceInfo xmlns:p15="http://schemas.microsoft.com/office/powerpoint/2012/main" userId="Julia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42CBC9"/>
    <a:srgbClr val="FD247A"/>
    <a:srgbClr val="FFC939"/>
    <a:srgbClr val="00C3C1"/>
    <a:srgbClr val="FF3399"/>
    <a:srgbClr val="7F7F7F"/>
    <a:srgbClr val="AEAEAE"/>
    <a:srgbClr val="00A6A2"/>
    <a:srgbClr val="11FF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charts/_rels/chart2.xml.rels><?xml version="1.0" encoding="UTF-8" standalone="yes"?>
<Relationships xmlns="http://schemas.openxmlformats.org/package/2006/relationships"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/>
            </a:pPr>
            <a:r>
              <a:rPr lang="es-CO" sz="1400" b="0" i="0" u="none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INGRESOS PROYECTADOS 2027 - 2030</a:t>
            </a:r>
          </a:p>
        </c:rich>
      </c:tx>
      <c:overlay val="0"/>
      <c:spPr>
        <a:noFill/>
        <a:ln w="6350"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9.5943699293482954E-2"/>
          <c:y val="0.11470514823252095"/>
          <c:w val="0.88226035926282154"/>
          <c:h val="0.64938592080222957"/>
        </c:manualLayout>
      </c:layout>
      <c:barChart>
        <c:barDir val="col"/>
        <c:grouping val="clustered"/>
        <c:varyColors val="0"/>
        <c:ser>
          <c:idx val="2"/>
          <c:order val="0"/>
          <c:tx>
            <c:strRef>
              <c:f>'1. Ingresos '!$A$7</c:f>
              <c:strCache>
                <c:ptCount val="1"/>
                <c:pt idx="0">
                  <c:v>Entidad 1</c:v>
                </c:pt>
              </c:strCache>
            </c:strRef>
          </c:tx>
          <c:spPr>
            <a:solidFill>
              <a:schemeClr val="accent6"/>
            </a:solidFill>
            <a:ln w="6350">
              <a:noFill/>
            </a:ln>
            <a:effectLst/>
          </c:spPr>
          <c:invertIfNegative val="0"/>
          <c:cat>
            <c:strRef>
              <c:f>'1. Ingresos '!$B$5:$G$6</c:f>
              <c:strCache>
                <c:ptCount val="6"/>
                <c:pt idx="0">
                  <c:v>2025</c:v>
                </c:pt>
                <c:pt idx="1">
                  <c:v>2026*</c:v>
                </c:pt>
                <c:pt idx="2">
                  <c:v>2027</c:v>
                </c:pt>
                <c:pt idx="3">
                  <c:v>2028</c:v>
                </c:pt>
                <c:pt idx="4">
                  <c:v>2029</c:v>
                </c:pt>
                <c:pt idx="5">
                  <c:v>2030</c:v>
                </c:pt>
              </c:strCache>
            </c:strRef>
          </c:cat>
          <c:val>
            <c:numRef>
              <c:f>'1. Ingresos '!$B$7:$G$7</c:f>
              <c:numCache>
                <c:formatCode>General</c:formatCode>
                <c:ptCount val="6"/>
              </c:numCache>
            </c:numRef>
          </c:val>
          <c:extLst>
            <c:ext xmlns:c16="http://schemas.microsoft.com/office/drawing/2014/chart" uri="{C3380CC4-5D6E-409C-BE32-E72D297353CC}">
              <c16:uniqueId val="{00000000-142D-4814-9787-04167AAA9E69}"/>
            </c:ext>
          </c:extLst>
        </c:ser>
        <c:ser>
          <c:idx val="3"/>
          <c:order val="1"/>
          <c:tx>
            <c:strRef>
              <c:f>'1. Ingresos '!$A$8</c:f>
              <c:strCache>
                <c:ptCount val="1"/>
                <c:pt idx="0">
                  <c:v>Entidad 2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 w="6350">
              <a:noFill/>
            </a:ln>
            <a:effectLst/>
          </c:spPr>
          <c:invertIfNegative val="0"/>
          <c:cat>
            <c:strRef>
              <c:f>'1. Ingresos '!$B$5:$G$6</c:f>
              <c:strCache>
                <c:ptCount val="6"/>
                <c:pt idx="0">
                  <c:v>2025</c:v>
                </c:pt>
                <c:pt idx="1">
                  <c:v>2026*</c:v>
                </c:pt>
                <c:pt idx="2">
                  <c:v>2027</c:v>
                </c:pt>
                <c:pt idx="3">
                  <c:v>2028</c:v>
                </c:pt>
                <c:pt idx="4">
                  <c:v>2029</c:v>
                </c:pt>
                <c:pt idx="5">
                  <c:v>2030</c:v>
                </c:pt>
              </c:strCache>
            </c:strRef>
          </c:cat>
          <c:val>
            <c:numRef>
              <c:f>'1. Ingresos '!$B$8:$G$8</c:f>
              <c:numCache>
                <c:formatCode>General</c:formatCode>
                <c:ptCount val="6"/>
              </c:numCache>
            </c:numRef>
          </c:val>
          <c:extLst>
            <c:ext xmlns:c16="http://schemas.microsoft.com/office/drawing/2014/chart" uri="{C3380CC4-5D6E-409C-BE32-E72D297353CC}">
              <c16:uniqueId val="{00000001-142D-4814-9787-04167AAA9E69}"/>
            </c:ext>
          </c:extLst>
        </c:ser>
        <c:ser>
          <c:idx val="4"/>
          <c:order val="2"/>
          <c:tx>
            <c:strRef>
              <c:f>'1. Ingresos '!$A$9</c:f>
              <c:strCache>
                <c:ptCount val="1"/>
                <c:pt idx="0">
                  <c:v>Entidad 3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 w="6350">
              <a:noFill/>
            </a:ln>
            <a:effectLst/>
          </c:spPr>
          <c:invertIfNegative val="0"/>
          <c:cat>
            <c:strRef>
              <c:f>'1. Ingresos '!$B$5:$G$6</c:f>
              <c:strCache>
                <c:ptCount val="6"/>
                <c:pt idx="0">
                  <c:v>2025</c:v>
                </c:pt>
                <c:pt idx="1">
                  <c:v>2026*</c:v>
                </c:pt>
                <c:pt idx="2">
                  <c:v>2027</c:v>
                </c:pt>
                <c:pt idx="3">
                  <c:v>2028</c:v>
                </c:pt>
                <c:pt idx="4">
                  <c:v>2029</c:v>
                </c:pt>
                <c:pt idx="5">
                  <c:v>2030</c:v>
                </c:pt>
              </c:strCache>
            </c:strRef>
          </c:cat>
          <c:val>
            <c:numRef>
              <c:f>'1. Ingresos '!$B$9:$G$9</c:f>
              <c:numCache>
                <c:formatCode>General</c:formatCode>
                <c:ptCount val="6"/>
              </c:numCache>
            </c:numRef>
          </c:val>
          <c:extLst>
            <c:ext xmlns:c16="http://schemas.microsoft.com/office/drawing/2014/chart" uri="{C3380CC4-5D6E-409C-BE32-E72D297353CC}">
              <c16:uniqueId val="{00000002-142D-4814-9787-04167AAA9E69}"/>
            </c:ext>
          </c:extLst>
        </c:ser>
        <c:ser>
          <c:idx val="5"/>
          <c:order val="3"/>
          <c:tx>
            <c:strRef>
              <c:f>'1. Ingresos '!$A$10</c:f>
              <c:strCache>
                <c:ptCount val="1"/>
                <c:pt idx="0">
                  <c:v>Entidad n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 w="6350">
              <a:noFill/>
            </a:ln>
            <a:effectLst/>
          </c:spPr>
          <c:invertIfNegative val="0"/>
          <c:cat>
            <c:strRef>
              <c:f>'1. Ingresos '!$B$5:$G$6</c:f>
              <c:strCache>
                <c:ptCount val="6"/>
                <c:pt idx="0">
                  <c:v>2025</c:v>
                </c:pt>
                <c:pt idx="1">
                  <c:v>2026*</c:v>
                </c:pt>
                <c:pt idx="2">
                  <c:v>2027</c:v>
                </c:pt>
                <c:pt idx="3">
                  <c:v>2028</c:v>
                </c:pt>
                <c:pt idx="4">
                  <c:v>2029</c:v>
                </c:pt>
                <c:pt idx="5">
                  <c:v>2030</c:v>
                </c:pt>
              </c:strCache>
            </c:strRef>
          </c:cat>
          <c:val>
            <c:numRef>
              <c:f>'1. Ingresos '!$B$10:$G$10</c:f>
              <c:numCache>
                <c:formatCode>General</c:formatCode>
                <c:ptCount val="6"/>
              </c:numCache>
            </c:numRef>
          </c:val>
          <c:extLst>
            <c:ext xmlns:c16="http://schemas.microsoft.com/office/drawing/2014/chart" uri="{C3380CC4-5D6E-409C-BE32-E72D297353CC}">
              <c16:uniqueId val="{00000003-142D-4814-9787-04167AAA9E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15257375"/>
        <c:axId val="-1202208792"/>
      </c:barChart>
      <c:catAx>
        <c:axId val="18152573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202208792"/>
        <c:crosses val="autoZero"/>
        <c:auto val="1"/>
        <c:lblAlgn val="ctr"/>
        <c:lblOffset val="100"/>
        <c:noMultiLvlLbl val="0"/>
      </c:catAx>
      <c:valAx>
        <c:axId val="-1202208792"/>
        <c:scaling>
          <c:orientation val="minMax"/>
        </c:scaling>
        <c:delete val="0"/>
        <c:axPos val="l"/>
        <c:majorGridlines>
          <c:spPr>
            <a:ln w="9525" cap="flat" cmpd="sng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/>
                </a:pPr>
                <a:r>
                  <a:rPr lang="es-CO" sz="1000" b="0" i="0" u="none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rPr>
                  <a:t>Cifras en millones de pesos</a:t>
                </a:r>
              </a:p>
            </c:rich>
          </c:tx>
          <c:layout>
            <c:manualLayout>
              <c:xMode val="edge"/>
              <c:yMode val="edge"/>
              <c:x val="7.4999999999999997E-3"/>
              <c:y val="0.23549999999999999"/>
            </c:manualLayout>
          </c:layout>
          <c:overlay val="0"/>
          <c:spPr>
            <a:noFill/>
            <a:ln w="6350"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6350"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15257375"/>
        <c:crosses val="autoZero"/>
        <c:crossBetween val="between"/>
      </c:valAx>
      <c:dTable>
        <c:showHorzBorder val="1"/>
        <c:showVertBorder val="1"/>
        <c:showOutline val="1"/>
        <c:showKeys val="1"/>
        <c:spPr>
          <a:ln w="9525" cap="flat" cmpd="sng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 wrap="square"/>
          <a:lstStyle/>
          <a:p>
            <a:pPr>
              <a:defRPr lang="en-US" sz="900" b="0" i="0" u="non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 w="6350"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>
      <a:noFill/>
      <a:round/>
    </a:ln>
    <a:effectLst/>
  </c:spPr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MX" sz="1400" b="1" i="0" u="none" strike="noStrike" baseline="0">
                <a:effectLst/>
              </a:rPr>
              <a:t>SOLICITADO VS MGMP VS VIGENCIAS FUTURAS SECTOR</a:t>
            </a:r>
          </a:p>
          <a:p>
            <a:pPr>
              <a:defRPr/>
            </a:pPr>
            <a:r>
              <a:rPr lang="es-MX" sz="1400" b="1" i="0" u="none" strike="noStrike" baseline="0">
                <a:effectLst/>
              </a:rPr>
              <a:t>(Cifras en millones de pesos)</a:t>
            </a:r>
            <a:r>
              <a:rPr lang="es-MX" sz="1400" b="0" i="0" u="none" strike="noStrike" baseline="0">
                <a:effectLst/>
              </a:rPr>
              <a:t>​</a:t>
            </a:r>
            <a:endParaRPr lang="es-CO"/>
          </a:p>
        </c:rich>
      </c:tx>
      <c:layout>
        <c:manualLayout>
          <c:xMode val="edge"/>
          <c:yMode val="edge"/>
          <c:x val="0.27207179249512969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'2.1 Vig. Futuras'!$J$11</c:f>
              <c:strCache>
                <c:ptCount val="1"/>
                <c:pt idx="0">
                  <c:v>Total Solicitado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'2.1 Vig. Futuras'!$K$9:$N$9</c:f>
              <c:numCache>
                <c:formatCode>General</c:formatCode>
                <c:ptCount val="4"/>
                <c:pt idx="0">
                  <c:v>2027</c:v>
                </c:pt>
                <c:pt idx="1">
                  <c:v>2028</c:v>
                </c:pt>
                <c:pt idx="2">
                  <c:v>2029</c:v>
                </c:pt>
                <c:pt idx="3">
                  <c:v>2030</c:v>
                </c:pt>
              </c:numCache>
            </c:numRef>
          </c:cat>
          <c:val>
            <c:numRef>
              <c:f>'2.1 Vig. Futuras'!$K$11:$N$11</c:f>
              <c:numCache>
                <c:formatCode>_(* #,##0_);_(* \(#,##0\);_(* "-"_);_(@_)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2C3-44D3-B5E2-F2FC92DC6E54}"/>
            </c:ext>
          </c:extLst>
        </c:ser>
        <c:ser>
          <c:idx val="2"/>
          <c:order val="2"/>
          <c:tx>
            <c:strRef>
              <c:f>'2.1 Vig. Futuras'!$J$12</c:f>
              <c:strCache>
                <c:ptCount val="1"/>
                <c:pt idx="0">
                  <c:v>Total MGMP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'2.1 Vig. Futuras'!$K$9:$N$9</c:f>
              <c:numCache>
                <c:formatCode>General</c:formatCode>
                <c:ptCount val="4"/>
                <c:pt idx="0">
                  <c:v>2027</c:v>
                </c:pt>
                <c:pt idx="1">
                  <c:v>2028</c:v>
                </c:pt>
                <c:pt idx="2">
                  <c:v>2029</c:v>
                </c:pt>
                <c:pt idx="3">
                  <c:v>2030</c:v>
                </c:pt>
              </c:numCache>
            </c:numRef>
          </c:cat>
          <c:val>
            <c:numRef>
              <c:f>'2.1 Vig. Futuras'!$K$12:$N$12</c:f>
              <c:numCache>
                <c:formatCode>_(* #,##0_);_(* \(#,##0\);_(* "-"_);_(@_)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2C3-44D3-B5E2-F2FC92DC6E54}"/>
            </c:ext>
          </c:extLst>
        </c:ser>
        <c:ser>
          <c:idx val="3"/>
          <c:order val="3"/>
          <c:tx>
            <c:strRef>
              <c:f>'2.1 Vig. Futuras'!$J$13</c:f>
              <c:strCache>
                <c:ptCount val="1"/>
                <c:pt idx="0">
                  <c:v>Total VF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'2.1 Vig. Futuras'!$K$9:$N$9</c:f>
              <c:numCache>
                <c:formatCode>General</c:formatCode>
                <c:ptCount val="4"/>
                <c:pt idx="0">
                  <c:v>2027</c:v>
                </c:pt>
                <c:pt idx="1">
                  <c:v>2028</c:v>
                </c:pt>
                <c:pt idx="2">
                  <c:v>2029</c:v>
                </c:pt>
                <c:pt idx="3">
                  <c:v>2030</c:v>
                </c:pt>
              </c:numCache>
            </c:numRef>
          </c:cat>
          <c:val>
            <c:numRef>
              <c:f>'2.1 Vig. Futuras'!$K$13:$N$13</c:f>
              <c:numCache>
                <c:formatCode>_(* #,##0_);_(* \(#,##0\);_(* "-"_);_(@_)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2C3-44D3-B5E2-F2FC92DC6E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01721232"/>
        <c:axId val="1901721712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'2.1 Vig. Futuras'!$J$10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>
                      <c:ext uri="{02D57815-91ED-43cb-92C2-25804820EDAC}">
                        <c15:formulaRef>
                          <c15:sqref>'2.1 Vig. Futuras'!$K$9:$N$9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2027</c:v>
                      </c:pt>
                      <c:pt idx="1">
                        <c:v>2028</c:v>
                      </c:pt>
                      <c:pt idx="2">
                        <c:v>2029</c:v>
                      </c:pt>
                      <c:pt idx="3">
                        <c:v>2030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'2.1 Vig. Futuras'!$K$10:$N$10</c15:sqref>
                        </c15:formulaRef>
                      </c:ext>
                    </c:extLst>
                    <c:numCache>
                      <c:formatCode>General</c:formatCode>
                      <c:ptCount val="4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3-D2C3-44D3-B5E2-F2FC92DC6E54}"/>
                  </c:ext>
                </c:extLst>
              </c15:ser>
            </c15:filteredBarSeries>
          </c:ext>
        </c:extLst>
      </c:barChart>
      <c:catAx>
        <c:axId val="1901721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901721712"/>
        <c:crosses val="autoZero"/>
        <c:auto val="1"/>
        <c:lblAlgn val="ctr"/>
        <c:lblOffset val="100"/>
        <c:noMultiLvlLbl val="0"/>
      </c:catAx>
      <c:valAx>
        <c:axId val="19017217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Millones de pesos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_(* #,##0_);_(* \(#,##0\);_(* &quot;-&quot;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90172123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/>
            </a:pPr>
            <a:r>
              <a:rPr lang="es-CO" sz="1400" b="0" i="0" u="none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SOLICITUD MGMP 2027 - 2030</a:t>
            </a:r>
          </a:p>
        </c:rich>
      </c:tx>
      <c:overlay val="0"/>
      <c:spPr>
        <a:noFill/>
        <a:ln w="6350"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4"/>
          <c:order val="0"/>
          <c:tx>
            <c:strRef>
              <c:f>'2. MGMP Sector'!$A$7:$B$7</c:f>
              <c:strCache>
                <c:ptCount val="2"/>
                <c:pt idx="0">
                  <c:v>Solicitud</c:v>
                </c:pt>
                <c:pt idx="1">
                  <c:v>Funcionamiento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 w="6350">
              <a:noFill/>
            </a:ln>
            <a:effectLst/>
          </c:spPr>
          <c:invertIfNegative val="0"/>
          <c:cat>
            <c:strRef>
              <c:f>'2. MGMP Sector'!$C$5:$G$6</c:f>
              <c:strCache>
                <c:ptCount val="5"/>
                <c:pt idx="0">
                  <c:v>2026*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</c:strCache>
            </c:strRef>
          </c:cat>
          <c:val>
            <c:numRef>
              <c:f>'2. MGMP Sector'!$C$7:$G$7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0-FDCB-4522-A72B-57E000959842}"/>
            </c:ext>
          </c:extLst>
        </c:ser>
        <c:ser>
          <c:idx val="5"/>
          <c:order val="1"/>
          <c:tx>
            <c:strRef>
              <c:f>'2. MGMP Sector'!$A$8:$B$8</c:f>
              <c:strCache>
                <c:ptCount val="2"/>
                <c:pt idx="0">
                  <c:v>Solicitud</c:v>
                </c:pt>
                <c:pt idx="1">
                  <c:v>Inversión 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 w="6350">
              <a:noFill/>
            </a:ln>
            <a:effectLst/>
          </c:spPr>
          <c:invertIfNegative val="0"/>
          <c:cat>
            <c:strRef>
              <c:f>'2. MGMP Sector'!$C$5:$G$6</c:f>
              <c:strCache>
                <c:ptCount val="5"/>
                <c:pt idx="0">
                  <c:v>2026*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</c:strCache>
            </c:strRef>
          </c:cat>
          <c:val>
            <c:numRef>
              <c:f>'2. MGMP Sector'!$C$8:$G$8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1-FDCB-4522-A72B-57E000959842}"/>
            </c:ext>
          </c:extLst>
        </c:ser>
        <c:ser>
          <c:idx val="0"/>
          <c:order val="2"/>
          <c:tx>
            <c:strRef>
              <c:f>'2. MGMP Sector'!$A$9:$B$9</c:f>
              <c:strCache>
                <c:ptCount val="2"/>
                <c:pt idx="0">
                  <c:v>Solicitud</c:v>
                </c:pt>
                <c:pt idx="1">
                  <c:v>Total Solicitud MGMP 2027-2030</c:v>
                </c:pt>
              </c:strCache>
            </c:strRef>
          </c:tx>
          <c:spPr>
            <a:solidFill>
              <a:schemeClr val="accent2"/>
            </a:solidFill>
            <a:ln w="6350">
              <a:noFill/>
            </a:ln>
            <a:effectLst/>
          </c:spPr>
          <c:invertIfNegative val="0"/>
          <c:cat>
            <c:strRef>
              <c:f>'2. MGMP Sector'!$C$5:$G$6</c:f>
              <c:strCache>
                <c:ptCount val="5"/>
                <c:pt idx="0">
                  <c:v>2026*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</c:strCache>
            </c:strRef>
          </c:cat>
          <c:val>
            <c:numRef>
              <c:f>'2. MGMP Sector'!$C$9:$G$9</c:f>
              <c:numCache>
                <c:formatCode>_(* #,##0_);_(* \(#,##0\);_(* "-"??_);_(@_)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DCB-4522-A72B-57E0009598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04650700"/>
        <c:axId val="-2078563656"/>
      </c:barChart>
      <c:catAx>
        <c:axId val="18046507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78563656"/>
        <c:crosses val="autoZero"/>
        <c:auto val="1"/>
        <c:lblAlgn val="ctr"/>
        <c:lblOffset val="100"/>
        <c:noMultiLvlLbl val="0"/>
      </c:catAx>
      <c:valAx>
        <c:axId val="-2078563656"/>
        <c:scaling>
          <c:orientation val="minMax"/>
        </c:scaling>
        <c:delete val="0"/>
        <c:axPos val="l"/>
        <c:majorGridlines>
          <c:spPr>
            <a:ln w="9525" cap="flat" cmpd="sng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/>
                </a:pPr>
                <a:r>
                  <a:rPr lang="es-CO" sz="1000" b="0" i="0" u="none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rPr>
                  <a:t>Cifras en millones de pesos</a:t>
                </a:r>
              </a:p>
            </c:rich>
          </c:tx>
          <c:layout>
            <c:manualLayout>
              <c:xMode val="edge"/>
              <c:yMode val="edge"/>
              <c:x val="7.4999999999999997E-3"/>
              <c:y val="0.23549999999999999"/>
            </c:manualLayout>
          </c:layout>
          <c:overlay val="0"/>
          <c:spPr>
            <a:noFill/>
            <a:ln w="6350"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6350"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0465070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ln w="9525" cap="flat" cmpd="sng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 wrap="square"/>
          <a:lstStyle/>
          <a:p>
            <a:pPr rtl="0">
              <a:defRPr lang="en-US" sz="900" b="0" i="0" u="non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 w="6350"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>
      <a:noFill/>
      <a:round/>
    </a:ln>
    <a:effectLst/>
  </c:spPr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s-CO" sz="1400" b="0" i="0" u="none" kern="1200" spc="0" baseline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es-CO"/>
              <a:t>SOLICITUDES FUNCIONAMIENTO 2027 - 2030</a:t>
            </a:r>
          </a:p>
        </c:rich>
      </c:tx>
      <c:overlay val="0"/>
      <c:spPr>
        <a:noFill/>
        <a:ln w="6350"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'3. MGMP FTO. Entidad'!$A$6</c:f>
              <c:strCache>
                <c:ptCount val="1"/>
                <c:pt idx="0">
                  <c:v>Entidad 1</c:v>
                </c:pt>
              </c:strCache>
            </c:strRef>
          </c:tx>
          <c:spPr>
            <a:solidFill>
              <a:schemeClr val="accent4"/>
            </a:solidFill>
            <a:ln w="6350">
              <a:noFill/>
            </a:ln>
            <a:effectLst/>
          </c:spPr>
          <c:invertIfNegative val="0"/>
          <c:cat>
            <c:strRef>
              <c:f>'3. MGMP FTO. Entidad'!$B$4:$F$4</c:f>
              <c:strCache>
                <c:ptCount val="5"/>
                <c:pt idx="0">
                  <c:v>2026*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</c:strCache>
            </c:strRef>
          </c:cat>
          <c:val>
            <c:numRef>
              <c:f>'3. MGMP FTO. Entidad'!$B$6:$F$6</c:f>
              <c:numCache>
                <c:formatCode>General</c:formatCode>
                <c:ptCount val="5"/>
                <c:pt idx="0" formatCode="_(* #,##0_);_(* \(#,##0\);_(* &quot;-&quot;_);_(@_)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425-4B20-865A-98F57A3AE3B4}"/>
            </c:ext>
          </c:extLst>
        </c:ser>
        <c:ser>
          <c:idx val="2"/>
          <c:order val="2"/>
          <c:tx>
            <c:strRef>
              <c:f>'3. MGMP FTO. Entidad'!$A$7</c:f>
              <c:strCache>
                <c:ptCount val="1"/>
                <c:pt idx="0">
                  <c:v>Entidad 2</c:v>
                </c:pt>
              </c:strCache>
            </c:strRef>
          </c:tx>
          <c:spPr>
            <a:solidFill>
              <a:schemeClr val="accent6"/>
            </a:solidFill>
            <a:ln w="6350">
              <a:noFill/>
            </a:ln>
            <a:effectLst/>
          </c:spPr>
          <c:invertIfNegative val="0"/>
          <c:cat>
            <c:strRef>
              <c:f>'3. MGMP FTO. Entidad'!$B$4:$F$4</c:f>
              <c:strCache>
                <c:ptCount val="5"/>
                <c:pt idx="0">
                  <c:v>2026*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</c:strCache>
            </c:strRef>
          </c:cat>
          <c:val>
            <c:numRef>
              <c:f>'3. MGMP FTO. Entidad'!$B$7:$F$7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1-9425-4B20-865A-98F57A3AE3B4}"/>
            </c:ext>
          </c:extLst>
        </c:ser>
        <c:ser>
          <c:idx val="3"/>
          <c:order val="3"/>
          <c:tx>
            <c:strRef>
              <c:f>'3. MGMP FTO. Entidad'!$A$8</c:f>
              <c:strCache>
                <c:ptCount val="1"/>
                <c:pt idx="0">
                  <c:v>Entidad 3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 w="6350">
              <a:noFill/>
            </a:ln>
            <a:effectLst/>
          </c:spPr>
          <c:invertIfNegative val="0"/>
          <c:cat>
            <c:strRef>
              <c:f>'3. MGMP FTO. Entidad'!$B$4:$F$4</c:f>
              <c:strCache>
                <c:ptCount val="5"/>
                <c:pt idx="0">
                  <c:v>2026*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</c:strCache>
            </c:strRef>
          </c:cat>
          <c:val>
            <c:numRef>
              <c:f>'3. MGMP FTO. Entidad'!$B$8:$F$8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2-9425-4B20-865A-98F57A3AE3B4}"/>
            </c:ext>
          </c:extLst>
        </c:ser>
        <c:ser>
          <c:idx val="4"/>
          <c:order val="4"/>
          <c:tx>
            <c:strRef>
              <c:f>'3. MGMP FTO. Entidad'!$A$9</c:f>
              <c:strCache>
                <c:ptCount val="1"/>
                <c:pt idx="0">
                  <c:v>Entidad 4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 w="6350">
              <a:noFill/>
            </a:ln>
            <a:effectLst/>
          </c:spPr>
          <c:invertIfNegative val="0"/>
          <c:cat>
            <c:strRef>
              <c:f>'3. MGMP FTO. Entidad'!$B$4:$F$4</c:f>
              <c:strCache>
                <c:ptCount val="5"/>
                <c:pt idx="0">
                  <c:v>2026*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</c:strCache>
            </c:strRef>
          </c:cat>
          <c:val>
            <c:numRef>
              <c:f>'3. MGMP FTO. Entidad'!$B$9:$F$9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3-9425-4B20-865A-98F57A3AE3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49113978"/>
        <c:axId val="784289783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'3. MGMP FTO. Entidad'!$A$5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2"/>
                  </a:solidFill>
                  <a:ln w="6350"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'3. MGMP FTO. Entidad'!$B$4:$F$4</c15:sqref>
                        </c15:formulaRef>
                      </c:ext>
                    </c:extLst>
                    <c:strCache>
                      <c:ptCount val="5"/>
                      <c:pt idx="0">
                        <c:v>2026*</c:v>
                      </c:pt>
                      <c:pt idx="1">
                        <c:v>2027</c:v>
                      </c:pt>
                      <c:pt idx="2">
                        <c:v>2028</c:v>
                      </c:pt>
                      <c:pt idx="3">
                        <c:v>2029</c:v>
                      </c:pt>
                      <c:pt idx="4">
                        <c:v>2030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'3. MGMP FTO. Entidad'!$B$5:$F$5</c15:sqref>
                        </c15:formulaRef>
                      </c:ext>
                    </c:extLst>
                    <c:numCache>
                      <c:formatCode>General</c:formatCode>
                      <c:ptCount val="5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4-9425-4B20-865A-98F57A3AE3B4}"/>
                  </c:ext>
                </c:extLst>
              </c15:ser>
            </c15:filteredBarSeries>
          </c:ext>
        </c:extLst>
      </c:barChart>
      <c:catAx>
        <c:axId val="94911397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84289783"/>
        <c:crosses val="autoZero"/>
        <c:auto val="1"/>
        <c:lblAlgn val="ctr"/>
        <c:lblOffset val="100"/>
        <c:noMultiLvlLbl val="0"/>
      </c:catAx>
      <c:valAx>
        <c:axId val="784289783"/>
        <c:scaling>
          <c:orientation val="minMax"/>
        </c:scaling>
        <c:delete val="0"/>
        <c:axPos val="l"/>
        <c:majorGridlines>
          <c:spPr>
            <a:ln w="9525" cap="flat" cmpd="sng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s-CO" sz="1000" b="0" i="0" u="non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/>
                  <a:t>Cifras en millones de pesos</a:t>
                </a:r>
              </a:p>
            </c:rich>
          </c:tx>
          <c:overlay val="0"/>
          <c:spPr>
            <a:noFill/>
            <a:ln w="6350">
              <a:noFill/>
            </a:ln>
            <a:effectLst/>
          </c:spPr>
        </c:title>
        <c:numFmt formatCode="_(* #,##0_);_(* \(#,##0\);_(* &quot;-&quot;_);_(@_)" sourceLinked="1"/>
        <c:majorTickMark val="none"/>
        <c:minorTickMark val="none"/>
        <c:tickLblPos val="nextTo"/>
        <c:spPr>
          <a:noFill/>
          <a:ln w="6350"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4911397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ln w="9525" cap="flat" cmpd="sng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 wrap="square"/>
          <a:lstStyle/>
          <a:p>
            <a:pPr>
              <a:defRPr lang="en-US" sz="900" b="0" i="0" u="non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 w="6350"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>
      <a:noFill/>
      <a:round/>
    </a:ln>
    <a:effectLst/>
  </c:spPr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/>
            </a:pPr>
            <a:r>
              <a:rPr lang="es-CO" sz="1400" b="0" i="0" u="none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SOLICITUDES INVERSIÓN 2027 - 2030</a:t>
            </a:r>
          </a:p>
        </c:rich>
      </c:tx>
      <c:overlay val="0"/>
      <c:spPr>
        <a:noFill/>
        <a:ln w="6350"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'4.2 Inversión (Sectorial)'!$A$6</c:f>
              <c:strCache>
                <c:ptCount val="1"/>
                <c:pt idx="0">
                  <c:v>Entidad 1</c:v>
                </c:pt>
              </c:strCache>
            </c:strRef>
          </c:tx>
          <c:spPr>
            <a:solidFill>
              <a:schemeClr val="accent2"/>
            </a:solidFill>
            <a:ln w="6350">
              <a:noFill/>
            </a:ln>
            <a:effectLst/>
          </c:spPr>
          <c:invertIfNegative val="0"/>
          <c:cat>
            <c:multiLvlStrRef>
              <c:f>'4.2 Inversión (Sectorial)'!$B$4:$P$5</c:f>
              <c:multiLvlStrCache>
                <c:ptCount val="15"/>
                <c:lvl>
                  <c:pt idx="0">
                    <c:v>Nación</c:v>
                  </c:pt>
                  <c:pt idx="1">
                    <c:v>Propios</c:v>
                  </c:pt>
                  <c:pt idx="2">
                    <c:v>Total</c:v>
                  </c:pt>
                  <c:pt idx="3">
                    <c:v>Nación</c:v>
                  </c:pt>
                  <c:pt idx="4">
                    <c:v>Propios</c:v>
                  </c:pt>
                  <c:pt idx="5">
                    <c:v>Total</c:v>
                  </c:pt>
                  <c:pt idx="6">
                    <c:v>Nación</c:v>
                  </c:pt>
                  <c:pt idx="7">
                    <c:v>Propios</c:v>
                  </c:pt>
                  <c:pt idx="8">
                    <c:v>Total</c:v>
                  </c:pt>
                  <c:pt idx="9">
                    <c:v>Nación</c:v>
                  </c:pt>
                  <c:pt idx="10">
                    <c:v>Propios</c:v>
                  </c:pt>
                  <c:pt idx="11">
                    <c:v>Total</c:v>
                  </c:pt>
                  <c:pt idx="12">
                    <c:v>Nación</c:v>
                  </c:pt>
                  <c:pt idx="13">
                    <c:v>Propios</c:v>
                  </c:pt>
                  <c:pt idx="14">
                    <c:v>Total</c:v>
                  </c:pt>
                </c:lvl>
                <c:lvl>
                  <c:pt idx="0">
                    <c:v>2026*</c:v>
                  </c:pt>
                  <c:pt idx="3">
                    <c:v>2027</c:v>
                  </c:pt>
                  <c:pt idx="6">
                    <c:v>2028</c:v>
                  </c:pt>
                  <c:pt idx="9">
                    <c:v>2029</c:v>
                  </c:pt>
                  <c:pt idx="12">
                    <c:v>2030</c:v>
                  </c:pt>
                </c:lvl>
              </c:multiLvlStrCache>
            </c:multiLvlStrRef>
          </c:cat>
          <c:val>
            <c:numRef>
              <c:f>'4.2 Inversión (Sectorial)'!$B$6:$P$6</c:f>
              <c:numCache>
                <c:formatCode>General</c:formatCode>
                <c:ptCount val="15"/>
                <c:pt idx="2" formatCode="_(* #,##0_);_(* \(#,##0\);_(* &quot;-&quot;??_);_(@_)">
                  <c:v>0</c:v>
                </c:pt>
                <c:pt idx="5" formatCode="_(* #,##0_);_(* \(#,##0\);_(* &quot;-&quot;??_);_(@_)">
                  <c:v>0</c:v>
                </c:pt>
                <c:pt idx="8" formatCode="_(* #,##0_);_(* \(#,##0\);_(* &quot;-&quot;??_);_(@_)">
                  <c:v>0</c:v>
                </c:pt>
                <c:pt idx="11" formatCode="_(* #,##0_);_(* \(#,##0\);_(* &quot;-&quot;??_);_(@_)">
                  <c:v>0</c:v>
                </c:pt>
                <c:pt idx="14" formatCode="_(* #,##0_);_(* \(#,##0\);_(* &quot;-&quot;??_);_(@_)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5E0-4FDC-970D-1967B19A0EC2}"/>
            </c:ext>
          </c:extLst>
        </c:ser>
        <c:ser>
          <c:idx val="1"/>
          <c:order val="1"/>
          <c:tx>
            <c:strRef>
              <c:f>'4.2 Inversión (Sectorial)'!$A$7</c:f>
              <c:strCache>
                <c:ptCount val="1"/>
                <c:pt idx="0">
                  <c:v>Entidad 2</c:v>
                </c:pt>
              </c:strCache>
            </c:strRef>
          </c:tx>
          <c:spPr>
            <a:solidFill>
              <a:schemeClr val="accent4"/>
            </a:solidFill>
            <a:ln w="6350">
              <a:noFill/>
            </a:ln>
            <a:effectLst/>
          </c:spPr>
          <c:invertIfNegative val="0"/>
          <c:cat>
            <c:multiLvlStrRef>
              <c:f>'4.2 Inversión (Sectorial)'!$B$4:$P$5</c:f>
              <c:multiLvlStrCache>
                <c:ptCount val="15"/>
                <c:lvl>
                  <c:pt idx="0">
                    <c:v>Nación</c:v>
                  </c:pt>
                  <c:pt idx="1">
                    <c:v>Propios</c:v>
                  </c:pt>
                  <c:pt idx="2">
                    <c:v>Total</c:v>
                  </c:pt>
                  <c:pt idx="3">
                    <c:v>Nación</c:v>
                  </c:pt>
                  <c:pt idx="4">
                    <c:v>Propios</c:v>
                  </c:pt>
                  <c:pt idx="5">
                    <c:v>Total</c:v>
                  </c:pt>
                  <c:pt idx="6">
                    <c:v>Nación</c:v>
                  </c:pt>
                  <c:pt idx="7">
                    <c:v>Propios</c:v>
                  </c:pt>
                  <c:pt idx="8">
                    <c:v>Total</c:v>
                  </c:pt>
                  <c:pt idx="9">
                    <c:v>Nación</c:v>
                  </c:pt>
                  <c:pt idx="10">
                    <c:v>Propios</c:v>
                  </c:pt>
                  <c:pt idx="11">
                    <c:v>Total</c:v>
                  </c:pt>
                  <c:pt idx="12">
                    <c:v>Nación</c:v>
                  </c:pt>
                  <c:pt idx="13">
                    <c:v>Propios</c:v>
                  </c:pt>
                  <c:pt idx="14">
                    <c:v>Total</c:v>
                  </c:pt>
                </c:lvl>
                <c:lvl>
                  <c:pt idx="0">
                    <c:v>2026*</c:v>
                  </c:pt>
                  <c:pt idx="3">
                    <c:v>2027</c:v>
                  </c:pt>
                  <c:pt idx="6">
                    <c:v>2028</c:v>
                  </c:pt>
                  <c:pt idx="9">
                    <c:v>2029</c:v>
                  </c:pt>
                  <c:pt idx="12">
                    <c:v>2030</c:v>
                  </c:pt>
                </c:lvl>
              </c:multiLvlStrCache>
            </c:multiLvlStrRef>
          </c:cat>
          <c:val>
            <c:numRef>
              <c:f>'4.2 Inversión (Sectorial)'!$B$7:$P$7</c:f>
              <c:numCache>
                <c:formatCode>General</c:formatCode>
                <c:ptCount val="15"/>
                <c:pt idx="2" formatCode="_(* #,##0_);_(* \(#,##0\);_(* &quot;-&quot;??_);_(@_)">
                  <c:v>0</c:v>
                </c:pt>
                <c:pt idx="5" formatCode="_(* #,##0_);_(* \(#,##0\);_(* &quot;-&quot;??_);_(@_)">
                  <c:v>0</c:v>
                </c:pt>
                <c:pt idx="8" formatCode="_(* #,##0_);_(* \(#,##0\);_(* &quot;-&quot;??_);_(@_)">
                  <c:v>0</c:v>
                </c:pt>
                <c:pt idx="11" formatCode="_(* #,##0_);_(* \(#,##0\);_(* &quot;-&quot;??_);_(@_)">
                  <c:v>0</c:v>
                </c:pt>
                <c:pt idx="14" formatCode="_(* #,##0_);_(* \(#,##0\);_(* &quot;-&quot;??_);_(@_)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5E0-4FDC-970D-1967B19A0EC2}"/>
            </c:ext>
          </c:extLst>
        </c:ser>
        <c:ser>
          <c:idx val="2"/>
          <c:order val="2"/>
          <c:tx>
            <c:strRef>
              <c:f>'4.2 Inversión (Sectorial)'!$A$8</c:f>
              <c:strCache>
                <c:ptCount val="1"/>
                <c:pt idx="0">
                  <c:v>Entidad 3</c:v>
                </c:pt>
              </c:strCache>
            </c:strRef>
          </c:tx>
          <c:spPr>
            <a:solidFill>
              <a:schemeClr val="accent6"/>
            </a:solidFill>
            <a:ln w="6350">
              <a:noFill/>
            </a:ln>
            <a:effectLst/>
          </c:spPr>
          <c:invertIfNegative val="0"/>
          <c:cat>
            <c:multiLvlStrRef>
              <c:f>'4.2 Inversión (Sectorial)'!$B$4:$P$5</c:f>
              <c:multiLvlStrCache>
                <c:ptCount val="15"/>
                <c:lvl>
                  <c:pt idx="0">
                    <c:v>Nación</c:v>
                  </c:pt>
                  <c:pt idx="1">
                    <c:v>Propios</c:v>
                  </c:pt>
                  <c:pt idx="2">
                    <c:v>Total</c:v>
                  </c:pt>
                  <c:pt idx="3">
                    <c:v>Nación</c:v>
                  </c:pt>
                  <c:pt idx="4">
                    <c:v>Propios</c:v>
                  </c:pt>
                  <c:pt idx="5">
                    <c:v>Total</c:v>
                  </c:pt>
                  <c:pt idx="6">
                    <c:v>Nación</c:v>
                  </c:pt>
                  <c:pt idx="7">
                    <c:v>Propios</c:v>
                  </c:pt>
                  <c:pt idx="8">
                    <c:v>Total</c:v>
                  </c:pt>
                  <c:pt idx="9">
                    <c:v>Nación</c:v>
                  </c:pt>
                  <c:pt idx="10">
                    <c:v>Propios</c:v>
                  </c:pt>
                  <c:pt idx="11">
                    <c:v>Total</c:v>
                  </c:pt>
                  <c:pt idx="12">
                    <c:v>Nación</c:v>
                  </c:pt>
                  <c:pt idx="13">
                    <c:v>Propios</c:v>
                  </c:pt>
                  <c:pt idx="14">
                    <c:v>Total</c:v>
                  </c:pt>
                </c:lvl>
                <c:lvl>
                  <c:pt idx="0">
                    <c:v>2026*</c:v>
                  </c:pt>
                  <c:pt idx="3">
                    <c:v>2027</c:v>
                  </c:pt>
                  <c:pt idx="6">
                    <c:v>2028</c:v>
                  </c:pt>
                  <c:pt idx="9">
                    <c:v>2029</c:v>
                  </c:pt>
                  <c:pt idx="12">
                    <c:v>2030</c:v>
                  </c:pt>
                </c:lvl>
              </c:multiLvlStrCache>
            </c:multiLvlStrRef>
          </c:cat>
          <c:val>
            <c:numRef>
              <c:f>'4.2 Inversión (Sectorial)'!$B$8:$P$8</c:f>
              <c:numCache>
                <c:formatCode>General</c:formatCode>
                <c:ptCount val="15"/>
                <c:pt idx="2" formatCode="_(* #,##0_);_(* \(#,##0\);_(* &quot;-&quot;??_);_(@_)">
                  <c:v>0</c:v>
                </c:pt>
                <c:pt idx="5" formatCode="_(* #,##0_);_(* \(#,##0\);_(* &quot;-&quot;??_);_(@_)">
                  <c:v>0</c:v>
                </c:pt>
                <c:pt idx="8" formatCode="_(* #,##0_);_(* \(#,##0\);_(* &quot;-&quot;??_);_(@_)">
                  <c:v>0</c:v>
                </c:pt>
                <c:pt idx="11" formatCode="_(* #,##0_);_(* \(#,##0\);_(* &quot;-&quot;??_);_(@_)">
                  <c:v>0</c:v>
                </c:pt>
                <c:pt idx="14" formatCode="_(* #,##0_);_(* \(#,##0\);_(* &quot;-&quot;??_);_(@_)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5E0-4FDC-970D-1967B19A0EC2}"/>
            </c:ext>
          </c:extLst>
        </c:ser>
        <c:ser>
          <c:idx val="3"/>
          <c:order val="3"/>
          <c:tx>
            <c:strRef>
              <c:f>'4.2 Inversión (Sectorial)'!$A$9</c:f>
              <c:strCache>
                <c:ptCount val="1"/>
                <c:pt idx="0">
                  <c:v>Entidad 4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 w="6350">
              <a:noFill/>
            </a:ln>
            <a:effectLst/>
          </c:spPr>
          <c:invertIfNegative val="0"/>
          <c:cat>
            <c:multiLvlStrRef>
              <c:f>'4.2 Inversión (Sectorial)'!$B$4:$P$5</c:f>
              <c:multiLvlStrCache>
                <c:ptCount val="15"/>
                <c:lvl>
                  <c:pt idx="0">
                    <c:v>Nación</c:v>
                  </c:pt>
                  <c:pt idx="1">
                    <c:v>Propios</c:v>
                  </c:pt>
                  <c:pt idx="2">
                    <c:v>Total</c:v>
                  </c:pt>
                  <c:pt idx="3">
                    <c:v>Nación</c:v>
                  </c:pt>
                  <c:pt idx="4">
                    <c:v>Propios</c:v>
                  </c:pt>
                  <c:pt idx="5">
                    <c:v>Total</c:v>
                  </c:pt>
                  <c:pt idx="6">
                    <c:v>Nación</c:v>
                  </c:pt>
                  <c:pt idx="7">
                    <c:v>Propios</c:v>
                  </c:pt>
                  <c:pt idx="8">
                    <c:v>Total</c:v>
                  </c:pt>
                  <c:pt idx="9">
                    <c:v>Nación</c:v>
                  </c:pt>
                  <c:pt idx="10">
                    <c:v>Propios</c:v>
                  </c:pt>
                  <c:pt idx="11">
                    <c:v>Total</c:v>
                  </c:pt>
                  <c:pt idx="12">
                    <c:v>Nación</c:v>
                  </c:pt>
                  <c:pt idx="13">
                    <c:v>Propios</c:v>
                  </c:pt>
                  <c:pt idx="14">
                    <c:v>Total</c:v>
                  </c:pt>
                </c:lvl>
                <c:lvl>
                  <c:pt idx="0">
                    <c:v>2026*</c:v>
                  </c:pt>
                  <c:pt idx="3">
                    <c:v>2027</c:v>
                  </c:pt>
                  <c:pt idx="6">
                    <c:v>2028</c:v>
                  </c:pt>
                  <c:pt idx="9">
                    <c:v>2029</c:v>
                  </c:pt>
                  <c:pt idx="12">
                    <c:v>2030</c:v>
                  </c:pt>
                </c:lvl>
              </c:multiLvlStrCache>
            </c:multiLvlStrRef>
          </c:cat>
          <c:val>
            <c:numRef>
              <c:f>'4.2 Inversión (Sectorial)'!$B$9:$P$9</c:f>
              <c:numCache>
                <c:formatCode>General</c:formatCode>
                <c:ptCount val="15"/>
                <c:pt idx="2" formatCode="_(* #,##0_);_(* \(#,##0\);_(* &quot;-&quot;??_);_(@_)">
                  <c:v>0</c:v>
                </c:pt>
                <c:pt idx="5" formatCode="_(* #,##0_);_(* \(#,##0\);_(* &quot;-&quot;??_);_(@_)">
                  <c:v>0</c:v>
                </c:pt>
                <c:pt idx="8" formatCode="_(* #,##0_);_(* \(#,##0\);_(* &quot;-&quot;??_);_(@_)">
                  <c:v>0</c:v>
                </c:pt>
                <c:pt idx="11" formatCode="_(* #,##0_);_(* \(#,##0\);_(* &quot;-&quot;??_);_(@_)">
                  <c:v>0</c:v>
                </c:pt>
                <c:pt idx="14" formatCode="_(* #,##0_);_(* \(#,##0\);_(* &quot;-&quot;??_);_(@_)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5E0-4FDC-970D-1967B19A0EC2}"/>
            </c:ext>
          </c:extLst>
        </c:ser>
        <c:ser>
          <c:idx val="4"/>
          <c:order val="4"/>
          <c:tx>
            <c:strRef>
              <c:f>'4.2 Inversión (Sectorial)'!$A$10</c:f>
              <c:strCache>
                <c:ptCount val="1"/>
                <c:pt idx="0">
                  <c:v>Total Solicitado 2027-2030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 w="6350">
              <a:noFill/>
            </a:ln>
            <a:effectLst/>
          </c:spPr>
          <c:invertIfNegative val="0"/>
          <c:cat>
            <c:multiLvlStrRef>
              <c:f>'4.2 Inversión (Sectorial)'!$B$4:$P$5</c:f>
              <c:multiLvlStrCache>
                <c:ptCount val="15"/>
                <c:lvl>
                  <c:pt idx="0">
                    <c:v>Nación</c:v>
                  </c:pt>
                  <c:pt idx="1">
                    <c:v>Propios</c:v>
                  </c:pt>
                  <c:pt idx="2">
                    <c:v>Total</c:v>
                  </c:pt>
                  <c:pt idx="3">
                    <c:v>Nación</c:v>
                  </c:pt>
                  <c:pt idx="4">
                    <c:v>Propios</c:v>
                  </c:pt>
                  <c:pt idx="5">
                    <c:v>Total</c:v>
                  </c:pt>
                  <c:pt idx="6">
                    <c:v>Nación</c:v>
                  </c:pt>
                  <c:pt idx="7">
                    <c:v>Propios</c:v>
                  </c:pt>
                  <c:pt idx="8">
                    <c:v>Total</c:v>
                  </c:pt>
                  <c:pt idx="9">
                    <c:v>Nación</c:v>
                  </c:pt>
                  <c:pt idx="10">
                    <c:v>Propios</c:v>
                  </c:pt>
                  <c:pt idx="11">
                    <c:v>Total</c:v>
                  </c:pt>
                  <c:pt idx="12">
                    <c:v>Nación</c:v>
                  </c:pt>
                  <c:pt idx="13">
                    <c:v>Propios</c:v>
                  </c:pt>
                  <c:pt idx="14">
                    <c:v>Total</c:v>
                  </c:pt>
                </c:lvl>
                <c:lvl>
                  <c:pt idx="0">
                    <c:v>2026*</c:v>
                  </c:pt>
                  <c:pt idx="3">
                    <c:v>2027</c:v>
                  </c:pt>
                  <c:pt idx="6">
                    <c:v>2028</c:v>
                  </c:pt>
                  <c:pt idx="9">
                    <c:v>2029</c:v>
                  </c:pt>
                  <c:pt idx="12">
                    <c:v>2030</c:v>
                  </c:pt>
                </c:lvl>
              </c:multiLvlStrCache>
            </c:multiLvlStrRef>
          </c:cat>
          <c:val>
            <c:numRef>
              <c:f>'4.2 Inversión (Sectorial)'!$B$10:$P$10</c:f>
              <c:numCache>
                <c:formatCode>_(* #,##0_);_(* \(#,##0\);_(* "-"??_);_(@_)</c:formatCode>
                <c:ptCount val="1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5E0-4FDC-970D-1967B19A0E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1407954078"/>
        <c:axId val="-1923592512"/>
      </c:barChart>
      <c:catAx>
        <c:axId val="-140795407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923592512"/>
        <c:crosses val="autoZero"/>
        <c:auto val="1"/>
        <c:lblAlgn val="ctr"/>
        <c:lblOffset val="100"/>
        <c:noMultiLvlLbl val="0"/>
      </c:catAx>
      <c:valAx>
        <c:axId val="-1923592512"/>
        <c:scaling>
          <c:orientation val="minMax"/>
        </c:scaling>
        <c:delete val="0"/>
        <c:axPos val="l"/>
        <c:majorGridlines>
          <c:spPr>
            <a:ln w="9525" cap="flat" cmpd="sng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/>
                </a:pPr>
                <a:r>
                  <a:rPr lang="es-CO" sz="1000" b="0" i="0" u="none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rPr>
                  <a:t>Cifras en millones de pesos</a:t>
                </a:r>
              </a:p>
            </c:rich>
          </c:tx>
          <c:layout>
            <c:manualLayout>
              <c:xMode val="edge"/>
              <c:yMode val="edge"/>
              <c:x val="8.5999999999999993E-2"/>
              <c:y val="0.20399999999999999"/>
            </c:manualLayout>
          </c:layout>
          <c:overlay val="0"/>
          <c:spPr>
            <a:noFill/>
            <a:ln w="6350"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6350"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40795407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ln w="9525" cap="flat" cmpd="sng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 wrap="square"/>
          <a:lstStyle/>
          <a:p>
            <a:pPr rtl="0">
              <a:defRPr lang="en-US" sz="900" b="0" i="0" u="non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 w="6350"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>
      <a:solidFill>
        <a:schemeClr val="tx1">
          <a:lumMod val="15000"/>
          <a:lumOff val="85000"/>
        </a:schemeClr>
      </a:solidFill>
      <a:round/>
    </a:ln>
    <a:effectLst/>
  </c:spPr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E3643626-984F-4C14-B1C5-B99CB32441E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DC567D-BD8C-4F4B-A135-569883A000E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EFC2C9-7D52-48EE-8F62-74164426962E}" type="datetimeFigureOut">
              <a:rPr lang="es-CO" smtClean="0"/>
              <a:t>27/04/2026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E17413B-8487-474E-AFDF-158649E08D4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BFA59FC-FF7F-4A1B-8E9D-2DAA451CA61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56E53E-D4D0-4961-818E-C168115D0D4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331777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6EFDB2-85DD-4C2F-885F-648C3F7487FC}" type="datetimeFigureOut">
              <a:rPr lang="es-CO" smtClean="0"/>
              <a:t>27/04/2026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746DCF-BCD8-4693-B13E-CE69D341BFD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01857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AA98D-FD43-43C6-BEA2-560AF3DE7781}" type="slidenum">
              <a:rPr lang="es-CO" smtClean="0"/>
              <a:t>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02008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AA98D-FD43-43C6-BEA2-560AF3DE7781}" type="slidenum">
              <a:rPr lang="es-CO" smtClean="0"/>
              <a:t>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66518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469044-3631-1BEC-B126-C1F83350C9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C325BA9-850C-180C-0285-E285308239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D9DFF89-90F3-9D23-36F4-2C0C2ED9A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50C42-FD71-40E3-BCEF-9F42CD09F389}" type="datetimeFigureOut">
              <a:rPr lang="es-CO" smtClean="0"/>
              <a:t>27/04/2026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644DA66-69E2-BEA1-4322-4F03304BC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C8346CF-AE2D-FC95-CAA4-05DB710A3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8A8B-A283-4FB1-A44F-9715855EE03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20777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Diseño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6978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AC8D4B4-1F05-4704-8305-011A19843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50C42-FD71-40E3-BCEF-9F42CD09F389}" type="datetimeFigureOut">
              <a:rPr lang="es-CO" smtClean="0"/>
              <a:t>27/04/2026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8483B92-E7B5-4D86-A175-7C62BBA0A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6AFEE3A-69F8-49DF-9861-EF42D47BC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8A8B-A283-4FB1-A44F-9715855EE03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88084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4370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BA3875-1C4D-CECC-CBB2-32C7176EB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544B51E-4494-E444-F62D-BEC6509CA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1396AF1-317E-A961-EBF0-FA0F9C4E8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8A8B-A283-4FB1-A44F-9715855EE03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33289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E067C74-797F-3EAC-808D-E3FB195EFF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50C42-FD71-40E3-BCEF-9F42CD09F389}" type="datetimeFigureOut">
              <a:rPr lang="es-CO" smtClean="0"/>
              <a:t>27/04/2026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2ED95F0D-B3C4-8F49-8410-99E75FD3A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7D57B50-1FF8-909B-08B6-801230C17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8A8B-A283-4FB1-A44F-9715855EE03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08290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EEF5652-BAA0-737F-FA85-B1742EA72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50C42-FD71-40E3-BCEF-9F42CD09F389}" type="datetimeFigureOut">
              <a:rPr lang="es-CO" smtClean="0"/>
              <a:t>27/04/2026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946A5C5-2D2D-DD85-9C15-2EC65EFE1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8101F62-DE8F-1BA5-A042-3422E3C66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8A8B-A283-4FB1-A44F-9715855EE03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9053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con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D5304B8-DAB3-AC6A-87CB-A20135E58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50C42-FD71-40E3-BCEF-9F42CD09F389}" type="datetimeFigureOut">
              <a:rPr lang="es-CO" smtClean="0"/>
              <a:t>27/04/2026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D312C66-DE96-C7EE-427F-B7470E35B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CFA68E2-EF48-2729-FDF4-4FA4F718B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8A8B-A283-4FB1-A44F-9715855EE03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14445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texto vertic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BE70A5F-38B1-21C4-38C6-975AC1B11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50C42-FD71-40E3-BCEF-9F42CD09F389}" type="datetimeFigureOut">
              <a:rPr lang="es-CO" smtClean="0"/>
              <a:t>27/04/2026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CA44D41-386A-5BA2-8263-426D8BCF8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5E694A-E0E0-E473-DE21-356CADEDF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8A8B-A283-4FB1-A44F-9715855EE03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37385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vertical y tex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5BA3576-EBA8-E034-2ADA-D67224CA3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50C42-FD71-40E3-BCEF-9F42CD09F389}" type="datetimeFigureOut">
              <a:rPr lang="es-CO" smtClean="0"/>
              <a:t>27/04/2026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2E6980F-64E7-1A8F-3049-F0A18FEE0F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5F8DB78-16B8-9DC8-7BBE-1DCB06BC7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8A8B-A283-4FB1-A44F-9715855EE03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87590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2970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5BC8668-3CC0-6F0A-36D7-E35EB6E11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15492C5-D4A6-FFAB-83E8-FF89AE06C6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223FF0D-DF21-B434-1D47-2D71852051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CF50C42-FD71-40E3-BCEF-9F42CD09F389}" type="datetimeFigureOut">
              <a:rPr lang="es-CO" smtClean="0"/>
              <a:t>27/04/2026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5CF4306-77BD-81A5-461A-9D047291A2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BB220A6-52AA-9F71-EBF5-D97ABCA196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1C78A8B-A283-4FB1-A44F-9715855EE03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93045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png"/><Relationship Id="rId5" Type="http://schemas.openxmlformats.org/officeDocument/2006/relationships/image" Target="../media/image15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11DD2A-CCD5-59C6-C0D5-0273475FA7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295642D-74FC-A765-C13F-2FD258567C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2439"/>
            <a:ext cx="12192000" cy="685800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E7C479E-F6B1-7994-AEB9-079F339049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864" y="-80073"/>
            <a:ext cx="12192000" cy="691563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8D8D088-CBE0-099D-8B65-899A2346AF40}"/>
              </a:ext>
            </a:extLst>
          </p:cNvPr>
          <p:cNvSpPr txBox="1"/>
          <p:nvPr/>
        </p:nvSpPr>
        <p:spPr>
          <a:xfrm>
            <a:off x="645505" y="2043386"/>
            <a:ext cx="104111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>
                <a:solidFill>
                  <a:schemeClr val="bg1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Ministerio de Hacienda y Crédito Público – Departamento Nacional de Planeación</a:t>
            </a:r>
            <a:endParaRPr lang="es-CO" sz="2800">
              <a:solidFill>
                <a:schemeClr val="bg1"/>
              </a:solidFill>
              <a:latin typeface="Poppins Black" panose="00000A00000000000000" pitchFamily="2" charset="0"/>
              <a:cs typeface="Poppins Black" panose="00000A00000000000000" pitchFamily="2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820B878-0273-DD48-2F31-5033E73EC567}"/>
              </a:ext>
            </a:extLst>
          </p:cNvPr>
          <p:cNvSpPr txBox="1"/>
          <p:nvPr/>
        </p:nvSpPr>
        <p:spPr>
          <a:xfrm>
            <a:off x="2817661" y="3051973"/>
            <a:ext cx="606681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>
                <a:solidFill>
                  <a:schemeClr val="bg1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PROGRAMACIÓN PRESUPUESTAL  MGMP 2027 - 2030</a:t>
            </a:r>
            <a:endParaRPr lang="es-CO" sz="2800" b="1">
              <a:solidFill>
                <a:schemeClr val="bg1"/>
              </a:solidFill>
              <a:effectLst/>
              <a:latin typeface="Poppins" panose="00000500000000000000" pitchFamily="2" charset="0"/>
              <a:ea typeface="Calibri" panose="020F0502020204030204" pitchFamily="34" charset="0"/>
              <a:cs typeface="Poppins" panose="00000500000000000000" pitchFamily="2" charset="0"/>
            </a:endParaRPr>
          </a:p>
          <a:p>
            <a:endParaRPr lang="es-CO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F8B40EE-B36A-33B6-74A8-3D5F6FCD4D2C}"/>
              </a:ext>
            </a:extLst>
          </p:cNvPr>
          <p:cNvSpPr txBox="1"/>
          <p:nvPr/>
        </p:nvSpPr>
        <p:spPr>
          <a:xfrm>
            <a:off x="5398062" y="5544223"/>
            <a:ext cx="90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CO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Fecha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C79FB28F-5CFB-1EB6-5F75-C8FEF14AD6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686461"/>
            <a:ext cx="12192000" cy="171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5856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BC7E06-C49A-FD5A-2C24-467865895F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26">
            <a:extLst>
              <a:ext uri="{FF2B5EF4-FFF2-40B4-BE49-F238E27FC236}">
                <a16:creationId xmlns:a16="http://schemas.microsoft.com/office/drawing/2014/main" id="{957BF20F-DA76-0C14-447D-70624D351574}"/>
              </a:ext>
            </a:extLst>
          </p:cNvPr>
          <p:cNvSpPr/>
          <p:nvPr/>
        </p:nvSpPr>
        <p:spPr>
          <a:xfrm>
            <a:off x="816826" y="5604351"/>
            <a:ext cx="11262755" cy="707886"/>
          </a:xfrm>
          <a:custGeom>
            <a:avLst/>
            <a:gdLst/>
            <a:ahLst/>
            <a:cxnLst/>
            <a:rect l="l" t="t" r="r" b="b"/>
            <a:pathLst>
              <a:path w="7938680" h="1415772">
                <a:moveTo>
                  <a:pt x="0" y="0"/>
                </a:moveTo>
                <a:lnTo>
                  <a:pt x="7938680" y="0"/>
                </a:lnTo>
                <a:lnTo>
                  <a:pt x="7938680" y="1415772"/>
                </a:lnTo>
                <a:lnTo>
                  <a:pt x="0" y="1415772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</p:spPr>
        <p:txBody>
          <a:bodyPr/>
          <a:lstStyle/>
          <a:p>
            <a:endParaRPr lang="es-CO" sz="120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E0822FA5-1D44-9127-ACD6-E72EAD77A8F2}"/>
              </a:ext>
            </a:extLst>
          </p:cNvPr>
          <p:cNvSpPr txBox="1"/>
          <p:nvPr/>
        </p:nvSpPr>
        <p:spPr>
          <a:xfrm>
            <a:off x="456278" y="907638"/>
            <a:ext cx="8338587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s-CO"/>
            </a:defPPr>
            <a:lvl1pPr algn="just">
              <a:defRPr sz="1100" spc="-41">
                <a:solidFill>
                  <a:srgbClr val="AB2292"/>
                </a:solidFill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defRPr>
            </a:lvl1pPr>
          </a:lstStyle>
          <a:p>
            <a:pPr algn="l"/>
            <a:r>
              <a:rPr lang="es-MX" sz="2400" b="1" noProof="0">
                <a:solidFill>
                  <a:srgbClr val="FE187B"/>
                </a:solidFill>
                <a:latin typeface="Verdana" panose="020B0604030504040204" pitchFamily="34" charset="0"/>
                <a:cs typeface="Verdana" panose="020B0604030504040204" pitchFamily="34" charset="0"/>
                <a:sym typeface="Verdana Pro Bold"/>
              </a:rPr>
              <a:t>Solicitado VS MGMP vs Vigencias Futuras Sector</a:t>
            </a:r>
            <a:endParaRPr lang="es-CO" sz="2400" b="1" noProof="0">
              <a:solidFill>
                <a:srgbClr val="FE187B"/>
              </a:solidFill>
              <a:latin typeface="Verdana" panose="020B0604030504040204" pitchFamily="34" charset="0"/>
              <a:cs typeface="Verdana" panose="020B0604030504040204" pitchFamily="34" charset="0"/>
              <a:sym typeface="Verdana Pro Bold"/>
            </a:endParaRPr>
          </a:p>
        </p:txBody>
      </p:sp>
      <p:sp>
        <p:nvSpPr>
          <p:cNvPr id="2" name="CuadroTexto 2">
            <a:extLst>
              <a:ext uri="{FF2B5EF4-FFF2-40B4-BE49-F238E27FC236}">
                <a16:creationId xmlns:a16="http://schemas.microsoft.com/office/drawing/2014/main" id="{1D2FE80D-2137-92B3-391B-8AE155B2B885}"/>
              </a:ext>
            </a:extLst>
          </p:cNvPr>
          <p:cNvSpPr txBox="1"/>
          <p:nvPr/>
        </p:nvSpPr>
        <p:spPr>
          <a:xfrm>
            <a:off x="456278" y="230530"/>
            <a:ext cx="10388931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s-MX" sz="2000" b="1" dirty="0">
                <a:latin typeface="Poppins"/>
                <a:ea typeface="Verdana"/>
                <a:cs typeface="Poppins"/>
              </a:rPr>
              <a:t>Vigencias Futuras Autorizadas</a:t>
            </a:r>
            <a:endParaRPr kumimoji="0" lang="es-MX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Poppins"/>
              <a:ea typeface="Verdana"/>
              <a:cs typeface="Poppins"/>
            </a:endParaRPr>
          </a:p>
        </p:txBody>
      </p:sp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9A2E2833-CE0F-35EF-2D6C-C2E1F477713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59231364"/>
              </p:ext>
            </p:extLst>
          </p:nvPr>
        </p:nvGraphicFramePr>
        <p:xfrm>
          <a:off x="1857374" y="1558017"/>
          <a:ext cx="9248776" cy="43951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44986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838912-60C1-7944-A669-0F5DF57D4E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ersonas posando por un foto  El contenido generado por inteligencia artificial puede ser incorrecto.">
            <a:extLst>
              <a:ext uri="{FF2B5EF4-FFF2-40B4-BE49-F238E27FC236}">
                <a16:creationId xmlns:a16="http://schemas.microsoft.com/office/drawing/2014/main" id="{3744878B-336E-952C-199A-A4B0380802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6958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4B2885-30FF-87FC-FC0C-A8A524E2D4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6">
            <a:extLst>
              <a:ext uri="{FF2B5EF4-FFF2-40B4-BE49-F238E27FC236}">
                <a16:creationId xmlns:a16="http://schemas.microsoft.com/office/drawing/2014/main" id="{4E70E3F6-0E7D-5994-7822-680123DA7C6E}"/>
              </a:ext>
            </a:extLst>
          </p:cNvPr>
          <p:cNvSpPr txBox="1"/>
          <p:nvPr/>
        </p:nvSpPr>
        <p:spPr>
          <a:xfrm>
            <a:off x="2240962" y="530047"/>
            <a:ext cx="7706820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s-CO"/>
            </a:defPPr>
            <a:lvl1pPr algn="just">
              <a:defRPr sz="1100" spc="-41">
                <a:solidFill>
                  <a:srgbClr val="AB2292"/>
                </a:solidFill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defRPr>
            </a:lvl1pPr>
          </a:lstStyle>
          <a:p>
            <a:pPr algn="ctr"/>
            <a:r>
              <a:rPr lang="es-MX" sz="2400" b="1">
                <a:solidFill>
                  <a:srgbClr val="FE187B"/>
                </a:solidFill>
                <a:latin typeface="Verdana" panose="020B0604030504040204" pitchFamily="34" charset="0"/>
                <a:cs typeface="Verdana" panose="020B0604030504040204" pitchFamily="34" charset="0"/>
                <a:sym typeface="Verdana Pro Bold"/>
              </a:rPr>
              <a:t>Marco de Gasto Mediano Plazo 2027 - 2030</a:t>
            </a:r>
            <a:endParaRPr lang="es-CO" sz="2400" b="1" noProof="0">
              <a:solidFill>
                <a:srgbClr val="FE187B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CuadroTexto 2">
            <a:extLst>
              <a:ext uri="{FF2B5EF4-FFF2-40B4-BE49-F238E27FC236}">
                <a16:creationId xmlns:a16="http://schemas.microsoft.com/office/drawing/2014/main" id="{881EFE2F-8F88-6A2E-33BE-E1610124BAB1}"/>
              </a:ext>
            </a:extLst>
          </p:cNvPr>
          <p:cNvSpPr txBox="1"/>
          <p:nvPr/>
        </p:nvSpPr>
        <p:spPr>
          <a:xfrm>
            <a:off x="456278" y="230530"/>
            <a:ext cx="10388931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kumimoji="0" lang="es-MX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Poppins"/>
                <a:ea typeface="Verdana"/>
                <a:cs typeface="Poppins"/>
              </a:rPr>
              <a:t>Gastos</a:t>
            </a:r>
            <a:endParaRPr kumimoji="0" lang="es-MX" sz="1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Poppins"/>
              <a:ea typeface="Verdana"/>
              <a:cs typeface="Poppins"/>
            </a:endParaRPr>
          </a:p>
        </p:txBody>
      </p:sp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6D60C420-F204-1EC7-26F4-6190E900B94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9024895"/>
              </p:ext>
            </p:extLst>
          </p:nvPr>
        </p:nvGraphicFramePr>
        <p:xfrm>
          <a:off x="456278" y="1091121"/>
          <a:ext cx="10862743" cy="40817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DD57FDA8-0964-E9AF-8D67-345D77C191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4169835"/>
              </p:ext>
            </p:extLst>
          </p:nvPr>
        </p:nvGraphicFramePr>
        <p:xfrm>
          <a:off x="422739" y="5226498"/>
          <a:ext cx="11346522" cy="1286901"/>
        </p:xfrm>
        <a:graphic>
          <a:graphicData uri="http://schemas.openxmlformats.org/drawingml/2006/table">
            <a:tbl>
              <a:tblPr/>
              <a:tblGrid>
                <a:gridCol w="2311329">
                  <a:extLst>
                    <a:ext uri="{9D8B030D-6E8A-4147-A177-3AD203B41FA5}">
                      <a16:colId xmlns:a16="http://schemas.microsoft.com/office/drawing/2014/main" val="201395958"/>
                    </a:ext>
                  </a:extLst>
                </a:gridCol>
                <a:gridCol w="1161845">
                  <a:extLst>
                    <a:ext uri="{9D8B030D-6E8A-4147-A177-3AD203B41FA5}">
                      <a16:colId xmlns:a16="http://schemas.microsoft.com/office/drawing/2014/main" val="1169655121"/>
                    </a:ext>
                  </a:extLst>
                </a:gridCol>
                <a:gridCol w="1161845">
                  <a:extLst>
                    <a:ext uri="{9D8B030D-6E8A-4147-A177-3AD203B41FA5}">
                      <a16:colId xmlns:a16="http://schemas.microsoft.com/office/drawing/2014/main" val="706930343"/>
                    </a:ext>
                  </a:extLst>
                </a:gridCol>
                <a:gridCol w="1161845">
                  <a:extLst>
                    <a:ext uri="{9D8B030D-6E8A-4147-A177-3AD203B41FA5}">
                      <a16:colId xmlns:a16="http://schemas.microsoft.com/office/drawing/2014/main" val="2061136132"/>
                    </a:ext>
                  </a:extLst>
                </a:gridCol>
                <a:gridCol w="1161845">
                  <a:extLst>
                    <a:ext uri="{9D8B030D-6E8A-4147-A177-3AD203B41FA5}">
                      <a16:colId xmlns:a16="http://schemas.microsoft.com/office/drawing/2014/main" val="3898026490"/>
                    </a:ext>
                  </a:extLst>
                </a:gridCol>
                <a:gridCol w="1161845">
                  <a:extLst>
                    <a:ext uri="{9D8B030D-6E8A-4147-A177-3AD203B41FA5}">
                      <a16:colId xmlns:a16="http://schemas.microsoft.com/office/drawing/2014/main" val="3591067406"/>
                    </a:ext>
                  </a:extLst>
                </a:gridCol>
                <a:gridCol w="806492">
                  <a:extLst>
                    <a:ext uri="{9D8B030D-6E8A-4147-A177-3AD203B41FA5}">
                      <a16:colId xmlns:a16="http://schemas.microsoft.com/office/drawing/2014/main" val="2016973428"/>
                    </a:ext>
                  </a:extLst>
                </a:gridCol>
                <a:gridCol w="806492">
                  <a:extLst>
                    <a:ext uri="{9D8B030D-6E8A-4147-A177-3AD203B41FA5}">
                      <a16:colId xmlns:a16="http://schemas.microsoft.com/office/drawing/2014/main" val="4049281287"/>
                    </a:ext>
                  </a:extLst>
                </a:gridCol>
                <a:gridCol w="806492">
                  <a:extLst>
                    <a:ext uri="{9D8B030D-6E8A-4147-A177-3AD203B41FA5}">
                      <a16:colId xmlns:a16="http://schemas.microsoft.com/office/drawing/2014/main" val="3250035173"/>
                    </a:ext>
                  </a:extLst>
                </a:gridCol>
                <a:gridCol w="806492">
                  <a:extLst>
                    <a:ext uri="{9D8B030D-6E8A-4147-A177-3AD203B41FA5}">
                      <a16:colId xmlns:a16="http://schemas.microsoft.com/office/drawing/2014/main" val="1987186566"/>
                    </a:ext>
                  </a:extLst>
                </a:gridCol>
              </a:tblGrid>
              <a:tr h="154037">
                <a:tc rowSpan="2">
                  <a:txBody>
                    <a:bodyPr/>
                    <a:lstStyle/>
                    <a:p>
                      <a:endParaRPr lang="es-CO"/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CO" sz="9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2026*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CO" sz="9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2027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CO" sz="9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2028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CO" sz="9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2029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CO" sz="9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2030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Var%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Var%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Var%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Var%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7985711"/>
                  </a:ext>
                </a:extLst>
              </a:tr>
              <a:tr h="154037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27/26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28/27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29/28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30/29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8038166"/>
                  </a:ext>
                </a:extLst>
              </a:tr>
              <a:tr h="320397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100" b="1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Total Solicitud MGMP 2027-2030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   -  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   -  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   -  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   -  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   -  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1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1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1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1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1938466"/>
                  </a:ext>
                </a:extLst>
              </a:tr>
              <a:tr h="300372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1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MGMP 2026-2029 CONPES 4152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100" b="1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100" b="1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100" b="1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100" b="1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100" b="1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100" b="1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100" b="1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100" b="1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100" b="1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7989571"/>
                  </a:ext>
                </a:extLst>
              </a:tr>
              <a:tr h="300372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100" b="1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Diferencia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1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   -  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   -  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   -  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   -  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1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1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1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1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37138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16226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1262A0-5AD0-C421-177B-298A4C3102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A723E1C-5001-BCDB-FF90-8D28EF246C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3385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C1C50F-76BA-5770-BF19-7322F2DB9A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6">
            <a:extLst>
              <a:ext uri="{FF2B5EF4-FFF2-40B4-BE49-F238E27FC236}">
                <a16:creationId xmlns:a16="http://schemas.microsoft.com/office/drawing/2014/main" id="{5059638D-96B6-5A11-46E8-442D4184A37D}"/>
              </a:ext>
            </a:extLst>
          </p:cNvPr>
          <p:cNvSpPr txBox="1"/>
          <p:nvPr/>
        </p:nvSpPr>
        <p:spPr>
          <a:xfrm>
            <a:off x="456278" y="907638"/>
            <a:ext cx="8454966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s-CO"/>
            </a:defPPr>
            <a:lvl1pPr algn="just">
              <a:defRPr sz="1100" spc="-41">
                <a:solidFill>
                  <a:srgbClr val="AB2292"/>
                </a:solidFill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defRPr>
            </a:lvl1pPr>
          </a:lstStyle>
          <a:p>
            <a:pPr algn="l"/>
            <a:r>
              <a:rPr lang="es-MX" sz="2400" b="1" noProof="0">
                <a:solidFill>
                  <a:srgbClr val="FE187B"/>
                </a:solidFill>
                <a:latin typeface="Verdana" panose="020B0604030504040204" pitchFamily="34" charset="0"/>
                <a:cs typeface="Verdana" panose="020B0604030504040204" pitchFamily="34" charset="0"/>
                <a:sym typeface="Verdana Pro Bold"/>
              </a:rPr>
              <a:t>Solicitud Funcionamiento y Servicio a la Deuda</a:t>
            </a:r>
            <a:endParaRPr lang="es-CO" sz="2400" b="1" noProof="0">
              <a:solidFill>
                <a:srgbClr val="FE187B"/>
              </a:solidFill>
              <a:latin typeface="Verdana" panose="020B0604030504040204" pitchFamily="34" charset="0"/>
              <a:cs typeface="Verdana" panose="020B0604030504040204" pitchFamily="34" charset="0"/>
              <a:sym typeface="Verdana Pro Bold"/>
            </a:endParaRPr>
          </a:p>
        </p:txBody>
      </p:sp>
      <p:sp>
        <p:nvSpPr>
          <p:cNvPr id="16" name="CuadroTexto 2">
            <a:extLst>
              <a:ext uri="{FF2B5EF4-FFF2-40B4-BE49-F238E27FC236}">
                <a16:creationId xmlns:a16="http://schemas.microsoft.com/office/drawing/2014/main" id="{45465E7A-15B7-358E-9947-60C3307CFAA0}"/>
              </a:ext>
            </a:extLst>
          </p:cNvPr>
          <p:cNvSpPr txBox="1"/>
          <p:nvPr/>
        </p:nvSpPr>
        <p:spPr>
          <a:xfrm>
            <a:off x="456278" y="230530"/>
            <a:ext cx="10388931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s-MX" sz="2000" b="1">
                <a:latin typeface="Poppins"/>
                <a:ea typeface="Verdana"/>
                <a:cs typeface="Poppins"/>
              </a:rPr>
              <a:t>Funcionamiento</a:t>
            </a:r>
          </a:p>
        </p:txBody>
      </p:sp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D6FEBD2A-B6C7-1AD7-D8C9-674FFD492BC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62610313"/>
              </p:ext>
            </p:extLst>
          </p:nvPr>
        </p:nvGraphicFramePr>
        <p:xfrm>
          <a:off x="2939142" y="1488145"/>
          <a:ext cx="6313715" cy="33480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3DA45761-F3AA-48B1-C335-9593315B0F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9489816"/>
              </p:ext>
            </p:extLst>
          </p:nvPr>
        </p:nvGraphicFramePr>
        <p:xfrm>
          <a:off x="655937" y="5127036"/>
          <a:ext cx="10880123" cy="1133304"/>
        </p:xfrm>
        <a:graphic>
          <a:graphicData uri="http://schemas.openxmlformats.org/drawingml/2006/table">
            <a:tbl>
              <a:tblPr/>
              <a:tblGrid>
                <a:gridCol w="4032353">
                  <a:extLst>
                    <a:ext uri="{9D8B030D-6E8A-4147-A177-3AD203B41FA5}">
                      <a16:colId xmlns:a16="http://schemas.microsoft.com/office/drawing/2014/main" val="3075799256"/>
                    </a:ext>
                  </a:extLst>
                </a:gridCol>
                <a:gridCol w="852534">
                  <a:extLst>
                    <a:ext uri="{9D8B030D-6E8A-4147-A177-3AD203B41FA5}">
                      <a16:colId xmlns:a16="http://schemas.microsoft.com/office/drawing/2014/main" val="3551315184"/>
                    </a:ext>
                  </a:extLst>
                </a:gridCol>
                <a:gridCol w="852534">
                  <a:extLst>
                    <a:ext uri="{9D8B030D-6E8A-4147-A177-3AD203B41FA5}">
                      <a16:colId xmlns:a16="http://schemas.microsoft.com/office/drawing/2014/main" val="1334878468"/>
                    </a:ext>
                  </a:extLst>
                </a:gridCol>
                <a:gridCol w="852534">
                  <a:extLst>
                    <a:ext uri="{9D8B030D-6E8A-4147-A177-3AD203B41FA5}">
                      <a16:colId xmlns:a16="http://schemas.microsoft.com/office/drawing/2014/main" val="2099690364"/>
                    </a:ext>
                  </a:extLst>
                </a:gridCol>
                <a:gridCol w="852534">
                  <a:extLst>
                    <a:ext uri="{9D8B030D-6E8A-4147-A177-3AD203B41FA5}">
                      <a16:colId xmlns:a16="http://schemas.microsoft.com/office/drawing/2014/main" val="1336760821"/>
                    </a:ext>
                  </a:extLst>
                </a:gridCol>
                <a:gridCol w="852534">
                  <a:extLst>
                    <a:ext uri="{9D8B030D-6E8A-4147-A177-3AD203B41FA5}">
                      <a16:colId xmlns:a16="http://schemas.microsoft.com/office/drawing/2014/main" val="4153838344"/>
                    </a:ext>
                  </a:extLst>
                </a:gridCol>
                <a:gridCol w="646275">
                  <a:extLst>
                    <a:ext uri="{9D8B030D-6E8A-4147-A177-3AD203B41FA5}">
                      <a16:colId xmlns:a16="http://schemas.microsoft.com/office/drawing/2014/main" val="1956534097"/>
                    </a:ext>
                  </a:extLst>
                </a:gridCol>
                <a:gridCol w="646275">
                  <a:extLst>
                    <a:ext uri="{9D8B030D-6E8A-4147-A177-3AD203B41FA5}">
                      <a16:colId xmlns:a16="http://schemas.microsoft.com/office/drawing/2014/main" val="43512176"/>
                    </a:ext>
                  </a:extLst>
                </a:gridCol>
                <a:gridCol w="646275">
                  <a:extLst>
                    <a:ext uri="{9D8B030D-6E8A-4147-A177-3AD203B41FA5}">
                      <a16:colId xmlns:a16="http://schemas.microsoft.com/office/drawing/2014/main" val="3507244363"/>
                    </a:ext>
                  </a:extLst>
                </a:gridCol>
                <a:gridCol w="646275">
                  <a:extLst>
                    <a:ext uri="{9D8B030D-6E8A-4147-A177-3AD203B41FA5}">
                      <a16:colId xmlns:a16="http://schemas.microsoft.com/office/drawing/2014/main" val="1431803987"/>
                    </a:ext>
                  </a:extLst>
                </a:gridCol>
              </a:tblGrid>
              <a:tr h="167486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CO" sz="14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ENTIDAD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CO" sz="11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2026*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CO" sz="11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2027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CO" sz="11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2028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CO" sz="11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2029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CO" sz="11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2030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Var%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Var%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Var%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Var%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7088016"/>
                  </a:ext>
                </a:extLst>
              </a:tr>
              <a:tr h="167486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27/26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28/27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29/28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30/29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8556227"/>
                  </a:ext>
                </a:extLst>
              </a:tr>
              <a:tr h="266008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4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Total Funcionamiento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/>
                        </a:rPr>
                        <a:t>                       -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/>
                        </a:rPr>
                        <a:t>                       -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/>
                        </a:rPr>
                        <a:t>                       -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/>
                        </a:rPr>
                        <a:t>                       -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/>
                        </a:rPr>
                        <a:t>                       -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5234170"/>
                  </a:ext>
                </a:extLst>
              </a:tr>
              <a:tr h="266008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4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Servicio de la Deuda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100" b="0" i="0" u="none" strike="noStrike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100" b="0" i="0" u="none" strike="noStrike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100" b="0" i="0" u="none" strike="noStrike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100" b="0" i="0" u="none" strike="noStrike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100" b="0" i="0" u="none" strike="noStrike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2241797"/>
                  </a:ext>
                </a:extLst>
              </a:tr>
              <a:tr h="266008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400" b="1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Total Funcionamiento + Servicio de la Deuda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100" b="0" i="0" u="none" strike="noStrike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100" b="0" i="0" u="none" strike="noStrike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100" b="0" i="0" u="none" strike="noStrike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100" b="0" i="0" u="none" strike="noStrike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100" b="0" i="0" u="none" strike="noStrike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77848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45413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E891AD-0906-5E61-7FB4-123D6A8278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26">
            <a:extLst>
              <a:ext uri="{FF2B5EF4-FFF2-40B4-BE49-F238E27FC236}">
                <a16:creationId xmlns:a16="http://schemas.microsoft.com/office/drawing/2014/main" id="{C150D789-570B-DF59-6281-29CDCBFADD7A}"/>
              </a:ext>
            </a:extLst>
          </p:cNvPr>
          <p:cNvSpPr/>
          <p:nvPr/>
        </p:nvSpPr>
        <p:spPr>
          <a:xfrm>
            <a:off x="816826" y="5604351"/>
            <a:ext cx="11262755" cy="707886"/>
          </a:xfrm>
          <a:custGeom>
            <a:avLst/>
            <a:gdLst/>
            <a:ahLst/>
            <a:cxnLst/>
            <a:rect l="l" t="t" r="r" b="b"/>
            <a:pathLst>
              <a:path w="7938680" h="1415772">
                <a:moveTo>
                  <a:pt x="0" y="0"/>
                </a:moveTo>
                <a:lnTo>
                  <a:pt x="7938680" y="0"/>
                </a:lnTo>
                <a:lnTo>
                  <a:pt x="7938680" y="1415772"/>
                </a:lnTo>
                <a:lnTo>
                  <a:pt x="0" y="1415772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</p:spPr>
        <p:txBody>
          <a:bodyPr/>
          <a:lstStyle/>
          <a:p>
            <a:endParaRPr lang="es-CO" sz="120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B7AD14FC-81B0-01FB-8362-93E199ED1A08}"/>
              </a:ext>
            </a:extLst>
          </p:cNvPr>
          <p:cNvSpPr txBox="1"/>
          <p:nvPr/>
        </p:nvSpPr>
        <p:spPr>
          <a:xfrm>
            <a:off x="456278" y="907638"/>
            <a:ext cx="7989453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s-CO"/>
            </a:defPPr>
            <a:lvl1pPr algn="just">
              <a:defRPr sz="1100" spc="-41">
                <a:solidFill>
                  <a:srgbClr val="AB2292"/>
                </a:solidFill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defRPr>
            </a:lvl1pPr>
          </a:lstStyle>
          <a:p>
            <a:pPr algn="l"/>
            <a:r>
              <a:rPr lang="es-MX" sz="2400" b="1">
                <a:solidFill>
                  <a:srgbClr val="FE187B"/>
                </a:solidFill>
                <a:latin typeface="Verdana" panose="020B0604030504040204" pitchFamily="34" charset="0"/>
                <a:cs typeface="Verdana" panose="020B0604030504040204" pitchFamily="34" charset="0"/>
                <a:sym typeface="Verdana Pro Bold"/>
              </a:rPr>
              <a:t>Solicitud Funcionamiento y Servicio a la Deuda</a:t>
            </a:r>
            <a:endParaRPr lang="es-CO" sz="2400" b="1" noProof="0">
              <a:solidFill>
                <a:srgbClr val="FE187B"/>
              </a:solidFill>
              <a:latin typeface="Verdana" panose="020B0604030504040204" pitchFamily="34" charset="0"/>
              <a:cs typeface="Verdana" panose="020B0604030504040204" pitchFamily="34" charset="0"/>
              <a:sym typeface="Verdana Pro Bold"/>
            </a:endParaRPr>
          </a:p>
        </p:txBody>
      </p:sp>
      <p:sp>
        <p:nvSpPr>
          <p:cNvPr id="16" name="CuadroTexto 2">
            <a:extLst>
              <a:ext uri="{FF2B5EF4-FFF2-40B4-BE49-F238E27FC236}">
                <a16:creationId xmlns:a16="http://schemas.microsoft.com/office/drawing/2014/main" id="{91EBBC77-D788-31A7-E1DF-50CBF98E2381}"/>
              </a:ext>
            </a:extLst>
          </p:cNvPr>
          <p:cNvSpPr txBox="1"/>
          <p:nvPr/>
        </p:nvSpPr>
        <p:spPr>
          <a:xfrm>
            <a:off x="456278" y="230530"/>
            <a:ext cx="10388931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s-MX" sz="2000" b="1">
                <a:latin typeface="Poppins"/>
                <a:ea typeface="Verdana"/>
                <a:cs typeface="Poppins"/>
              </a:rPr>
              <a:t>Funcionamiento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B581C672-2ABA-1A00-AE5C-6649955CFA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1153697"/>
              </p:ext>
            </p:extLst>
          </p:nvPr>
        </p:nvGraphicFramePr>
        <p:xfrm>
          <a:off x="200526" y="1506427"/>
          <a:ext cx="8819144" cy="4400053"/>
        </p:xfrm>
        <a:graphic>
          <a:graphicData uri="http://schemas.openxmlformats.org/drawingml/2006/table">
            <a:tbl>
              <a:tblPr/>
              <a:tblGrid>
                <a:gridCol w="3315467">
                  <a:extLst>
                    <a:ext uri="{9D8B030D-6E8A-4147-A177-3AD203B41FA5}">
                      <a16:colId xmlns:a16="http://schemas.microsoft.com/office/drawing/2014/main" val="3039673498"/>
                    </a:ext>
                  </a:extLst>
                </a:gridCol>
                <a:gridCol w="685197">
                  <a:extLst>
                    <a:ext uri="{9D8B030D-6E8A-4147-A177-3AD203B41FA5}">
                      <a16:colId xmlns:a16="http://schemas.microsoft.com/office/drawing/2014/main" val="3905003751"/>
                    </a:ext>
                  </a:extLst>
                </a:gridCol>
                <a:gridCol w="685197">
                  <a:extLst>
                    <a:ext uri="{9D8B030D-6E8A-4147-A177-3AD203B41FA5}">
                      <a16:colId xmlns:a16="http://schemas.microsoft.com/office/drawing/2014/main" val="449528861"/>
                    </a:ext>
                  </a:extLst>
                </a:gridCol>
                <a:gridCol w="685197">
                  <a:extLst>
                    <a:ext uri="{9D8B030D-6E8A-4147-A177-3AD203B41FA5}">
                      <a16:colId xmlns:a16="http://schemas.microsoft.com/office/drawing/2014/main" val="497016986"/>
                    </a:ext>
                  </a:extLst>
                </a:gridCol>
                <a:gridCol w="685197">
                  <a:extLst>
                    <a:ext uri="{9D8B030D-6E8A-4147-A177-3AD203B41FA5}">
                      <a16:colId xmlns:a16="http://schemas.microsoft.com/office/drawing/2014/main" val="1506045109"/>
                    </a:ext>
                  </a:extLst>
                </a:gridCol>
                <a:gridCol w="685197">
                  <a:extLst>
                    <a:ext uri="{9D8B030D-6E8A-4147-A177-3AD203B41FA5}">
                      <a16:colId xmlns:a16="http://schemas.microsoft.com/office/drawing/2014/main" val="542250263"/>
                    </a:ext>
                  </a:extLst>
                </a:gridCol>
                <a:gridCol w="519423">
                  <a:extLst>
                    <a:ext uri="{9D8B030D-6E8A-4147-A177-3AD203B41FA5}">
                      <a16:colId xmlns:a16="http://schemas.microsoft.com/office/drawing/2014/main" val="1670133695"/>
                    </a:ext>
                  </a:extLst>
                </a:gridCol>
                <a:gridCol w="519423">
                  <a:extLst>
                    <a:ext uri="{9D8B030D-6E8A-4147-A177-3AD203B41FA5}">
                      <a16:colId xmlns:a16="http://schemas.microsoft.com/office/drawing/2014/main" val="1926241800"/>
                    </a:ext>
                  </a:extLst>
                </a:gridCol>
                <a:gridCol w="519423">
                  <a:extLst>
                    <a:ext uri="{9D8B030D-6E8A-4147-A177-3AD203B41FA5}">
                      <a16:colId xmlns:a16="http://schemas.microsoft.com/office/drawing/2014/main" val="30320019"/>
                    </a:ext>
                  </a:extLst>
                </a:gridCol>
                <a:gridCol w="519423">
                  <a:extLst>
                    <a:ext uri="{9D8B030D-6E8A-4147-A177-3AD203B41FA5}">
                      <a16:colId xmlns:a16="http://schemas.microsoft.com/office/drawing/2014/main" val="1223788129"/>
                    </a:ext>
                  </a:extLst>
                </a:gridCol>
              </a:tblGrid>
              <a:tr h="224696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1" i="0" u="none" strike="noStrike" dirty="0">
                          <a:solidFill>
                            <a:srgbClr val="0051A5"/>
                          </a:solidFill>
                          <a:effectLst/>
                          <a:latin typeface="Helvetica"/>
                        </a:rPr>
                        <a:t>ENTIDAD XXXXX</a:t>
                      </a:r>
                    </a:p>
                  </a:txBody>
                  <a:tcPr marL="0" marR="0" marT="0" marB="0" anchor="b">
                    <a:lnL w="9525">
                      <a:noFill/>
                    </a:lnL>
                    <a:lnR w="9525">
                      <a:noFill/>
                    </a:lnR>
                    <a:lnT w="9525">
                      <a:noFill/>
                    </a:lnT>
                    <a:lnB w="9525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9525">
                      <a:noFill/>
                    </a:lnL>
                    <a:lnR w="9525">
                      <a:noFill/>
                    </a:lnR>
                    <a:lnT w="9525">
                      <a:noFill/>
                    </a:lnT>
                    <a:lnB w="9525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9525">
                      <a:noFill/>
                    </a:lnL>
                    <a:lnR w="9525">
                      <a:noFill/>
                    </a:lnR>
                    <a:lnT w="9525"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9525">
                      <a:noFill/>
                    </a:lnL>
                    <a:lnR w="9525">
                      <a:noFill/>
                    </a:lnR>
                    <a:lnT w="9525"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9525">
                      <a:noFill/>
                    </a:lnL>
                    <a:lnR w="9525">
                      <a:noFill/>
                    </a:lnR>
                    <a:lnT w="9525"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9525">
                      <a:noFill/>
                    </a:lnL>
                    <a:lnR w="9525">
                      <a:noFill/>
                    </a:lnR>
                    <a:lnT w="9525"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9525">
                      <a:noFill/>
                    </a:lnL>
                    <a:lnR w="9525">
                      <a:noFill/>
                    </a:lnR>
                    <a:lnT w="9525"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9525">
                      <a:noFill/>
                    </a:lnL>
                    <a:lnR w="9525">
                      <a:noFill/>
                    </a:lnR>
                    <a:lnT w="9525"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9525">
                      <a:noFill/>
                    </a:lnL>
                    <a:lnR w="9525">
                      <a:noFill/>
                    </a:lnR>
                    <a:lnT w="9525"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9525">
                      <a:noFill/>
                    </a:lnL>
                    <a:lnR w="9525">
                      <a:noFill/>
                    </a:lnR>
                    <a:lnT w="9525"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8163638"/>
                  </a:ext>
                </a:extLst>
              </a:tr>
              <a:tr h="320994">
                <a:tc>
                  <a:txBody>
                    <a:bodyPr/>
                    <a:lstStyle/>
                    <a:p>
                      <a:pPr algn="l" fontAlgn="ctr"/>
                      <a:r>
                        <a:rPr lang="es-CO" sz="14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Millones de pesos</a:t>
                      </a:r>
                    </a:p>
                  </a:txBody>
                  <a:tcPr marL="0" marR="0" marT="0" marB="0" anchor="ctr">
                    <a:lnL w="9525">
                      <a:noFill/>
                    </a:lnL>
                    <a:lnR w="9525">
                      <a:noFill/>
                    </a:lnR>
                    <a:lnT w="9525"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9525">
                      <a:noFill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8">
                  <a:txBody>
                    <a:bodyPr/>
                    <a:lstStyle/>
                    <a:p>
                      <a:pPr algn="ctr" rtl="0" fontAlgn="ctr"/>
                      <a:r>
                        <a:rPr lang="es-CO" sz="14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MGMP 2027-2030</a:t>
                      </a:r>
                    </a:p>
                  </a:txBody>
                  <a:tcPr marL="0" marR="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7689291"/>
                  </a:ext>
                </a:extLst>
              </a:tr>
              <a:tr h="224696">
                <a:tc rowSpan="2">
                  <a:txBody>
                    <a:bodyPr/>
                    <a:lstStyle/>
                    <a:p>
                      <a:pPr algn="l" rtl="0" fontAlgn="ctr"/>
                      <a:r>
                        <a:rPr lang="es-CO" sz="14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Funcionamiento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CO" sz="14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2026*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CO" sz="14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2027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CO" sz="14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2028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CO" sz="14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2029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CO" sz="14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2030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Var%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Var%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Var%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Var%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1485208"/>
                  </a:ext>
                </a:extLst>
              </a:tr>
              <a:tr h="310963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27/26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28/27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29/28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30/29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03441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3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Gastos de personal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300" b="0" i="0" u="none" strike="noStrike">
                          <a:solidFill>
                            <a:srgbClr val="203764"/>
                          </a:solidFill>
                          <a:effectLst/>
                          <a:latin typeface="Calibri"/>
                        </a:rPr>
                        <a:t>                       - 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1300" b="0" i="0" u="none" strike="noStrike">
                        <a:solidFill>
                          <a:srgbClr val="203764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1300" b="0" i="0" u="none" strike="noStrike">
                        <a:solidFill>
                          <a:srgbClr val="203764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1300" b="0" i="0" u="none" strike="noStrike" dirty="0">
                        <a:solidFill>
                          <a:srgbClr val="203764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1300" b="0" i="0" u="none" strike="noStrike">
                        <a:solidFill>
                          <a:srgbClr val="203764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3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3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3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3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0208166"/>
                  </a:ext>
                </a:extLst>
              </a:tr>
              <a:tr h="250777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3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Adquisición de Bienes y servicios 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1300" b="0" i="0" u="none" strike="noStrike">
                        <a:solidFill>
                          <a:srgbClr val="203764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1300" b="0" i="0" u="none" strike="noStrike">
                        <a:solidFill>
                          <a:srgbClr val="203764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1300" b="0" i="0" u="none" strike="noStrike">
                        <a:solidFill>
                          <a:srgbClr val="203764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1300" b="0" i="0" u="none" strike="noStrike">
                        <a:solidFill>
                          <a:srgbClr val="203764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1300" b="0" i="0" u="none" strike="noStrike">
                        <a:solidFill>
                          <a:srgbClr val="203764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3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3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3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3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4393947"/>
                  </a:ext>
                </a:extLst>
              </a:tr>
              <a:tr h="250777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3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Transferencias corrientes 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1300" b="0" i="0" u="none" strike="noStrike">
                        <a:solidFill>
                          <a:srgbClr val="203764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1300" b="0" i="0" u="none" strike="noStrike">
                        <a:solidFill>
                          <a:srgbClr val="203764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1300" b="0" i="0" u="none" strike="noStrike" dirty="0">
                        <a:solidFill>
                          <a:srgbClr val="203764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1300" b="0" i="0" u="none" strike="noStrike">
                        <a:solidFill>
                          <a:srgbClr val="203764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1300" b="0" i="0" u="none" strike="noStrike">
                        <a:solidFill>
                          <a:srgbClr val="203764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3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3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3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3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9640340"/>
                  </a:ext>
                </a:extLst>
              </a:tr>
              <a:tr h="224696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3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Transferencias de capital 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1300" b="0" i="0" u="none" strike="noStrike" dirty="0">
                        <a:solidFill>
                          <a:srgbClr val="203764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1300" b="0" i="0" u="none" strike="noStrike">
                        <a:solidFill>
                          <a:srgbClr val="203764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1300" b="0" i="0" u="none" strike="noStrike">
                        <a:solidFill>
                          <a:srgbClr val="203764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1300" b="0" i="0" u="none" strike="noStrike">
                        <a:solidFill>
                          <a:srgbClr val="203764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1300" b="0" i="0" u="none" strike="noStrike">
                        <a:solidFill>
                          <a:srgbClr val="203764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3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3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3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3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5111507"/>
                  </a:ext>
                </a:extLst>
              </a:tr>
              <a:tr h="330868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3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Gastos de comercialización y producción 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1300" b="0" i="0" u="none" strike="noStrike">
                        <a:solidFill>
                          <a:srgbClr val="203764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1300" b="0" i="0" u="none" strike="noStrike" dirty="0">
                        <a:solidFill>
                          <a:srgbClr val="203764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1300" b="0" i="0" u="none" strike="noStrike" dirty="0">
                        <a:solidFill>
                          <a:srgbClr val="203764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1300" b="0" i="0" u="none" strike="noStrike">
                        <a:solidFill>
                          <a:srgbClr val="203764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1300" b="0" i="0" u="none" strike="noStrike" dirty="0">
                        <a:solidFill>
                          <a:srgbClr val="203764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3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3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3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3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5615464"/>
                  </a:ext>
                </a:extLst>
              </a:tr>
              <a:tr h="250777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3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Adquisición de activos financieros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1300" b="0" i="0" u="none" strike="noStrike">
                        <a:solidFill>
                          <a:srgbClr val="203764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1300" b="0" i="0" u="none" strike="noStrike">
                        <a:solidFill>
                          <a:srgbClr val="203764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1300" b="0" i="0" u="none" strike="noStrike" dirty="0">
                        <a:solidFill>
                          <a:srgbClr val="203764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1300" b="0" i="0" u="none" strike="noStrike" dirty="0">
                        <a:solidFill>
                          <a:srgbClr val="203764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1300" b="0" i="0" u="none" strike="noStrike">
                        <a:solidFill>
                          <a:srgbClr val="203764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3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3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3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3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1073087"/>
                  </a:ext>
                </a:extLst>
              </a:tr>
              <a:tr h="250777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3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Disminución de pasivos 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1300" b="0" i="0" u="none" strike="noStrike">
                        <a:solidFill>
                          <a:srgbClr val="203764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1300" b="0" i="0" u="none" strike="noStrike">
                        <a:solidFill>
                          <a:srgbClr val="203764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1300" b="0" i="0" u="none" strike="noStrike">
                        <a:solidFill>
                          <a:srgbClr val="203764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1300" b="0" i="0" u="none" strike="noStrike">
                        <a:solidFill>
                          <a:srgbClr val="203764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1300" b="0" i="0" u="none" strike="noStrike">
                        <a:solidFill>
                          <a:srgbClr val="203764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3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3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3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3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1372163"/>
                  </a:ext>
                </a:extLst>
              </a:tr>
              <a:tr h="449392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3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Gastos por tributos, multas, sanciones e intereses de mora 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1300" b="0" i="0" u="none" strike="noStrike">
                        <a:solidFill>
                          <a:srgbClr val="203764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1300" b="0" i="0" u="none" strike="noStrike">
                        <a:solidFill>
                          <a:srgbClr val="203764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1300" b="0" i="0" u="none" strike="noStrike">
                        <a:solidFill>
                          <a:srgbClr val="203764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1300" b="0" i="0" u="none" strike="noStrike">
                        <a:solidFill>
                          <a:srgbClr val="203764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1300" b="0" i="0" u="none" strike="noStrike">
                        <a:solidFill>
                          <a:srgbClr val="203764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3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3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3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3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9677682"/>
                  </a:ext>
                </a:extLst>
              </a:tr>
              <a:tr h="313405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Total Funcionamiento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200" b="0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                       - 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200" b="0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                       - 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200" b="0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                       - 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200" b="0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                       - 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200" b="0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                       - 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200" b="0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200" b="0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200" b="0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200" b="0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44117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Servicio de la Deuda 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120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120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120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120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120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200" b="0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200" b="0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200" b="0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200" b="0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7394317"/>
                  </a:ext>
                </a:extLst>
              </a:tr>
              <a:tr h="47397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Total Funcionamiento + Servicio de la Deuda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200" b="0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                       - 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200" b="0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                       - 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200" b="0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                       - 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200" b="0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                       - 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200" b="0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                       - 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200" b="0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200" b="0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200" b="0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3121926"/>
                  </a:ext>
                </a:extLst>
              </a:tr>
            </a:tbl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740FC836-85D3-4181-FC00-3B59E84EDBCE}"/>
              </a:ext>
            </a:extLst>
          </p:cNvPr>
          <p:cNvSpPr txBox="1"/>
          <p:nvPr/>
        </p:nvSpPr>
        <p:spPr>
          <a:xfrm>
            <a:off x="9220197" y="1506427"/>
            <a:ext cx="2771277" cy="954107"/>
          </a:xfrm>
          <a:prstGeom prst="rect">
            <a:avLst/>
          </a:prstGeom>
          <a:noFill/>
          <a:ln>
            <a:solidFill>
              <a:srgbClr val="0051A5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MX" sz="1400" b="1">
                <a:solidFill>
                  <a:srgbClr val="0051A5"/>
                </a:solidFill>
              </a:rPr>
              <a:t>Justificación Requerimientos Adicionales (con respecto a 2026):</a:t>
            </a:r>
            <a:endParaRPr lang="es-MX" sz="1400" b="1">
              <a:solidFill>
                <a:srgbClr val="0051A5"/>
              </a:solidFill>
              <a:cs typeface="Helvetic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sz="1400">
              <a:solidFill>
                <a:srgbClr val="0051A5"/>
              </a:solidFill>
              <a:cs typeface="Helvetica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A5770D7-D09B-0162-C86D-3F506A4E3B83}"/>
              </a:ext>
            </a:extLst>
          </p:cNvPr>
          <p:cNvSpPr txBox="1"/>
          <p:nvPr/>
        </p:nvSpPr>
        <p:spPr>
          <a:xfrm>
            <a:off x="107941" y="5952052"/>
            <a:ext cx="615315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050"/>
              <a:t>* Apropiación vigente a 31 de marzo de 2026</a:t>
            </a:r>
          </a:p>
        </p:txBody>
      </p:sp>
    </p:spTree>
    <p:extLst>
      <p:ext uri="{BB962C8B-B14F-4D97-AF65-F5344CB8AC3E}">
        <p14:creationId xmlns:p14="http://schemas.microsoft.com/office/powerpoint/2010/main" val="1769999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E55455-3DE6-2EBB-61A9-3065BD4E4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Imagen que contiene persona, pasto, sostener, hombre  El contenido generado por inteligencia artificial puede ser incorrecto.">
            <a:extLst>
              <a:ext uri="{FF2B5EF4-FFF2-40B4-BE49-F238E27FC236}">
                <a16:creationId xmlns:a16="http://schemas.microsoft.com/office/drawing/2014/main" id="{0FA0D027-0AF8-BB86-3B9F-8298168F79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0804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1EA0B8-B32A-6F3C-9642-1A26D6B29F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6">
            <a:extLst>
              <a:ext uri="{FF2B5EF4-FFF2-40B4-BE49-F238E27FC236}">
                <a16:creationId xmlns:a16="http://schemas.microsoft.com/office/drawing/2014/main" id="{0355C90C-0C93-C1D7-8732-1F988C3E1F5F}"/>
              </a:ext>
            </a:extLst>
          </p:cNvPr>
          <p:cNvSpPr txBox="1"/>
          <p:nvPr/>
        </p:nvSpPr>
        <p:spPr>
          <a:xfrm>
            <a:off x="456278" y="630640"/>
            <a:ext cx="9815220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s-CO"/>
            </a:defPPr>
            <a:lvl1pPr algn="just">
              <a:defRPr sz="1100" spc="-41">
                <a:solidFill>
                  <a:srgbClr val="AB2292"/>
                </a:solidFill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defRPr>
            </a:lvl1pPr>
          </a:lstStyle>
          <a:p>
            <a:pPr algn="l"/>
            <a:r>
              <a:rPr lang="es-MX" sz="2400" b="1" noProof="0">
                <a:solidFill>
                  <a:srgbClr val="FE187B"/>
                </a:solidFill>
                <a:latin typeface="Verdana" panose="020B0604030504040204" pitchFamily="34" charset="0"/>
                <a:cs typeface="Verdana" panose="020B0604030504040204" pitchFamily="34" charset="0"/>
                <a:sym typeface="Verdana Pro Bold"/>
              </a:rPr>
              <a:t>Solicitud Inversión MGMP 2027 - 2030</a:t>
            </a:r>
            <a:endParaRPr lang="es-CO" sz="2400" b="1" noProof="0">
              <a:solidFill>
                <a:srgbClr val="FE187B"/>
              </a:solidFill>
              <a:latin typeface="Verdana" panose="020B0604030504040204" pitchFamily="34" charset="0"/>
              <a:cs typeface="Verdana" panose="020B0604030504040204" pitchFamily="34" charset="0"/>
              <a:sym typeface="Verdana Pro Bold"/>
            </a:endParaRPr>
          </a:p>
        </p:txBody>
      </p:sp>
      <p:sp>
        <p:nvSpPr>
          <p:cNvPr id="16" name="CuadroTexto 2">
            <a:extLst>
              <a:ext uri="{FF2B5EF4-FFF2-40B4-BE49-F238E27FC236}">
                <a16:creationId xmlns:a16="http://schemas.microsoft.com/office/drawing/2014/main" id="{019F763F-E397-BEFC-9629-D0AFB646AC37}"/>
              </a:ext>
            </a:extLst>
          </p:cNvPr>
          <p:cNvSpPr txBox="1"/>
          <p:nvPr/>
        </p:nvSpPr>
        <p:spPr>
          <a:xfrm>
            <a:off x="456278" y="230530"/>
            <a:ext cx="10388931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kumimoji="0" lang="es-MX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Poppins"/>
                <a:ea typeface="Verdana"/>
                <a:cs typeface="Poppins"/>
              </a:rPr>
              <a:t>Inversión</a:t>
            </a:r>
            <a:endParaRPr kumimoji="0" lang="es-MX" sz="1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Poppins"/>
              <a:ea typeface="Verdana"/>
              <a:cs typeface="Poppins"/>
            </a:endParaRP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9279BA8D-5EB0-CCB5-2E91-ED59B78AF56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17192212"/>
              </p:ext>
            </p:extLst>
          </p:nvPr>
        </p:nvGraphicFramePr>
        <p:xfrm>
          <a:off x="1024737" y="1077051"/>
          <a:ext cx="10142526" cy="42784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FBDE727B-D55F-F046-F346-251570B008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5284452"/>
              </p:ext>
            </p:extLst>
          </p:nvPr>
        </p:nvGraphicFramePr>
        <p:xfrm>
          <a:off x="424874" y="5395196"/>
          <a:ext cx="11342252" cy="1134662"/>
        </p:xfrm>
        <a:graphic>
          <a:graphicData uri="http://schemas.openxmlformats.org/drawingml/2006/table">
            <a:tbl>
              <a:tblPr/>
              <a:tblGrid>
                <a:gridCol w="1725236">
                  <a:extLst>
                    <a:ext uri="{9D8B030D-6E8A-4147-A177-3AD203B41FA5}">
                      <a16:colId xmlns:a16="http://schemas.microsoft.com/office/drawing/2014/main" val="181525499"/>
                    </a:ext>
                  </a:extLst>
                </a:gridCol>
                <a:gridCol w="534556">
                  <a:extLst>
                    <a:ext uri="{9D8B030D-6E8A-4147-A177-3AD203B41FA5}">
                      <a16:colId xmlns:a16="http://schemas.microsoft.com/office/drawing/2014/main" val="85721501"/>
                    </a:ext>
                  </a:extLst>
                </a:gridCol>
                <a:gridCol w="534556">
                  <a:extLst>
                    <a:ext uri="{9D8B030D-6E8A-4147-A177-3AD203B41FA5}">
                      <a16:colId xmlns:a16="http://schemas.microsoft.com/office/drawing/2014/main" val="355627022"/>
                    </a:ext>
                  </a:extLst>
                </a:gridCol>
                <a:gridCol w="534556">
                  <a:extLst>
                    <a:ext uri="{9D8B030D-6E8A-4147-A177-3AD203B41FA5}">
                      <a16:colId xmlns:a16="http://schemas.microsoft.com/office/drawing/2014/main" val="2956495111"/>
                    </a:ext>
                  </a:extLst>
                </a:gridCol>
                <a:gridCol w="534556">
                  <a:extLst>
                    <a:ext uri="{9D8B030D-6E8A-4147-A177-3AD203B41FA5}">
                      <a16:colId xmlns:a16="http://schemas.microsoft.com/office/drawing/2014/main" val="916532480"/>
                    </a:ext>
                  </a:extLst>
                </a:gridCol>
                <a:gridCol w="534556">
                  <a:extLst>
                    <a:ext uri="{9D8B030D-6E8A-4147-A177-3AD203B41FA5}">
                      <a16:colId xmlns:a16="http://schemas.microsoft.com/office/drawing/2014/main" val="340521651"/>
                    </a:ext>
                  </a:extLst>
                </a:gridCol>
                <a:gridCol w="534556">
                  <a:extLst>
                    <a:ext uri="{9D8B030D-6E8A-4147-A177-3AD203B41FA5}">
                      <a16:colId xmlns:a16="http://schemas.microsoft.com/office/drawing/2014/main" val="1145797920"/>
                    </a:ext>
                  </a:extLst>
                </a:gridCol>
                <a:gridCol w="534556">
                  <a:extLst>
                    <a:ext uri="{9D8B030D-6E8A-4147-A177-3AD203B41FA5}">
                      <a16:colId xmlns:a16="http://schemas.microsoft.com/office/drawing/2014/main" val="4061330826"/>
                    </a:ext>
                  </a:extLst>
                </a:gridCol>
                <a:gridCol w="534556">
                  <a:extLst>
                    <a:ext uri="{9D8B030D-6E8A-4147-A177-3AD203B41FA5}">
                      <a16:colId xmlns:a16="http://schemas.microsoft.com/office/drawing/2014/main" val="1278873775"/>
                    </a:ext>
                  </a:extLst>
                </a:gridCol>
                <a:gridCol w="534556">
                  <a:extLst>
                    <a:ext uri="{9D8B030D-6E8A-4147-A177-3AD203B41FA5}">
                      <a16:colId xmlns:a16="http://schemas.microsoft.com/office/drawing/2014/main" val="263926380"/>
                    </a:ext>
                  </a:extLst>
                </a:gridCol>
                <a:gridCol w="534556">
                  <a:extLst>
                    <a:ext uri="{9D8B030D-6E8A-4147-A177-3AD203B41FA5}">
                      <a16:colId xmlns:a16="http://schemas.microsoft.com/office/drawing/2014/main" val="610500308"/>
                    </a:ext>
                  </a:extLst>
                </a:gridCol>
                <a:gridCol w="534556">
                  <a:extLst>
                    <a:ext uri="{9D8B030D-6E8A-4147-A177-3AD203B41FA5}">
                      <a16:colId xmlns:a16="http://schemas.microsoft.com/office/drawing/2014/main" val="3361852315"/>
                    </a:ext>
                  </a:extLst>
                </a:gridCol>
                <a:gridCol w="534556">
                  <a:extLst>
                    <a:ext uri="{9D8B030D-6E8A-4147-A177-3AD203B41FA5}">
                      <a16:colId xmlns:a16="http://schemas.microsoft.com/office/drawing/2014/main" val="3264779321"/>
                    </a:ext>
                  </a:extLst>
                </a:gridCol>
                <a:gridCol w="534556">
                  <a:extLst>
                    <a:ext uri="{9D8B030D-6E8A-4147-A177-3AD203B41FA5}">
                      <a16:colId xmlns:a16="http://schemas.microsoft.com/office/drawing/2014/main" val="3848159026"/>
                    </a:ext>
                  </a:extLst>
                </a:gridCol>
                <a:gridCol w="534556">
                  <a:extLst>
                    <a:ext uri="{9D8B030D-6E8A-4147-A177-3AD203B41FA5}">
                      <a16:colId xmlns:a16="http://schemas.microsoft.com/office/drawing/2014/main" val="3593907853"/>
                    </a:ext>
                  </a:extLst>
                </a:gridCol>
                <a:gridCol w="534556">
                  <a:extLst>
                    <a:ext uri="{9D8B030D-6E8A-4147-A177-3AD203B41FA5}">
                      <a16:colId xmlns:a16="http://schemas.microsoft.com/office/drawing/2014/main" val="2365903339"/>
                    </a:ext>
                  </a:extLst>
                </a:gridCol>
                <a:gridCol w="399669">
                  <a:extLst>
                    <a:ext uri="{9D8B030D-6E8A-4147-A177-3AD203B41FA5}">
                      <a16:colId xmlns:a16="http://schemas.microsoft.com/office/drawing/2014/main" val="474317514"/>
                    </a:ext>
                  </a:extLst>
                </a:gridCol>
                <a:gridCol w="399669">
                  <a:extLst>
                    <a:ext uri="{9D8B030D-6E8A-4147-A177-3AD203B41FA5}">
                      <a16:colId xmlns:a16="http://schemas.microsoft.com/office/drawing/2014/main" val="3358639672"/>
                    </a:ext>
                  </a:extLst>
                </a:gridCol>
                <a:gridCol w="399669">
                  <a:extLst>
                    <a:ext uri="{9D8B030D-6E8A-4147-A177-3AD203B41FA5}">
                      <a16:colId xmlns:a16="http://schemas.microsoft.com/office/drawing/2014/main" val="1256615312"/>
                    </a:ext>
                  </a:extLst>
                </a:gridCol>
                <a:gridCol w="399669">
                  <a:extLst>
                    <a:ext uri="{9D8B030D-6E8A-4147-A177-3AD203B41FA5}">
                      <a16:colId xmlns:a16="http://schemas.microsoft.com/office/drawing/2014/main" val="184093690"/>
                    </a:ext>
                  </a:extLst>
                </a:gridCol>
              </a:tblGrid>
              <a:tr h="201341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900" b="1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Millones de pesos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16">
                  <a:txBody>
                    <a:bodyPr/>
                    <a:lstStyle/>
                    <a:p>
                      <a:pPr algn="ctr" rtl="0" fontAlgn="ctr"/>
                      <a:r>
                        <a:rPr lang="es-CO" sz="11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MGMP 2027-2030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651762"/>
                  </a:ext>
                </a:extLst>
              </a:tr>
              <a:tr h="162372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CO" sz="7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ENTIDAD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es-CO" sz="7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2026*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es-CO" sz="7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2027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es-CO" sz="7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2028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es-CO" sz="7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2029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es-CO" sz="7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2030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Var%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Var%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Var%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Var%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4841125"/>
                  </a:ext>
                </a:extLst>
              </a:tr>
              <a:tr h="162372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Nación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Propios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Total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Nación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Propios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Total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Nación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Propios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Total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Nación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Propios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Total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Nación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Propios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Total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27/26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28/27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29/28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30/29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6199776"/>
                  </a:ext>
                </a:extLst>
              </a:tr>
              <a:tr h="162372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800" b="1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Total Solicitado 2027-2030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700" b="1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700" b="1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700" b="1" i="0" u="none" strike="noStrike">
                          <a:solidFill>
                            <a:srgbClr val="800000"/>
                          </a:solidFill>
                          <a:effectLst/>
                          <a:latin typeface="Helvetica"/>
                        </a:rPr>
                        <a:t>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700" b="1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700" b="1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700" b="1" i="0" u="none" strike="noStrike">
                          <a:solidFill>
                            <a:srgbClr val="800000"/>
                          </a:solidFill>
                          <a:effectLst/>
                          <a:latin typeface="Helvetica"/>
                        </a:rPr>
                        <a:t>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700" b="1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700" b="1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700" b="1" i="0" u="none" strike="noStrike">
                          <a:solidFill>
                            <a:srgbClr val="800000"/>
                          </a:solidFill>
                          <a:effectLst/>
                          <a:latin typeface="Helvetica"/>
                        </a:rPr>
                        <a:t>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700" b="1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700" b="1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700" b="1" i="0" u="none" strike="noStrike">
                          <a:solidFill>
                            <a:srgbClr val="800000"/>
                          </a:solidFill>
                          <a:effectLst/>
                          <a:latin typeface="Helvetica"/>
                        </a:rPr>
                        <a:t>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700" b="1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700" b="1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700" b="1" i="0" u="none" strike="noStrike">
                          <a:solidFill>
                            <a:srgbClr val="800000"/>
                          </a:solidFill>
                          <a:effectLst/>
                          <a:latin typeface="Helvetica"/>
                        </a:rPr>
                        <a:t>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700" b="1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700" b="1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700" b="1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700" b="1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5276188"/>
                  </a:ext>
                </a:extLst>
              </a:tr>
              <a:tr h="181857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800" b="1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MGMP 2026-2029 Inversión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7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7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endParaRPr lang="es-CO" sz="7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endParaRPr lang="es-CO" sz="7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endParaRPr lang="es-CO" sz="7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endParaRPr lang="es-CO" sz="7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endParaRPr lang="es-CO" sz="7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endParaRPr lang="es-CO" sz="7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endParaRPr lang="es-CO" sz="7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endParaRPr lang="es-CO" sz="7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endParaRPr lang="es-CO" sz="7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endParaRPr lang="es-CO" sz="7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endParaRPr lang="es-CO" sz="7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endParaRPr lang="es-CO" sz="7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endParaRPr lang="es-CO" sz="7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293669"/>
                  </a:ext>
                </a:extLst>
              </a:tr>
              <a:tr h="162372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700" b="1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DIFERENCIA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7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7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7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7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7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7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7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7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7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7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7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7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7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7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7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7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7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7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7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3240320"/>
                  </a:ext>
                </a:extLst>
              </a:tr>
            </a:tbl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3112DECA-23B0-250F-A4B5-4B14A6671620}"/>
              </a:ext>
            </a:extLst>
          </p:cNvPr>
          <p:cNvSpPr txBox="1"/>
          <p:nvPr/>
        </p:nvSpPr>
        <p:spPr>
          <a:xfrm>
            <a:off x="297280" y="6465819"/>
            <a:ext cx="615315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900"/>
              <a:t>* Apropiación vigente a 31 de marzo de 2026</a:t>
            </a:r>
          </a:p>
        </p:txBody>
      </p:sp>
    </p:spTree>
    <p:extLst>
      <p:ext uri="{BB962C8B-B14F-4D97-AF65-F5344CB8AC3E}">
        <p14:creationId xmlns:p14="http://schemas.microsoft.com/office/powerpoint/2010/main" val="39639631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D22287-D0B0-22ED-C086-DCFC2A6466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6">
            <a:extLst>
              <a:ext uri="{FF2B5EF4-FFF2-40B4-BE49-F238E27FC236}">
                <a16:creationId xmlns:a16="http://schemas.microsoft.com/office/drawing/2014/main" id="{E0378842-89B7-CD07-D7E5-E1637C734174}"/>
              </a:ext>
            </a:extLst>
          </p:cNvPr>
          <p:cNvSpPr txBox="1"/>
          <p:nvPr/>
        </p:nvSpPr>
        <p:spPr>
          <a:xfrm>
            <a:off x="383850" y="545763"/>
            <a:ext cx="9815220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s-CO"/>
            </a:defPPr>
            <a:lvl1pPr algn="just">
              <a:defRPr sz="1100" spc="-41">
                <a:solidFill>
                  <a:srgbClr val="AB2292"/>
                </a:solidFill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defRPr>
            </a:lvl1pPr>
          </a:lstStyle>
          <a:p>
            <a:pPr algn="l"/>
            <a:r>
              <a:rPr lang="es-MX" sz="2400" b="1" noProof="0" dirty="0">
                <a:solidFill>
                  <a:srgbClr val="FE187B"/>
                </a:solidFill>
                <a:latin typeface="Verdana" panose="020B0604030504040204" pitchFamily="34" charset="0"/>
                <a:cs typeface="Verdana" panose="020B0604030504040204" pitchFamily="34" charset="0"/>
                <a:sym typeface="Verdana Pro Bold"/>
              </a:rPr>
              <a:t>Principales necesidades de Inversiones Sectorial 2027</a:t>
            </a:r>
          </a:p>
          <a:p>
            <a:pPr algn="l"/>
            <a:endParaRPr lang="es-MX" sz="2400" b="1" dirty="0">
              <a:solidFill>
                <a:srgbClr val="FE187B"/>
              </a:solidFill>
              <a:latin typeface="Verdana" panose="020B0604030504040204" pitchFamily="34" charset="0"/>
              <a:cs typeface="Verdana" panose="020B0604030504040204" pitchFamily="34" charset="0"/>
              <a:sym typeface="Verdana Pro Bold"/>
            </a:endParaRPr>
          </a:p>
          <a:p>
            <a:pPr algn="l"/>
            <a:r>
              <a:rPr lang="es-MX" sz="2400" b="1" noProof="0" dirty="0" err="1">
                <a:solidFill>
                  <a:srgbClr val="FE187B"/>
                </a:solidFill>
                <a:latin typeface="Verdana" panose="020B0604030504040204" pitchFamily="34" charset="0"/>
                <a:cs typeface="Verdana" panose="020B0604030504040204" pitchFamily="34" charset="0"/>
                <a:sym typeface="Verdana Pro Bold"/>
              </a:rPr>
              <a:t>Entidadxxxxxx</a:t>
            </a:r>
            <a:endParaRPr lang="es-CO" sz="2400" b="1" noProof="0" dirty="0">
              <a:solidFill>
                <a:srgbClr val="FE187B"/>
              </a:solidFill>
              <a:latin typeface="Verdana" panose="020B0604030504040204" pitchFamily="34" charset="0"/>
              <a:cs typeface="Verdana" panose="020B0604030504040204" pitchFamily="34" charset="0"/>
              <a:sym typeface="Verdana Pro Bold"/>
            </a:endParaRPr>
          </a:p>
        </p:txBody>
      </p:sp>
      <p:sp>
        <p:nvSpPr>
          <p:cNvPr id="16" name="CuadroTexto 2">
            <a:extLst>
              <a:ext uri="{FF2B5EF4-FFF2-40B4-BE49-F238E27FC236}">
                <a16:creationId xmlns:a16="http://schemas.microsoft.com/office/drawing/2014/main" id="{33EE1759-2432-7902-D2A2-1D437EA2477B}"/>
              </a:ext>
            </a:extLst>
          </p:cNvPr>
          <p:cNvSpPr txBox="1"/>
          <p:nvPr/>
        </p:nvSpPr>
        <p:spPr>
          <a:xfrm>
            <a:off x="456278" y="230530"/>
            <a:ext cx="10388931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kumimoji="0" lang="es-MX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Poppins"/>
                <a:ea typeface="Verdana"/>
                <a:cs typeface="Poppins"/>
              </a:rPr>
              <a:t>Inversión</a:t>
            </a:r>
            <a:endParaRPr kumimoji="0" lang="es-MX" sz="1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Poppins"/>
              <a:ea typeface="Verdana"/>
              <a:cs typeface="Poppins"/>
            </a:endParaRPr>
          </a:p>
        </p:txBody>
      </p:sp>
      <p:sp>
        <p:nvSpPr>
          <p:cNvPr id="32" name="TextBox 19">
            <a:extLst>
              <a:ext uri="{FF2B5EF4-FFF2-40B4-BE49-F238E27FC236}">
                <a16:creationId xmlns:a16="http://schemas.microsoft.com/office/drawing/2014/main" id="{F11762B9-1970-36FA-7C66-FD115CBA2FA7}"/>
              </a:ext>
            </a:extLst>
          </p:cNvPr>
          <p:cNvSpPr txBox="1"/>
          <p:nvPr/>
        </p:nvSpPr>
        <p:spPr>
          <a:xfrm>
            <a:off x="888743" y="1936415"/>
            <a:ext cx="9815220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400" b="1" dirty="0">
                <a:solidFill>
                  <a:srgbClr val="FF0000"/>
                </a:solidFill>
              </a:rPr>
              <a:t>Recomendaciones: </a:t>
            </a:r>
          </a:p>
          <a:p>
            <a:pPr marL="342900" indent="-342900" algn="just">
              <a:buFontTx/>
              <a:buChar char="-"/>
            </a:pPr>
            <a:r>
              <a:rPr lang="es-ES" sz="2400" b="1" dirty="0">
                <a:solidFill>
                  <a:srgbClr val="FF0000"/>
                </a:solidFill>
              </a:rPr>
              <a:t>Se sugiere que la información de este </a:t>
            </a:r>
            <a:r>
              <a:rPr lang="es-ES" sz="2400" b="1" dirty="0" err="1">
                <a:solidFill>
                  <a:srgbClr val="FF0000"/>
                </a:solidFill>
              </a:rPr>
              <a:t>slide</a:t>
            </a:r>
            <a:r>
              <a:rPr lang="es-ES" sz="2400" b="1" dirty="0">
                <a:solidFill>
                  <a:srgbClr val="FF0000"/>
                </a:solidFill>
              </a:rPr>
              <a:t> sea visualmente didáctica y de fácil entendimiento, utilizando gráficos, ejemplos y un lenguaje sencillo que permita una adecuada apropiación de la información.</a:t>
            </a:r>
          </a:p>
          <a:p>
            <a:pPr marL="342900" indent="-342900" algn="just">
              <a:buFontTx/>
              <a:buChar char="-"/>
            </a:pPr>
            <a:r>
              <a:rPr lang="es-ES" sz="2400" b="1" dirty="0" err="1">
                <a:solidFill>
                  <a:srgbClr val="FF0000"/>
                </a:solidFill>
              </a:rPr>
              <a:t>Inlcuir</a:t>
            </a:r>
            <a:r>
              <a:rPr lang="es-ES" sz="2400" b="1" dirty="0">
                <a:solidFill>
                  <a:srgbClr val="FF0000"/>
                </a:solidFill>
              </a:rPr>
              <a:t> el monto solicitado por programa o proyecto, beneficiarios y meta</a:t>
            </a:r>
          </a:p>
          <a:p>
            <a:pPr marL="342900" indent="-342900" algn="just">
              <a:buFontTx/>
              <a:buChar char="-"/>
            </a:pPr>
            <a:endParaRPr lang="es-ES" sz="2400" b="1" dirty="0">
              <a:solidFill>
                <a:srgbClr val="FF0000"/>
              </a:solidFill>
            </a:endParaRPr>
          </a:p>
          <a:p>
            <a:pPr marL="342900" indent="-342900" algn="just">
              <a:buFontTx/>
              <a:buChar char="-"/>
            </a:pPr>
            <a:endParaRPr lang="es-MX" sz="2400" spc="-4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Open Sans Bold"/>
            </a:endParaRPr>
          </a:p>
        </p:txBody>
      </p:sp>
    </p:spTree>
    <p:extLst>
      <p:ext uri="{BB962C8B-B14F-4D97-AF65-F5344CB8AC3E}">
        <p14:creationId xmlns:p14="http://schemas.microsoft.com/office/powerpoint/2010/main" val="19083583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C32ADB-4032-5228-AA6B-EC9EC059C8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26">
            <a:extLst>
              <a:ext uri="{FF2B5EF4-FFF2-40B4-BE49-F238E27FC236}">
                <a16:creationId xmlns:a16="http://schemas.microsoft.com/office/drawing/2014/main" id="{9100E044-0827-9217-3CCB-1D2D7C0ED59B}"/>
              </a:ext>
            </a:extLst>
          </p:cNvPr>
          <p:cNvSpPr/>
          <p:nvPr/>
        </p:nvSpPr>
        <p:spPr>
          <a:xfrm>
            <a:off x="816826" y="5604351"/>
            <a:ext cx="11262755" cy="707886"/>
          </a:xfrm>
          <a:custGeom>
            <a:avLst/>
            <a:gdLst/>
            <a:ahLst/>
            <a:cxnLst/>
            <a:rect l="l" t="t" r="r" b="b"/>
            <a:pathLst>
              <a:path w="7938680" h="1415772">
                <a:moveTo>
                  <a:pt x="0" y="0"/>
                </a:moveTo>
                <a:lnTo>
                  <a:pt x="7938680" y="0"/>
                </a:lnTo>
                <a:lnTo>
                  <a:pt x="7938680" y="1415772"/>
                </a:lnTo>
                <a:lnTo>
                  <a:pt x="0" y="1415772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</p:spPr>
        <p:txBody>
          <a:bodyPr/>
          <a:lstStyle/>
          <a:p>
            <a:endParaRPr lang="es-CO" sz="120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3E313AC8-3C35-00A7-6AAA-93CCA24785E2}"/>
              </a:ext>
            </a:extLst>
          </p:cNvPr>
          <p:cNvSpPr txBox="1"/>
          <p:nvPr/>
        </p:nvSpPr>
        <p:spPr>
          <a:xfrm>
            <a:off x="456278" y="907638"/>
            <a:ext cx="9815220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s-CO"/>
            </a:defPPr>
            <a:lvl1pPr algn="just">
              <a:defRPr sz="1100" spc="-41">
                <a:solidFill>
                  <a:srgbClr val="AB2292"/>
                </a:solidFill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defRPr>
            </a:lvl1pPr>
          </a:lstStyle>
          <a:p>
            <a:pPr algn="l"/>
            <a:r>
              <a:rPr lang="es-MX" sz="2400" b="1" noProof="0" dirty="0">
                <a:solidFill>
                  <a:srgbClr val="FE187B"/>
                </a:solidFill>
                <a:latin typeface="Verdana" panose="020B0604030504040204" pitchFamily="34" charset="0"/>
                <a:cs typeface="Verdana" panose="020B0604030504040204" pitchFamily="34" charset="0"/>
                <a:sym typeface="Verdana Pro Bold"/>
              </a:rPr>
              <a:t>Costeo Principales Programas – </a:t>
            </a:r>
            <a:r>
              <a:rPr lang="es-MX" sz="2400" b="1" noProof="0" dirty="0" err="1">
                <a:solidFill>
                  <a:srgbClr val="FE187B"/>
                </a:solidFill>
                <a:latin typeface="Verdana" panose="020B0604030504040204" pitchFamily="34" charset="0"/>
                <a:cs typeface="Verdana" panose="020B0604030504040204" pitchFamily="34" charset="0"/>
                <a:sym typeface="Verdana Pro Bold"/>
              </a:rPr>
              <a:t>PxQ</a:t>
            </a:r>
            <a:r>
              <a:rPr lang="es-MX" sz="2400" b="1" noProof="0" dirty="0">
                <a:solidFill>
                  <a:srgbClr val="FE187B"/>
                </a:solidFill>
                <a:latin typeface="Verdana" panose="020B0604030504040204" pitchFamily="34" charset="0"/>
                <a:cs typeface="Verdana" panose="020B0604030504040204" pitchFamily="34" charset="0"/>
                <a:sym typeface="Verdana Pro Bold"/>
              </a:rPr>
              <a:t> 2025-2030</a:t>
            </a:r>
            <a:endParaRPr lang="es-CO" sz="2400" b="1" noProof="0" dirty="0">
              <a:solidFill>
                <a:srgbClr val="FE187B"/>
              </a:solidFill>
              <a:latin typeface="Verdana" panose="020B0604030504040204" pitchFamily="34" charset="0"/>
              <a:cs typeface="Verdana" panose="020B0604030504040204" pitchFamily="34" charset="0"/>
              <a:sym typeface="Verdana Pro Bold"/>
            </a:endParaRPr>
          </a:p>
        </p:txBody>
      </p:sp>
      <p:sp>
        <p:nvSpPr>
          <p:cNvPr id="39" name="TextBox 19">
            <a:extLst>
              <a:ext uri="{FF2B5EF4-FFF2-40B4-BE49-F238E27FC236}">
                <a16:creationId xmlns:a16="http://schemas.microsoft.com/office/drawing/2014/main" id="{93422B3A-3EB0-7407-0665-47ED007A9107}"/>
              </a:ext>
            </a:extLst>
          </p:cNvPr>
          <p:cNvSpPr txBox="1"/>
          <p:nvPr/>
        </p:nvSpPr>
        <p:spPr>
          <a:xfrm>
            <a:off x="576877" y="2009500"/>
            <a:ext cx="10728431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400" b="1" dirty="0">
                <a:solidFill>
                  <a:srgbClr val="FF0000"/>
                </a:solidFill>
              </a:rPr>
              <a:t>Incluir el costeo de los principales programas. Puede seguir los modelos incluidos en el Excel de apoyo o modificar el esquema de presentación, siempre que se cuente con precio unitario y cantidad para las vigencias indicadas.</a:t>
            </a:r>
            <a:r>
              <a:rPr lang="es-MX" sz="2400" dirty="0">
                <a:solidFill>
                  <a:srgbClr val="FF0000"/>
                </a:solidFill>
              </a:rPr>
              <a:t> </a:t>
            </a:r>
            <a:endParaRPr lang="es-CO" sz="2400" dirty="0">
              <a:solidFill>
                <a:srgbClr val="FF0000"/>
              </a:solidFill>
            </a:endParaRPr>
          </a:p>
        </p:txBody>
      </p:sp>
      <p:sp>
        <p:nvSpPr>
          <p:cNvPr id="16" name="CuadroTexto 2">
            <a:extLst>
              <a:ext uri="{FF2B5EF4-FFF2-40B4-BE49-F238E27FC236}">
                <a16:creationId xmlns:a16="http://schemas.microsoft.com/office/drawing/2014/main" id="{527A9AA6-4269-3159-E906-D32E56210CF8}"/>
              </a:ext>
            </a:extLst>
          </p:cNvPr>
          <p:cNvSpPr txBox="1"/>
          <p:nvPr/>
        </p:nvSpPr>
        <p:spPr>
          <a:xfrm>
            <a:off x="456278" y="230530"/>
            <a:ext cx="10388931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kumimoji="0" lang="es-MX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ppins"/>
                <a:ea typeface="Verdana"/>
                <a:cs typeface="Poppins"/>
              </a:rPr>
              <a:t>Inversión</a:t>
            </a:r>
            <a:endParaRPr kumimoji="0" lang="es-MX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Poppins"/>
              <a:ea typeface="Verdana"/>
              <a:cs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26497355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362BA7CB-B831-7D5F-0E8D-8A5B3E5FE9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9908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637CB1F-AB32-47A6-9664-A3E2C3C4B0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7B44D51-4316-4E79-8E7F-CF7EAC7816F2}"/>
              </a:ext>
            </a:extLst>
          </p:cNvPr>
          <p:cNvSpPr txBox="1">
            <a:spLocks/>
          </p:cNvSpPr>
          <p:nvPr/>
        </p:nvSpPr>
        <p:spPr>
          <a:xfrm>
            <a:off x="4440888" y="2569518"/>
            <a:ext cx="3310224" cy="17189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CO" sz="4400" b="0" kern="1200" smtClean="0">
                <a:solidFill>
                  <a:schemeClr val="tx1"/>
                </a:solidFill>
                <a:latin typeface="Gotham Black" pitchFamily="50" charset="0"/>
                <a:ea typeface="+mj-ea"/>
                <a:cs typeface="+mj-cs"/>
              </a:defRPr>
            </a:lvl1pPr>
          </a:lstStyle>
          <a:p>
            <a:r>
              <a:rPr lang="es-MX" sz="4800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Gracias</a:t>
            </a:r>
            <a:endParaRPr lang="en-CO" sz="4800" b="1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B9BE371-2720-4288-9CAF-9207292E25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644641"/>
            <a:ext cx="12192000" cy="22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9300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9BFC25BD-5077-4BBE-A193-4695081145F6}"/>
              </a:ext>
            </a:extLst>
          </p:cNvPr>
          <p:cNvSpPr txBox="1"/>
          <p:nvPr/>
        </p:nvSpPr>
        <p:spPr>
          <a:xfrm>
            <a:off x="819367" y="1706445"/>
            <a:ext cx="4621832" cy="70757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3200" b="1">
                <a:solidFill>
                  <a:schemeClr val="bg1"/>
                </a:solidFill>
                <a:latin typeface="Poppins" panose="00000500000000000000" pitchFamily="2" charset="0"/>
                <a:ea typeface="Verdana"/>
                <a:cs typeface="Poppins" panose="00000500000000000000" pitchFamily="2" charset="0"/>
              </a:rPr>
              <a:t>Sección  </a:t>
            </a:r>
            <a:endParaRPr kumimoji="0" lang="es-MX" sz="2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oppins" panose="00000500000000000000" pitchFamily="2" charset="0"/>
              <a:ea typeface="Verdana"/>
              <a:cs typeface="Poppins" panose="00000500000000000000" pitchFamily="2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73426FE-971A-46E9-B060-22EB0A66E1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867" y="3816104"/>
            <a:ext cx="2353566" cy="62787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D43689D-652B-411D-86CD-263784EB314B}"/>
              </a:ext>
            </a:extLst>
          </p:cNvPr>
          <p:cNvSpPr txBox="1"/>
          <p:nvPr/>
        </p:nvSpPr>
        <p:spPr>
          <a:xfrm>
            <a:off x="819367" y="2189307"/>
            <a:ext cx="289694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MX" sz="6000" b="1">
                <a:solidFill>
                  <a:schemeClr val="bg1"/>
                </a:solidFill>
                <a:latin typeface="Poppins" panose="00000500000000000000" pitchFamily="2" charset="0"/>
                <a:ea typeface="Verdana"/>
                <a:cs typeface="Poppins" panose="00000500000000000000" pitchFamily="2" charset="0"/>
              </a:rPr>
              <a:t>Titulo</a:t>
            </a:r>
          </a:p>
          <a:p>
            <a:pPr algn="l"/>
            <a:r>
              <a:rPr lang="es-MX" sz="6000" b="1" err="1">
                <a:solidFill>
                  <a:schemeClr val="bg1"/>
                </a:solidFill>
                <a:latin typeface="Poppins" panose="00000500000000000000" pitchFamily="2" charset="0"/>
                <a:ea typeface="Verdana"/>
                <a:cs typeface="Poppins" panose="00000500000000000000" pitchFamily="2" charset="0"/>
              </a:rPr>
              <a:t>xxxxxx</a:t>
            </a:r>
            <a:endParaRPr lang="es-CO" sz="6000">
              <a:solidFill>
                <a:schemeClr val="bg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DCFD62B-B1C6-4BC0-89D2-F423955541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121236F5-1EEB-4AC0-A365-EB80859B07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864" y="-57634"/>
            <a:ext cx="12192000" cy="6915634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EF611E33-BAA6-49AB-8EB1-D769714AEF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035" y="191494"/>
            <a:ext cx="910274" cy="910274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F8FA7BC5-6075-4A01-8448-C88C70B1070B}"/>
              </a:ext>
            </a:extLst>
          </p:cNvPr>
          <p:cNvSpPr txBox="1"/>
          <p:nvPr/>
        </p:nvSpPr>
        <p:spPr>
          <a:xfrm>
            <a:off x="819366" y="1706445"/>
            <a:ext cx="5441201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3200" b="1" dirty="0">
                <a:solidFill>
                  <a:schemeClr val="bg1"/>
                </a:solidFill>
                <a:latin typeface="Poppins" panose="00000500000000000000" pitchFamily="2" charset="0"/>
                <a:ea typeface="Verdana"/>
                <a:cs typeface="Poppins" panose="00000500000000000000" pitchFamily="2" charset="0"/>
              </a:rPr>
              <a:t>Principales Logros Cuatrienio (2022 – 2026)  </a:t>
            </a:r>
            <a:endParaRPr kumimoji="0" lang="es-MX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oppins" panose="00000500000000000000" pitchFamily="2" charset="0"/>
              <a:ea typeface="Verdana"/>
              <a:cs typeface="Poppins" panose="00000500000000000000" pitchFamily="2" charset="0"/>
            </a:endParaRP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0298AE99-E425-49AA-90D6-61729D697197}"/>
              </a:ext>
            </a:extLst>
          </p:cNvPr>
          <p:cNvSpPr txBox="1"/>
          <p:nvPr/>
        </p:nvSpPr>
        <p:spPr>
          <a:xfrm>
            <a:off x="819367" y="3182059"/>
            <a:ext cx="37866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MX" sz="4400" b="1">
                <a:solidFill>
                  <a:schemeClr val="bg1"/>
                </a:solidFill>
                <a:latin typeface="Poppins" panose="00000500000000000000" pitchFamily="2" charset="0"/>
                <a:ea typeface="Verdana"/>
                <a:cs typeface="Poppins" panose="00000500000000000000" pitchFamily="2" charset="0"/>
              </a:rPr>
              <a:t>Sector XXXX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D23D8995-59F3-4813-89DE-4C1F7410A6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08900"/>
            <a:ext cx="12192000" cy="171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7942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7C1B28-43B9-ABED-71EA-E14E6692D8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26">
            <a:extLst>
              <a:ext uri="{FF2B5EF4-FFF2-40B4-BE49-F238E27FC236}">
                <a16:creationId xmlns:a16="http://schemas.microsoft.com/office/drawing/2014/main" id="{E1C9DE7B-A936-C1C8-8C5C-EB754F3490A4}"/>
              </a:ext>
            </a:extLst>
          </p:cNvPr>
          <p:cNvSpPr/>
          <p:nvPr/>
        </p:nvSpPr>
        <p:spPr>
          <a:xfrm>
            <a:off x="816826" y="5604351"/>
            <a:ext cx="11262755" cy="707886"/>
          </a:xfrm>
          <a:custGeom>
            <a:avLst/>
            <a:gdLst/>
            <a:ahLst/>
            <a:cxnLst/>
            <a:rect l="l" t="t" r="r" b="b"/>
            <a:pathLst>
              <a:path w="7938680" h="1415772">
                <a:moveTo>
                  <a:pt x="0" y="0"/>
                </a:moveTo>
                <a:lnTo>
                  <a:pt x="7938680" y="0"/>
                </a:lnTo>
                <a:lnTo>
                  <a:pt x="7938680" y="1415772"/>
                </a:lnTo>
                <a:lnTo>
                  <a:pt x="0" y="1415772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</p:spPr>
        <p:txBody>
          <a:bodyPr/>
          <a:lstStyle/>
          <a:p>
            <a:endParaRPr lang="es-CO" sz="120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3FC4C43B-2343-C70A-7635-BB1051C70F4A}"/>
              </a:ext>
            </a:extLst>
          </p:cNvPr>
          <p:cNvSpPr txBox="1"/>
          <p:nvPr/>
        </p:nvSpPr>
        <p:spPr>
          <a:xfrm>
            <a:off x="456278" y="907638"/>
            <a:ext cx="6280853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s-CO"/>
            </a:defPPr>
            <a:lvl1pPr algn="just">
              <a:defRPr sz="1100" spc="-41">
                <a:solidFill>
                  <a:srgbClr val="AB2292"/>
                </a:solidFill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defRPr>
            </a:lvl1pPr>
          </a:lstStyle>
          <a:p>
            <a:pPr algn="l"/>
            <a:r>
              <a:rPr lang="es-MX" sz="2400" b="1" noProof="0">
                <a:solidFill>
                  <a:srgbClr val="FE187B"/>
                </a:solidFill>
                <a:latin typeface="Verdana" panose="020B0604030504040204" pitchFamily="34" charset="0"/>
                <a:cs typeface="Verdana" panose="020B0604030504040204" pitchFamily="34" charset="0"/>
                <a:sym typeface="Verdana Pro Bold"/>
              </a:rPr>
              <a:t>Logros del Sector</a:t>
            </a:r>
            <a:endParaRPr lang="es-CO" sz="2400" b="1" noProof="0">
              <a:solidFill>
                <a:srgbClr val="FE187B"/>
              </a:solidFill>
              <a:latin typeface="Verdana" panose="020B0604030504040204" pitchFamily="34" charset="0"/>
              <a:cs typeface="Verdana" panose="020B0604030504040204" pitchFamily="34" charset="0"/>
              <a:sym typeface="Verdana Pro Bold"/>
            </a:endParaRPr>
          </a:p>
        </p:txBody>
      </p:sp>
      <p:sp>
        <p:nvSpPr>
          <p:cNvPr id="39" name="TextBox 19">
            <a:extLst>
              <a:ext uri="{FF2B5EF4-FFF2-40B4-BE49-F238E27FC236}">
                <a16:creationId xmlns:a16="http://schemas.microsoft.com/office/drawing/2014/main" id="{E2E1D048-A47B-4971-82E4-2DD301251DA4}"/>
              </a:ext>
            </a:extLst>
          </p:cNvPr>
          <p:cNvSpPr txBox="1"/>
          <p:nvPr/>
        </p:nvSpPr>
        <p:spPr>
          <a:xfrm>
            <a:off x="1278042" y="2434356"/>
            <a:ext cx="981522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400" b="1" dirty="0">
                <a:solidFill>
                  <a:srgbClr val="FF0000"/>
                </a:solidFill>
              </a:rPr>
              <a:t>Recomendaciones: </a:t>
            </a:r>
          </a:p>
          <a:p>
            <a:pPr marL="342900" indent="-342900" algn="just">
              <a:buFontTx/>
              <a:buChar char="-"/>
            </a:pPr>
            <a:r>
              <a:rPr lang="es-ES" sz="2400" b="1" dirty="0">
                <a:solidFill>
                  <a:srgbClr val="FF0000"/>
                </a:solidFill>
              </a:rPr>
              <a:t>Se sugiere que la información de este </a:t>
            </a:r>
            <a:r>
              <a:rPr lang="es-ES" sz="2400" b="1" dirty="0" err="1">
                <a:solidFill>
                  <a:srgbClr val="FF0000"/>
                </a:solidFill>
              </a:rPr>
              <a:t>slide</a:t>
            </a:r>
            <a:r>
              <a:rPr lang="es-ES" sz="2400" b="1" dirty="0">
                <a:solidFill>
                  <a:srgbClr val="FF0000"/>
                </a:solidFill>
              </a:rPr>
              <a:t> sea visualmente didáctica y de fácil entendimiento, utilizando gráficos, ejemplos y un lenguaje sencillo que permita una adecuada apropiación de la información</a:t>
            </a:r>
            <a:endParaRPr lang="es-MX" sz="2400" spc="-4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Open Sans Bold"/>
            </a:endParaRPr>
          </a:p>
        </p:txBody>
      </p:sp>
      <p:sp>
        <p:nvSpPr>
          <p:cNvPr id="16" name="CuadroTexto 2">
            <a:extLst>
              <a:ext uri="{FF2B5EF4-FFF2-40B4-BE49-F238E27FC236}">
                <a16:creationId xmlns:a16="http://schemas.microsoft.com/office/drawing/2014/main" id="{25CDD779-F5D6-4342-BE70-6FEB6BCAAF7D}"/>
              </a:ext>
            </a:extLst>
          </p:cNvPr>
          <p:cNvSpPr txBox="1"/>
          <p:nvPr/>
        </p:nvSpPr>
        <p:spPr>
          <a:xfrm>
            <a:off x="456278" y="230530"/>
            <a:ext cx="10388931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s-MX" sz="2000" b="1" dirty="0">
                <a:latin typeface="Poppins"/>
                <a:ea typeface="Verdana"/>
                <a:cs typeface="Poppins"/>
              </a:rPr>
              <a:t>Principales Logros Cuatrienio (2022 – 2026)</a:t>
            </a:r>
            <a:endParaRPr kumimoji="0" lang="es-MX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Poppins"/>
              <a:ea typeface="Verdana"/>
              <a:cs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35687324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DFF3E4-B189-87CB-A398-BDA92E453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26">
            <a:extLst>
              <a:ext uri="{FF2B5EF4-FFF2-40B4-BE49-F238E27FC236}">
                <a16:creationId xmlns:a16="http://schemas.microsoft.com/office/drawing/2014/main" id="{90B66E61-8C14-520C-859E-AEDDAA349109}"/>
              </a:ext>
            </a:extLst>
          </p:cNvPr>
          <p:cNvSpPr/>
          <p:nvPr/>
        </p:nvSpPr>
        <p:spPr>
          <a:xfrm>
            <a:off x="816826" y="5604351"/>
            <a:ext cx="11262755" cy="707886"/>
          </a:xfrm>
          <a:custGeom>
            <a:avLst/>
            <a:gdLst/>
            <a:ahLst/>
            <a:cxnLst/>
            <a:rect l="l" t="t" r="r" b="b"/>
            <a:pathLst>
              <a:path w="7938680" h="1415772">
                <a:moveTo>
                  <a:pt x="0" y="0"/>
                </a:moveTo>
                <a:lnTo>
                  <a:pt x="7938680" y="0"/>
                </a:lnTo>
                <a:lnTo>
                  <a:pt x="7938680" y="1415772"/>
                </a:lnTo>
                <a:lnTo>
                  <a:pt x="0" y="1415772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</p:spPr>
        <p:txBody>
          <a:bodyPr/>
          <a:lstStyle/>
          <a:p>
            <a:endParaRPr lang="es-CO" sz="120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7A324C58-62B1-CC87-9DE0-86B8C939D6C6}"/>
              </a:ext>
            </a:extLst>
          </p:cNvPr>
          <p:cNvSpPr txBox="1"/>
          <p:nvPr/>
        </p:nvSpPr>
        <p:spPr>
          <a:xfrm>
            <a:off x="456278" y="697799"/>
            <a:ext cx="6280853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s-CO"/>
            </a:defPPr>
            <a:lvl1pPr algn="just">
              <a:defRPr sz="1100" spc="-41">
                <a:solidFill>
                  <a:srgbClr val="AB2292"/>
                </a:solidFill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defRPr>
            </a:lvl1pPr>
          </a:lstStyle>
          <a:p>
            <a:pPr algn="l"/>
            <a:r>
              <a:rPr lang="es-MX" sz="2400" b="1" noProof="0">
                <a:solidFill>
                  <a:srgbClr val="FE187B"/>
                </a:solidFill>
                <a:latin typeface="Verdana" panose="020B0604030504040204" pitchFamily="34" charset="0"/>
                <a:cs typeface="Verdana" panose="020B0604030504040204" pitchFamily="34" charset="0"/>
                <a:sym typeface="Verdana Pro Bold"/>
              </a:rPr>
              <a:t>Metas PND del Sector</a:t>
            </a:r>
            <a:endParaRPr lang="es-CO" sz="2400" b="1" noProof="0">
              <a:solidFill>
                <a:srgbClr val="FE187B"/>
              </a:solidFill>
              <a:latin typeface="Verdana" panose="020B0604030504040204" pitchFamily="34" charset="0"/>
              <a:cs typeface="Verdana" panose="020B0604030504040204" pitchFamily="34" charset="0"/>
              <a:sym typeface="Verdana Pro Bold"/>
            </a:endParaRPr>
          </a:p>
        </p:txBody>
      </p:sp>
      <p:sp>
        <p:nvSpPr>
          <p:cNvPr id="16" name="CuadroTexto 2">
            <a:extLst>
              <a:ext uri="{FF2B5EF4-FFF2-40B4-BE49-F238E27FC236}">
                <a16:creationId xmlns:a16="http://schemas.microsoft.com/office/drawing/2014/main" id="{1CE613D2-9FA4-A507-DACC-2B7BE04CE93D}"/>
              </a:ext>
            </a:extLst>
          </p:cNvPr>
          <p:cNvSpPr txBox="1"/>
          <p:nvPr/>
        </p:nvSpPr>
        <p:spPr>
          <a:xfrm>
            <a:off x="456278" y="230530"/>
            <a:ext cx="10388931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s-MX" sz="2000" b="1">
                <a:latin typeface="Poppins"/>
                <a:ea typeface="Verdana"/>
                <a:cs typeface="Poppins"/>
              </a:rPr>
              <a:t>Principales Logros Cuatrienio (2022 – 2026)</a:t>
            </a:r>
            <a:endParaRPr kumimoji="0" lang="es-MX" sz="1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Poppins"/>
              <a:ea typeface="Verdana"/>
              <a:cs typeface="Poppins"/>
            </a:endParaRPr>
          </a:p>
        </p:txBody>
      </p:sp>
      <p:sp>
        <p:nvSpPr>
          <p:cNvPr id="5" name="TextBox 19">
            <a:extLst>
              <a:ext uri="{FF2B5EF4-FFF2-40B4-BE49-F238E27FC236}">
                <a16:creationId xmlns:a16="http://schemas.microsoft.com/office/drawing/2014/main" id="{8FA29DCE-D1DE-2D8C-977A-88FDAF1003CF}"/>
              </a:ext>
            </a:extLst>
          </p:cNvPr>
          <p:cNvSpPr txBox="1"/>
          <p:nvPr/>
        </p:nvSpPr>
        <p:spPr>
          <a:xfrm>
            <a:off x="1278042" y="2434356"/>
            <a:ext cx="981522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400" b="1" dirty="0">
                <a:solidFill>
                  <a:srgbClr val="FF0000"/>
                </a:solidFill>
              </a:rPr>
              <a:t>Recomendaciones: </a:t>
            </a:r>
          </a:p>
          <a:p>
            <a:pPr marL="342900" indent="-342900" algn="just">
              <a:buFontTx/>
              <a:buChar char="-"/>
            </a:pPr>
            <a:r>
              <a:rPr lang="es-ES" sz="2400" b="1" dirty="0">
                <a:solidFill>
                  <a:srgbClr val="FF0000"/>
                </a:solidFill>
              </a:rPr>
              <a:t>Se sugiere que la información de este </a:t>
            </a:r>
            <a:r>
              <a:rPr lang="es-ES" sz="2400" b="1" dirty="0" err="1">
                <a:solidFill>
                  <a:srgbClr val="FF0000"/>
                </a:solidFill>
              </a:rPr>
              <a:t>slide</a:t>
            </a:r>
            <a:r>
              <a:rPr lang="es-ES" sz="2400" b="1" dirty="0">
                <a:solidFill>
                  <a:srgbClr val="FF0000"/>
                </a:solidFill>
              </a:rPr>
              <a:t> sea visualmente didáctica y de fácil entendimiento, utilizando gráficos, ejemplos y un lenguaje sencillo que permita una adecuada apropiación de la información</a:t>
            </a:r>
            <a:endParaRPr lang="es-MX" sz="2400" spc="-4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Open Sans Bold"/>
            </a:endParaRPr>
          </a:p>
        </p:txBody>
      </p:sp>
    </p:spTree>
    <p:extLst>
      <p:ext uri="{BB962C8B-B14F-4D97-AF65-F5344CB8AC3E}">
        <p14:creationId xmlns:p14="http://schemas.microsoft.com/office/powerpoint/2010/main" val="17040336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104B06-2A60-44BA-EB29-F3E3F52B52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C5B238A-4D5F-540F-0D7B-A113977DA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522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21BBBE-98D4-563B-EF83-7DAAE73A41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6">
            <a:extLst>
              <a:ext uri="{FF2B5EF4-FFF2-40B4-BE49-F238E27FC236}">
                <a16:creationId xmlns:a16="http://schemas.microsoft.com/office/drawing/2014/main" id="{86FF4201-DA17-8868-9C8D-B086E2C51A56}"/>
              </a:ext>
            </a:extLst>
          </p:cNvPr>
          <p:cNvSpPr txBox="1"/>
          <p:nvPr/>
        </p:nvSpPr>
        <p:spPr>
          <a:xfrm>
            <a:off x="456278" y="602552"/>
            <a:ext cx="6280853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s-CO"/>
            </a:defPPr>
            <a:lvl1pPr algn="just">
              <a:defRPr sz="1100" spc="-41">
                <a:solidFill>
                  <a:srgbClr val="AB2292"/>
                </a:solidFill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defRPr>
            </a:lvl1pPr>
          </a:lstStyle>
          <a:p>
            <a:pPr algn="l"/>
            <a:r>
              <a:rPr lang="es-MX" sz="2400" b="1">
                <a:solidFill>
                  <a:srgbClr val="FE187B"/>
                </a:solidFill>
                <a:latin typeface="Verdana" panose="020B0604030504040204" pitchFamily="34" charset="0"/>
                <a:cs typeface="Verdana" panose="020B0604030504040204" pitchFamily="34" charset="0"/>
                <a:sym typeface="Verdana Pro Bold"/>
              </a:rPr>
              <a:t>Ingresos Sector</a:t>
            </a:r>
            <a:endParaRPr lang="es-CO" sz="2400" b="1" noProof="0">
              <a:solidFill>
                <a:srgbClr val="FE187B"/>
              </a:solidFill>
              <a:latin typeface="Verdana" panose="020B0604030504040204" pitchFamily="34" charset="0"/>
              <a:cs typeface="Verdana" panose="020B0604030504040204" pitchFamily="34" charset="0"/>
              <a:sym typeface="Verdana Pro Bold"/>
            </a:endParaRPr>
          </a:p>
        </p:txBody>
      </p:sp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57EA5904-3D4F-4513-8C9D-437163AEA64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02506162"/>
              </p:ext>
            </p:extLst>
          </p:nvPr>
        </p:nvGraphicFramePr>
        <p:xfrm>
          <a:off x="2369462" y="1002662"/>
          <a:ext cx="8157482" cy="41065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A5C8E50A-EEE5-0EE7-A700-F79131F034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3030913"/>
              </p:ext>
            </p:extLst>
          </p:nvPr>
        </p:nvGraphicFramePr>
        <p:xfrm>
          <a:off x="742950" y="5258199"/>
          <a:ext cx="10706100" cy="1194277"/>
        </p:xfrm>
        <a:graphic>
          <a:graphicData uri="http://schemas.openxmlformats.org/drawingml/2006/table">
            <a:tbl>
              <a:tblPr/>
              <a:tblGrid>
                <a:gridCol w="4620396">
                  <a:extLst>
                    <a:ext uri="{9D8B030D-6E8A-4147-A177-3AD203B41FA5}">
                      <a16:colId xmlns:a16="http://schemas.microsoft.com/office/drawing/2014/main" val="2511002712"/>
                    </a:ext>
                  </a:extLst>
                </a:gridCol>
                <a:gridCol w="1521426">
                  <a:extLst>
                    <a:ext uri="{9D8B030D-6E8A-4147-A177-3AD203B41FA5}">
                      <a16:colId xmlns:a16="http://schemas.microsoft.com/office/drawing/2014/main" val="3052437432"/>
                    </a:ext>
                  </a:extLst>
                </a:gridCol>
                <a:gridCol w="1521426">
                  <a:extLst>
                    <a:ext uri="{9D8B030D-6E8A-4147-A177-3AD203B41FA5}">
                      <a16:colId xmlns:a16="http://schemas.microsoft.com/office/drawing/2014/main" val="615032328"/>
                    </a:ext>
                  </a:extLst>
                </a:gridCol>
                <a:gridCol w="1521426">
                  <a:extLst>
                    <a:ext uri="{9D8B030D-6E8A-4147-A177-3AD203B41FA5}">
                      <a16:colId xmlns:a16="http://schemas.microsoft.com/office/drawing/2014/main" val="1959750306"/>
                    </a:ext>
                  </a:extLst>
                </a:gridCol>
                <a:gridCol w="1521426">
                  <a:extLst>
                    <a:ext uri="{9D8B030D-6E8A-4147-A177-3AD203B41FA5}">
                      <a16:colId xmlns:a16="http://schemas.microsoft.com/office/drawing/2014/main" val="1754831349"/>
                    </a:ext>
                  </a:extLst>
                </a:gridCol>
              </a:tblGrid>
              <a:tr h="17061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FDFDFD"/>
                          </a:solidFill>
                          <a:effectLst/>
                          <a:latin typeface="Helvetica"/>
                        </a:rPr>
                        <a:t>Entidad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FDFDFD"/>
                          </a:solidFill>
                          <a:effectLst/>
                          <a:latin typeface="Helvetica"/>
                        </a:rPr>
                        <a:t>Var %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FDFDFD"/>
                          </a:solidFill>
                          <a:effectLst/>
                          <a:latin typeface="Helvetica"/>
                        </a:rPr>
                        <a:t>Var %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FDFDFD"/>
                          </a:solidFill>
                          <a:effectLst/>
                          <a:latin typeface="Helvetica"/>
                        </a:rPr>
                        <a:t>Var %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FDFDFD"/>
                          </a:solidFill>
                          <a:effectLst/>
                          <a:latin typeface="Helvetica"/>
                        </a:rPr>
                        <a:t>Var %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1459166"/>
                  </a:ext>
                </a:extLst>
              </a:tr>
              <a:tr h="170611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FDFDFD"/>
                          </a:solidFill>
                          <a:effectLst/>
                          <a:latin typeface="Helvetica"/>
                        </a:rPr>
                        <a:t>27/26 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FDFDFD"/>
                          </a:solidFill>
                          <a:effectLst/>
                          <a:latin typeface="Helvetica"/>
                        </a:rPr>
                        <a:t>28/27 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FDFDFD"/>
                          </a:solidFill>
                          <a:effectLst/>
                          <a:latin typeface="Helvetica"/>
                        </a:rPr>
                        <a:t>29/28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FDFDFD"/>
                          </a:solidFill>
                          <a:effectLst/>
                          <a:latin typeface="Helvetica"/>
                        </a:rPr>
                        <a:t>30/29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7487539"/>
                  </a:ext>
                </a:extLst>
              </a:tr>
              <a:tr h="170611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8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Entidad 1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2662937"/>
                  </a:ext>
                </a:extLst>
              </a:tr>
              <a:tr h="170611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8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Entidad 2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0749048"/>
                  </a:ext>
                </a:extLst>
              </a:tr>
              <a:tr h="170611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8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Entidad 3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9211036"/>
                  </a:ext>
                </a:extLst>
              </a:tr>
              <a:tr h="170611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8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Entidad 4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1024468"/>
                  </a:ext>
                </a:extLst>
              </a:tr>
              <a:tr h="170611">
                <a:tc>
                  <a:txBody>
                    <a:bodyPr/>
                    <a:lstStyle/>
                    <a:p>
                      <a:pPr algn="l" fontAlgn="ctr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Total Ingresos Sector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64265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51076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AA6042-7F2E-5AF0-34EE-FD92CC082A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F3BB879-9557-D2C9-999B-E32217A509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4473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66C3B0-A9B6-2FCD-4E28-996281DA0E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26">
            <a:extLst>
              <a:ext uri="{FF2B5EF4-FFF2-40B4-BE49-F238E27FC236}">
                <a16:creationId xmlns:a16="http://schemas.microsoft.com/office/drawing/2014/main" id="{5B8D2B16-0443-1E32-1E79-F4F8B4B92AD2}"/>
              </a:ext>
            </a:extLst>
          </p:cNvPr>
          <p:cNvSpPr/>
          <p:nvPr/>
        </p:nvSpPr>
        <p:spPr>
          <a:xfrm>
            <a:off x="816826" y="5604351"/>
            <a:ext cx="11262755" cy="707886"/>
          </a:xfrm>
          <a:custGeom>
            <a:avLst/>
            <a:gdLst/>
            <a:ahLst/>
            <a:cxnLst/>
            <a:rect l="l" t="t" r="r" b="b"/>
            <a:pathLst>
              <a:path w="7938680" h="1415772">
                <a:moveTo>
                  <a:pt x="0" y="0"/>
                </a:moveTo>
                <a:lnTo>
                  <a:pt x="7938680" y="0"/>
                </a:lnTo>
                <a:lnTo>
                  <a:pt x="7938680" y="1415772"/>
                </a:lnTo>
                <a:lnTo>
                  <a:pt x="0" y="1415772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</p:spPr>
        <p:txBody>
          <a:bodyPr/>
          <a:lstStyle/>
          <a:p>
            <a:endParaRPr lang="es-CO" sz="120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209BC9E0-0264-807E-3989-84E2DEAEE78E}"/>
              </a:ext>
            </a:extLst>
          </p:cNvPr>
          <p:cNvSpPr txBox="1"/>
          <p:nvPr/>
        </p:nvSpPr>
        <p:spPr>
          <a:xfrm>
            <a:off x="456278" y="456454"/>
            <a:ext cx="10195129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s-CO"/>
            </a:defPPr>
            <a:lvl1pPr algn="just">
              <a:defRPr sz="1100" spc="-41">
                <a:solidFill>
                  <a:srgbClr val="AB2292"/>
                </a:solidFill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defRPr>
            </a:lvl1pPr>
          </a:lstStyle>
          <a:p>
            <a:pPr algn="l"/>
            <a:r>
              <a:rPr lang="es-MX" sz="2400" b="1">
                <a:solidFill>
                  <a:srgbClr val="FE187B"/>
                </a:solidFill>
                <a:latin typeface="Verdana"/>
                <a:ea typeface="Verdana"/>
                <a:cs typeface="Verdana" panose="020B0604030504040204" pitchFamily="34" charset="0"/>
                <a:sym typeface="Verdana Pro Bold"/>
              </a:rPr>
              <a:t>Vigencias Futuras Autorizadas y Comprometidas</a:t>
            </a:r>
            <a:endParaRPr lang="es-CO" sz="2400" b="1" noProof="0">
              <a:solidFill>
                <a:srgbClr val="FE187B"/>
              </a:solidFill>
              <a:latin typeface="Verdana"/>
              <a:ea typeface="Verdana"/>
              <a:cs typeface="Verdana" panose="020B0604030504040204" pitchFamily="34" charset="0"/>
              <a:sym typeface="Verdana Pro Bold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6F2EE0DE-86BD-A01A-653D-B1C3EB7FB3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3351185"/>
              </p:ext>
            </p:extLst>
          </p:nvPr>
        </p:nvGraphicFramePr>
        <p:xfrm>
          <a:off x="456278" y="1188828"/>
          <a:ext cx="10345074" cy="3451753"/>
        </p:xfrm>
        <a:graphic>
          <a:graphicData uri="http://schemas.openxmlformats.org/drawingml/2006/table">
            <a:tbl>
              <a:tblPr/>
              <a:tblGrid>
                <a:gridCol w="4690210">
                  <a:extLst>
                    <a:ext uri="{9D8B030D-6E8A-4147-A177-3AD203B41FA5}">
                      <a16:colId xmlns:a16="http://schemas.microsoft.com/office/drawing/2014/main" val="622499972"/>
                    </a:ext>
                  </a:extLst>
                </a:gridCol>
                <a:gridCol w="1413716">
                  <a:extLst>
                    <a:ext uri="{9D8B030D-6E8A-4147-A177-3AD203B41FA5}">
                      <a16:colId xmlns:a16="http://schemas.microsoft.com/office/drawing/2014/main" val="3603759132"/>
                    </a:ext>
                  </a:extLst>
                </a:gridCol>
                <a:gridCol w="1413716">
                  <a:extLst>
                    <a:ext uri="{9D8B030D-6E8A-4147-A177-3AD203B41FA5}">
                      <a16:colId xmlns:a16="http://schemas.microsoft.com/office/drawing/2014/main" val="1678099084"/>
                    </a:ext>
                  </a:extLst>
                </a:gridCol>
                <a:gridCol w="1413716">
                  <a:extLst>
                    <a:ext uri="{9D8B030D-6E8A-4147-A177-3AD203B41FA5}">
                      <a16:colId xmlns:a16="http://schemas.microsoft.com/office/drawing/2014/main" val="2579704318"/>
                    </a:ext>
                  </a:extLst>
                </a:gridCol>
                <a:gridCol w="1413716">
                  <a:extLst>
                    <a:ext uri="{9D8B030D-6E8A-4147-A177-3AD203B41FA5}">
                      <a16:colId xmlns:a16="http://schemas.microsoft.com/office/drawing/2014/main" val="3367093133"/>
                    </a:ext>
                  </a:extLst>
                </a:gridCol>
              </a:tblGrid>
              <a:tr h="550919">
                <a:tc>
                  <a:txBody>
                    <a:bodyPr/>
                    <a:lstStyle/>
                    <a:p>
                      <a:pPr algn="l" fontAlgn="b"/>
                      <a:r>
                        <a:rPr lang="es-CO" sz="1600" b="1" i="0" u="none" strike="noStrike">
                          <a:solidFill>
                            <a:srgbClr val="0051A5"/>
                          </a:solidFill>
                          <a:effectLst/>
                          <a:latin typeface="Helvetica"/>
                        </a:rPr>
                        <a:t>SECTOR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6251261"/>
                  </a:ext>
                </a:extLst>
              </a:tr>
              <a:tr h="490559">
                <a:tc gridSpan="5">
                  <a:txBody>
                    <a:bodyPr/>
                    <a:lstStyle/>
                    <a:p>
                      <a:pPr algn="l" fontAlgn="ctr"/>
                      <a:r>
                        <a:rPr lang="es-MX" sz="14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Incluir las Vigencias Futuras Autorizadas* por DNP y MHCP comprometidas por el sector para el periodo 2027-2030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>
                    <a:lnL w="12700" cmpd="sng">
                      <a:noFill/>
                      <a:prstDash val="solid"/>
                    </a:lnL>
                    <a:lnT w="12700" cmpd="sng">
                      <a:noFill/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4231092"/>
                  </a:ext>
                </a:extLst>
              </a:tr>
              <a:tr h="482055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400" b="1" i="0" u="none" strike="noStrike">
                          <a:solidFill>
                            <a:srgbClr val="0051A5"/>
                          </a:solidFill>
                          <a:effectLst/>
                          <a:latin typeface="Helvetica"/>
                        </a:rPr>
                        <a:t>Millones de pesos corrientes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MGMP 2027 – 2030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1A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s-CO" sz="1400" b="1" i="0" u="none" strike="noStrike">
                        <a:solidFill>
                          <a:schemeClr val="bg1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s-CO" sz="1400" b="1" i="0" u="none" strike="noStrike">
                        <a:solidFill>
                          <a:schemeClr val="bg1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s-CO" sz="1400" b="1" i="0" u="none" strike="noStrike">
                        <a:solidFill>
                          <a:schemeClr val="bg1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6557614"/>
                  </a:ext>
                </a:extLst>
              </a:tr>
              <a:tr h="482055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Vigencias Futuras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2027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s-ES" sz="14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2028</a:t>
                      </a:r>
                      <a:endParaRPr lang="es-CO" sz="1400" b="1" i="0" u="none" strike="noStrike">
                        <a:solidFill>
                          <a:schemeClr val="bg1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0051A5"/>
                      </a:solidFill>
                    </a:lnL>
                    <a:lnR w="12700">
                      <a:solidFill>
                        <a:srgbClr val="0051A5"/>
                      </a:solidFill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51A5"/>
                      </a:solidFill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2029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2030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4083500"/>
                  </a:ext>
                </a:extLst>
              </a:tr>
              <a:tr h="482055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400" b="1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Funcionamiento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es-CO" sz="1400" b="1" i="0" u="none" strike="noStrike" dirty="0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s-CO" sz="1400" b="1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0051A5"/>
                      </a:solidFill>
                    </a:lnL>
                    <a:lnR w="12700">
                      <a:solidFill>
                        <a:srgbClr val="0051A5"/>
                      </a:solidFill>
                    </a:lnR>
                    <a:lnT w="12700">
                      <a:solidFill>
                        <a:srgbClr val="0051A5"/>
                      </a:solidFill>
                    </a:lnT>
                    <a:lnB w="12700">
                      <a:solidFill>
                        <a:srgbClr val="0051A5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4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        -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4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        -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9323607"/>
                  </a:ext>
                </a:extLst>
              </a:tr>
              <a:tr h="482055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400" b="1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Inversión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400" b="1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        -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s-CO" sz="1400" b="1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0051A5"/>
                      </a:solidFill>
                    </a:lnL>
                    <a:lnR w="12700">
                      <a:solidFill>
                        <a:srgbClr val="0051A5"/>
                      </a:solidFill>
                    </a:lnR>
                    <a:lnT w="12700">
                      <a:solidFill>
                        <a:srgbClr val="0051A5"/>
                      </a:solidFill>
                    </a:lnT>
                    <a:lnB w="12700">
                      <a:solidFill>
                        <a:srgbClr val="0051A5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400" b="1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        -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400" b="1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        -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3182001"/>
                  </a:ext>
                </a:extLst>
              </a:tr>
              <a:tr h="482055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4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 Total Vigencias Futuras 2027-2030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4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                   -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endParaRPr lang="es-CO" sz="1400" b="1" i="0" u="none" strike="noStrike">
                        <a:solidFill>
                          <a:schemeClr val="bg1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0051A5"/>
                      </a:solidFill>
                    </a:lnL>
                    <a:lnR w="12700">
                      <a:solidFill>
                        <a:srgbClr val="0051A5"/>
                      </a:solidFill>
                    </a:lnR>
                    <a:lnT w="12700">
                      <a:solidFill>
                        <a:srgbClr val="0051A5"/>
                      </a:solidFill>
                    </a:lnT>
                    <a:lnB w="12700">
                      <a:solidFill>
                        <a:srgbClr val="0051A5"/>
                      </a:solidFill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4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                   -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                   -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4656155"/>
                  </a:ext>
                </a:extLst>
              </a:tr>
            </a:tbl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FAAC0B09-715E-FE86-4CCA-ADB1F7397D52}"/>
              </a:ext>
            </a:extLst>
          </p:cNvPr>
          <p:cNvSpPr txBox="1"/>
          <p:nvPr/>
        </p:nvSpPr>
        <p:spPr>
          <a:xfrm>
            <a:off x="533400" y="6289691"/>
            <a:ext cx="61531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400"/>
              <a:t>* </a:t>
            </a:r>
            <a:r>
              <a:rPr lang="es-MX" sz="1400">
                <a:solidFill>
                  <a:schemeClr val="tx1">
                    <a:lumMod val="65000"/>
                    <a:lumOff val="35000"/>
                  </a:schemeClr>
                </a:solidFill>
              </a:rPr>
              <a:t>Se incluyen las vigencias futuras estratégicas</a:t>
            </a:r>
            <a:endParaRPr lang="es-CO" sz="1400"/>
          </a:p>
        </p:txBody>
      </p:sp>
    </p:spTree>
    <p:extLst>
      <p:ext uri="{BB962C8B-B14F-4D97-AF65-F5344CB8AC3E}">
        <p14:creationId xmlns:p14="http://schemas.microsoft.com/office/powerpoint/2010/main" val="1147126732"/>
      </p:ext>
    </p:extLst>
  </p:cSld>
  <p:clrMapOvr>
    <a:masterClrMapping/>
  </p:clrMapOvr>
</p:sld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ersonalizado 1">
      <a:majorFont>
        <a:latin typeface="Poppins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86B723660F292B4C81F09F112E103058" ma:contentTypeVersion="0" ma:contentTypeDescription="Crear nuevo documento." ma:contentTypeScope="" ma:versionID="a4d789bf6a5338d244a2fda18ef1edce">
  <xsd:schema xmlns:xsd="http://www.w3.org/2001/XMLSchema" xmlns:xs="http://www.w3.org/2001/XMLSchema" xmlns:p="http://schemas.microsoft.com/office/2006/metadata/properties" xmlns:ns2="af7f7f6b-44e7-444a-90a4-d02bbf46acb6" targetNamespace="http://schemas.microsoft.com/office/2006/metadata/properties" ma:root="true" ma:fieldsID="22ef2a846aba4126b6d7d7a82477deea" ns2:_="">
    <xsd:import namespace="af7f7f6b-44e7-444a-90a4-d02bbf46acb6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f7f7f6b-44e7-444a-90a4-d02bbf46acb6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Valor de Id. de documento" ma:description="El valor del identificador de documento asignado a este elemento." ma:internalName="_dlc_DocId" ma:readOnly="true">
      <xsd:simpleType>
        <xsd:restriction base="dms:Text"/>
      </xsd:simpleType>
    </xsd:element>
    <xsd:element name="_dlc_DocIdUrl" ma:index="9" nillable="true" ma:displayName="Id. de documento" ma:description="Vínculo permanente a este documento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af7f7f6b-44e7-444a-90a4-d02bbf46acb6">DNPOI-103-3588</_dlc_DocId>
    <_dlc_DocIdUrl xmlns="af7f7f6b-44e7-444a-90a4-d02bbf46acb6">
      <Url>https://colaboracion.dnp.gov.co/CDT/_layouts/15/DocIdRedir.aspx?ID=DNPOI-103-3588</Url>
      <Description>DNPOI-103-3588</Description>
    </_dlc_DocIdUrl>
  </documentManagement>
</p:properties>
</file>

<file path=customXml/itemProps1.xml><?xml version="1.0" encoding="utf-8"?>
<ds:datastoreItem xmlns:ds="http://schemas.openxmlformats.org/officeDocument/2006/customXml" ds:itemID="{F64D2D5C-99ED-4292-85BF-ECF7550792A4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ADEC12ED-28BD-4F3B-8857-41A77A6916ED}">
  <ds:schemaRefs>
    <ds:schemaRef ds:uri="af7f7f6b-44e7-444a-90a4-d02bbf46acb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8D6263E5-02BC-48BC-AB1D-DD42ED31D622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2DC0451E-DC57-46DF-86C1-F8BD45CF8C54}">
  <ds:schemaRefs>
    <ds:schemaRef ds:uri="3cdf2719-8d24-47e5-85b3-5709de984afb"/>
    <ds:schemaRef ds:uri="af7f7f6b-44e7-444a-90a4-d02bbf46acb6"/>
    <ds:schemaRef ds:uri="c3d74aa9-adb4-4564-b61a-ad425fe3f0d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04260e20-234c-4c9f-a9dd-79286b1b70ac}" enabled="0" method="" siteId="{04260e20-234c-4c9f-a9dd-79286b1b70ac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230</TotalTime>
  <Words>933</Words>
  <Application>Microsoft Office PowerPoint</Application>
  <PresentationFormat>Panorámica</PresentationFormat>
  <Paragraphs>338</Paragraphs>
  <Slides>20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9" baseType="lpstr">
      <vt:lpstr>Aptos</vt:lpstr>
      <vt:lpstr>Aptos Display</vt:lpstr>
      <vt:lpstr>Arial</vt:lpstr>
      <vt:lpstr>Calibri</vt:lpstr>
      <vt:lpstr>Helvetica</vt:lpstr>
      <vt:lpstr>Poppins</vt:lpstr>
      <vt:lpstr>Poppins Black</vt:lpstr>
      <vt:lpstr>Verdana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Consuelo Malatesta Morera</dc:creator>
  <cp:lastModifiedBy>Adriana Isabel Hernandez Gil</cp:lastModifiedBy>
  <cp:revision>9</cp:revision>
  <dcterms:created xsi:type="dcterms:W3CDTF">2025-06-24T15:50:46Z</dcterms:created>
  <dcterms:modified xsi:type="dcterms:W3CDTF">2026-04-27T20:02:38Z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0x01010086B723660F292B4C81F09F112E103058</vt:lpwstr>
  </property>
  <property fmtid="{D5CDD505-2E9C-101B-9397-08002B2CF9AE}" pid="3" name="MediaServiceImageTags">
    <vt:lpwstr/>
  </property>
  <property fmtid="{D5CDD505-2E9C-101B-9397-08002B2CF9AE}" pid="4" name="_dlc_DocIdItemGuid">
    <vt:lpwstr>27d0eb00-51a3-491f-9c8c-7a05feab608a</vt:lpwstr>
  </property>
  <property fmtid="{D5CDD505-2E9C-101B-9397-08002B2CF9AE}" pid="5" name="MSIP_Label_08df7776-e5f5-4078-9516-d2377d5cadb2_Enabled">
    <vt:lpwstr>true</vt:lpwstr>
  </property>
  <property fmtid="{D5CDD505-2E9C-101B-9397-08002B2CF9AE}" pid="6" name="MSIP_Label_08df7776-e5f5-4078-9516-d2377d5cadb2_SetDate">
    <vt:lpwstr>2026-04-27T20:02:21Z</vt:lpwstr>
  </property>
  <property fmtid="{D5CDD505-2E9C-101B-9397-08002B2CF9AE}" pid="7" name="MSIP_Label_08df7776-e5f5-4078-9516-d2377d5cadb2_Method">
    <vt:lpwstr>Privileged</vt:lpwstr>
  </property>
  <property fmtid="{D5CDD505-2E9C-101B-9397-08002B2CF9AE}" pid="8" name="MSIP_Label_08df7776-e5f5-4078-9516-d2377d5cadb2_Name">
    <vt:lpwstr>Externa</vt:lpwstr>
  </property>
  <property fmtid="{D5CDD505-2E9C-101B-9397-08002B2CF9AE}" pid="9" name="MSIP_Label_08df7776-e5f5-4078-9516-d2377d5cadb2_SiteId">
    <vt:lpwstr>b4ea60d8-be49-40bc-98c4-18c43bfd721e</vt:lpwstr>
  </property>
  <property fmtid="{D5CDD505-2E9C-101B-9397-08002B2CF9AE}" pid="10" name="MSIP_Label_08df7776-e5f5-4078-9516-d2377d5cadb2_ActionId">
    <vt:lpwstr>b9a6be64-ad39-4be9-8c15-ed70df83028d</vt:lpwstr>
  </property>
  <property fmtid="{D5CDD505-2E9C-101B-9397-08002B2CF9AE}" pid="11" name="MSIP_Label_08df7776-e5f5-4078-9516-d2377d5cadb2_ContentBits">
    <vt:lpwstr>0</vt:lpwstr>
  </property>
  <property fmtid="{D5CDD505-2E9C-101B-9397-08002B2CF9AE}" pid="12" name="MSIP_Label_08df7776-e5f5-4078-9516-d2377d5cadb2_Tag">
    <vt:lpwstr>10, 0, 1, 1</vt:lpwstr>
  </property>
</Properties>
</file>