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4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0"/>
  </p:notesMasterIdLst>
  <p:handoutMasterIdLst>
    <p:handoutMasterId r:id="rId31"/>
  </p:handoutMasterIdLst>
  <p:sldIdLst>
    <p:sldId id="301" r:id="rId5"/>
    <p:sldId id="302" r:id="rId6"/>
    <p:sldId id="283" r:id="rId7"/>
    <p:sldId id="285" r:id="rId8"/>
    <p:sldId id="303" r:id="rId9"/>
    <p:sldId id="284" r:id="rId10"/>
    <p:sldId id="286" r:id="rId11"/>
    <p:sldId id="304" r:id="rId12"/>
    <p:sldId id="287" r:id="rId13"/>
    <p:sldId id="305" r:id="rId14"/>
    <p:sldId id="288" r:id="rId15"/>
    <p:sldId id="306" r:id="rId16"/>
    <p:sldId id="289" r:id="rId17"/>
    <p:sldId id="307" r:id="rId18"/>
    <p:sldId id="290" r:id="rId19"/>
    <p:sldId id="291" r:id="rId20"/>
    <p:sldId id="310" r:id="rId21"/>
    <p:sldId id="311" r:id="rId22"/>
    <p:sldId id="308" r:id="rId23"/>
    <p:sldId id="292" r:id="rId24"/>
    <p:sldId id="295" r:id="rId25"/>
    <p:sldId id="293" r:id="rId26"/>
    <p:sldId id="294" r:id="rId27"/>
    <p:sldId id="296" r:id="rId28"/>
    <p:sldId id="309" r:id="rId2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A5"/>
    <a:srgbClr val="FDFDFD"/>
    <a:srgbClr val="FBFEFB"/>
    <a:srgbClr val="003878"/>
    <a:srgbClr val="00923D"/>
    <a:srgbClr val="00B53E"/>
    <a:srgbClr val="AB2292"/>
    <a:srgbClr val="FF187C"/>
    <a:srgbClr val="FF8D00"/>
    <a:srgbClr val="F74E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F0C10C-6C90-4D7B-B45F-ECA85C4A29C2}" v="15" dt="2025-04-07T13:50:26.6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INGRESOS PROYECTADOS 2025 -</a:t>
            </a:r>
            <a:r>
              <a:rPr lang="es-CO" baseline="0"/>
              <a:t> 2029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2"/>
          <c:order val="0"/>
          <c:tx>
            <c:strRef>
              <c:f>'1. Ingresos '!$A$7</c:f>
              <c:strCache>
                <c:ptCount val="1"/>
                <c:pt idx="0">
                  <c:v>Entidad 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'1. Ingresos '!$B$5:$G$6</c:f>
              <c:strCache>
                <c:ptCount val="6"/>
                <c:pt idx="0">
                  <c:v>2024</c:v>
                </c:pt>
                <c:pt idx="1">
                  <c:v>2025*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  <c:pt idx="5">
                  <c:v>2029</c:v>
                </c:pt>
              </c:strCache>
            </c:strRef>
          </c:cat>
          <c:val>
            <c:numRef>
              <c:f>'1. Ingresos '!$B$7:$G$7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0-E6D8-42AB-B791-08352B0979E5}"/>
            </c:ext>
          </c:extLst>
        </c:ser>
        <c:ser>
          <c:idx val="3"/>
          <c:order val="1"/>
          <c:tx>
            <c:strRef>
              <c:f>'1. Ingresos '!$A$8</c:f>
              <c:strCache>
                <c:ptCount val="1"/>
                <c:pt idx="0">
                  <c:v>Entidad 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'1. Ingresos '!$B$5:$G$6</c:f>
              <c:strCache>
                <c:ptCount val="6"/>
                <c:pt idx="0">
                  <c:v>2024</c:v>
                </c:pt>
                <c:pt idx="1">
                  <c:v>2025*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  <c:pt idx="5">
                  <c:v>2029</c:v>
                </c:pt>
              </c:strCache>
            </c:strRef>
          </c:cat>
          <c:val>
            <c:numRef>
              <c:f>'1. Ingresos '!$B$8:$G$8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1-E6D8-42AB-B791-08352B0979E5}"/>
            </c:ext>
          </c:extLst>
        </c:ser>
        <c:ser>
          <c:idx val="4"/>
          <c:order val="2"/>
          <c:tx>
            <c:strRef>
              <c:f>'1. Ingresos '!$A$9</c:f>
              <c:strCache>
                <c:ptCount val="1"/>
                <c:pt idx="0">
                  <c:v>Entidad 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'1. Ingresos '!$B$5:$G$6</c:f>
              <c:strCache>
                <c:ptCount val="6"/>
                <c:pt idx="0">
                  <c:v>2024</c:v>
                </c:pt>
                <c:pt idx="1">
                  <c:v>2025*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  <c:pt idx="5">
                  <c:v>2029</c:v>
                </c:pt>
              </c:strCache>
            </c:strRef>
          </c:cat>
          <c:val>
            <c:numRef>
              <c:f>'1. Ingresos '!$B$9:$G$9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2-E6D8-42AB-B791-08352B0979E5}"/>
            </c:ext>
          </c:extLst>
        </c:ser>
        <c:ser>
          <c:idx val="5"/>
          <c:order val="3"/>
          <c:tx>
            <c:strRef>
              <c:f>'1. Ingresos '!$A$10</c:f>
              <c:strCache>
                <c:ptCount val="1"/>
                <c:pt idx="0">
                  <c:v>Entidad 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'1. Ingresos '!$B$5:$G$6</c:f>
              <c:strCache>
                <c:ptCount val="6"/>
                <c:pt idx="0">
                  <c:v>2024</c:v>
                </c:pt>
                <c:pt idx="1">
                  <c:v>2025*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  <c:pt idx="5">
                  <c:v>2029</c:v>
                </c:pt>
              </c:strCache>
            </c:strRef>
          </c:cat>
          <c:val>
            <c:numRef>
              <c:f>'1. Ingresos '!$B$10:$G$10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3-E6D8-42AB-B791-08352B0979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0506672"/>
        <c:axId val="1210518672"/>
      </c:barChart>
      <c:catAx>
        <c:axId val="1210506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10518672"/>
        <c:crosses val="autoZero"/>
        <c:auto val="1"/>
        <c:lblAlgn val="ctr"/>
        <c:lblOffset val="100"/>
        <c:noMultiLvlLbl val="0"/>
      </c:catAx>
      <c:valAx>
        <c:axId val="1210518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/>
                  <a:t>Cifras en</a:t>
                </a:r>
                <a:r>
                  <a:rPr lang="es-CO" baseline="0"/>
                  <a:t> millones de pesos</a:t>
                </a:r>
                <a:endParaRPr lang="es-CO"/>
              </a:p>
            </c:rich>
          </c:tx>
          <c:layout>
            <c:manualLayout>
              <c:xMode val="edge"/>
              <c:yMode val="edge"/>
              <c:x val="7.610882477635081E-3"/>
              <c:y val="0.2356094561984293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1050667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spc="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00" b="1">
                <a:solidFill>
                  <a:schemeClr val="accent5">
                    <a:lumMod val="50000"/>
                  </a:schemeClr>
                </a:solidFill>
              </a:rPr>
              <a:t>ENTIDAD</a:t>
            </a:r>
          </a:p>
        </c:rich>
      </c:tx>
      <c:layout>
        <c:manualLayout>
          <c:xMode val="edge"/>
          <c:yMode val="edge"/>
          <c:x val="0.40736133557649656"/>
          <c:y val="2.3313917307187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spc="0" baseline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0.10228141821255395"/>
          <c:y val="0.10031099959836673"/>
          <c:w val="0.80406597148179593"/>
          <c:h val="0.77181565075026204"/>
        </c:manualLayout>
      </c:layout>
      <c:scatterChart>
        <c:scatterStyle val="lineMarker"/>
        <c:varyColors val="0"/>
        <c:ser>
          <c:idx val="0"/>
          <c:order val="0"/>
          <c:tx>
            <c:strRef>
              <c:f>'1.2 Tendencia Ingresos'!$B$7</c:f>
              <c:strCache>
                <c:ptCount val="1"/>
                <c:pt idx="0">
                  <c:v>INGRESOS EFECTIVOS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gradFill rotWithShape="1">
                <a:gsLst>
                  <a:gs pos="0">
                    <a:schemeClr val="accent1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6350" cap="flat" cmpd="sng" algn="ctr">
                <a:solidFill>
                  <a:schemeClr val="accent1"/>
                </a:solidFill>
                <a:prstDash val="solid"/>
                <a:miter lim="800000"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'1.2 Tendencia Ingresos'!$A$8:$A$22</c:f>
              <c:numCache>
                <c:formatCode>General</c:formatCode>
                <c:ptCount val="1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</c:numCache>
            </c:numRef>
          </c:xVal>
          <c:yVal>
            <c:numRef>
              <c:f>'1.2 Tendencia Ingresos'!$B$8:$B$22</c:f>
              <c:numCache>
                <c:formatCode>General</c:formatCode>
                <c:ptCount val="15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09B-49FD-AB75-B03A44D65F04}"/>
            </c:ext>
          </c:extLst>
        </c:ser>
        <c:ser>
          <c:idx val="1"/>
          <c:order val="1"/>
          <c:tx>
            <c:strRef>
              <c:f>'1.2 Tendencia Ingresos'!$C$7</c:f>
              <c:strCache>
                <c:ptCount val="1"/>
                <c:pt idx="0">
                  <c:v>INGRESOS PROYECTADOS</c:v>
                </c:pt>
              </c:strCache>
            </c:strRef>
          </c:tx>
          <c:spPr>
            <a:ln w="19050" cap="rnd">
              <a:solidFill>
                <a:srgbClr val="C00000"/>
              </a:solidFill>
              <a:prstDash val="sysDash"/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chemeClr val="accent2"/>
                </a:solidFill>
                <a:prstDash val="sysDash"/>
              </a:ln>
              <a:effectLst/>
            </c:spPr>
          </c:marker>
          <c:dLbls>
            <c:dLbl>
              <c:idx val="10"/>
              <c:layout>
                <c:manualLayout>
                  <c:x val="-1.2774449491637379E-2"/>
                  <c:y val="-1.81936285053433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09B-49FD-AB75-B03A44D65F04}"/>
                </c:ext>
              </c:extLst>
            </c:dLbl>
            <c:dLbl>
              <c:idx val="11"/>
              <c:layout>
                <c:manualLayout>
                  <c:x val="-2.2695036136930767E-2"/>
                  <c:y val="-4.15854365836418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09B-49FD-AB75-B03A44D65F04}"/>
                </c:ext>
              </c:extLst>
            </c:dLbl>
            <c:dLbl>
              <c:idx val="12"/>
              <c:layout>
                <c:manualLayout>
                  <c:x val="-9.0677764781880062E-3"/>
                  <c:y val="-5.97790650889850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09B-49FD-AB75-B03A44D65F04}"/>
                </c:ext>
              </c:extLst>
            </c:dLbl>
            <c:spPr>
              <a:gradFill rotWithShape="1">
                <a:gsLst>
                  <a:gs pos="0">
                    <a:schemeClr val="accent2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2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2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6350" cap="flat" cmpd="sng" algn="ctr">
                <a:solidFill>
                  <a:schemeClr val="accent2"/>
                </a:solidFill>
                <a:prstDash val="solid"/>
                <a:miter lim="800000"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'1.2 Tendencia Ingresos'!$A$8:$A$22</c:f>
              <c:numCache>
                <c:formatCode>General</c:formatCode>
                <c:ptCount val="1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</c:numCache>
            </c:numRef>
          </c:xVal>
          <c:yVal>
            <c:numRef>
              <c:f>'1.2 Tendencia Ingresos'!$C$8:$C$22</c:f>
              <c:numCache>
                <c:formatCode>General</c:formatCode>
                <c:ptCount val="15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809B-49FD-AB75-B03A44D65F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99906816"/>
        <c:axId val="999906256"/>
      </c:scatterChart>
      <c:valAx>
        <c:axId val="999906816"/>
        <c:scaling>
          <c:orientation val="minMax"/>
          <c:max val="2029"/>
          <c:min val="201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500" b="1" i="0" u="none" strike="noStrike" kern="1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999906256"/>
        <c:crosses val="autoZero"/>
        <c:crossBetween val="midCat"/>
        <c:majorUnit val="1"/>
      </c:valAx>
      <c:valAx>
        <c:axId val="999906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400">
                    <a:solidFill>
                      <a:schemeClr val="tx1"/>
                    </a:solidFill>
                  </a:rPr>
                  <a:t>MILLONES DE PESOS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999906816"/>
        <c:crossesAt val="1000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835550974200878"/>
          <c:y val="0.94195099035775065"/>
          <c:w val="0.78597273407185486"/>
          <c:h val="5.50071545492825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SOLICITUD MGMP 2026 -</a:t>
            </a:r>
            <a:r>
              <a:rPr lang="es-CO" baseline="0"/>
              <a:t> 2029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4"/>
          <c:order val="0"/>
          <c:tx>
            <c:strRef>
              <c:f>'2. MGMP Sector'!$A$7:$B$7</c:f>
              <c:strCache>
                <c:ptCount val="2"/>
                <c:pt idx="0">
                  <c:v>Solicitud</c:v>
                </c:pt>
                <c:pt idx="1">
                  <c:v>Funcionamiento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'2. MGMP Sector'!$C$5:$G$6</c:f>
              <c:strCache>
                <c:ptCount val="5"/>
                <c:pt idx="0">
                  <c:v>2025*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</c:strCache>
            </c:strRef>
          </c:cat>
          <c:val>
            <c:numRef>
              <c:f>'2. MGMP Sector'!$C$7:$G$7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0-D17A-4134-8C0A-B579AA7889B7}"/>
            </c:ext>
          </c:extLst>
        </c:ser>
        <c:ser>
          <c:idx val="5"/>
          <c:order val="1"/>
          <c:tx>
            <c:strRef>
              <c:f>'2. MGMP Sector'!$A$8:$B$8</c:f>
              <c:strCache>
                <c:ptCount val="2"/>
                <c:pt idx="0">
                  <c:v>Solicitud</c:v>
                </c:pt>
                <c:pt idx="1">
                  <c:v>Inversión 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'2. MGMP Sector'!$C$5:$G$6</c:f>
              <c:strCache>
                <c:ptCount val="5"/>
                <c:pt idx="0">
                  <c:v>2025*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</c:strCache>
            </c:strRef>
          </c:cat>
          <c:val>
            <c:numRef>
              <c:f>'2. MGMP Sector'!$C$8:$G$8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1-D17A-4134-8C0A-B579AA7889B7}"/>
            </c:ext>
          </c:extLst>
        </c:ser>
        <c:ser>
          <c:idx val="0"/>
          <c:order val="2"/>
          <c:tx>
            <c:strRef>
              <c:f>'2. MGMP Sector'!$A$9:$B$9</c:f>
              <c:strCache>
                <c:ptCount val="2"/>
                <c:pt idx="0">
                  <c:v>Solicitud</c:v>
                </c:pt>
                <c:pt idx="1">
                  <c:v>Total Solicitud MGMP 2026-2029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'2. MGMP Sector'!$C$5:$G$6</c:f>
              <c:strCache>
                <c:ptCount val="5"/>
                <c:pt idx="0">
                  <c:v>2025*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</c:strCache>
            </c:strRef>
          </c:cat>
          <c:val>
            <c:numRef>
              <c:f>'2. MGMP Sector'!$C$9:$G$9</c:f>
              <c:numCache>
                <c:formatCode>_(* #,##0_);_(* \(#,##0\);_(* "-"??_);_(@_)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7A-4134-8C0A-B579AA7889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0506672"/>
        <c:axId val="1210518672"/>
      </c:barChart>
      <c:catAx>
        <c:axId val="1210506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10518672"/>
        <c:crosses val="autoZero"/>
        <c:auto val="1"/>
        <c:lblAlgn val="ctr"/>
        <c:lblOffset val="100"/>
        <c:noMultiLvlLbl val="0"/>
      </c:catAx>
      <c:valAx>
        <c:axId val="1210518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/>
                  <a:t>Cifras en</a:t>
                </a:r>
                <a:r>
                  <a:rPr lang="es-CO" baseline="0"/>
                  <a:t> millones de pesos</a:t>
                </a:r>
                <a:endParaRPr lang="es-CO"/>
              </a:p>
            </c:rich>
          </c:tx>
          <c:layout>
            <c:manualLayout>
              <c:xMode val="edge"/>
              <c:yMode val="edge"/>
              <c:x val="7.610882477635081E-3"/>
              <c:y val="0.2356094561984293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1050667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SOLICITUDES FUNCIONAMIENTO 2026 - 2029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'3. MGMP FTO. Entidad'!$A$6</c:f>
              <c:strCache>
                <c:ptCount val="1"/>
                <c:pt idx="0">
                  <c:v>Entidad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'3. MGMP FTO. Entidad'!$B$4:$F$4</c:f>
              <c:strCache>
                <c:ptCount val="5"/>
                <c:pt idx="0">
                  <c:v>2025*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</c:strCache>
            </c:strRef>
          </c:cat>
          <c:val>
            <c:numRef>
              <c:f>'3. MGMP FTO. Entidad'!$B$6:$F$6</c:f>
              <c:numCache>
                <c:formatCode>General</c:formatCode>
                <c:ptCount val="5"/>
                <c:pt idx="0" formatCode="_(* #,##0_);_(* \(#,##0\);_(* &quot;-&quot;_);_(@_)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18-403C-9502-C1FB8B5540FA}"/>
            </c:ext>
          </c:extLst>
        </c:ser>
        <c:ser>
          <c:idx val="2"/>
          <c:order val="2"/>
          <c:tx>
            <c:strRef>
              <c:f>'3. MGMP FTO. Entidad'!$A$7</c:f>
              <c:strCache>
                <c:ptCount val="1"/>
                <c:pt idx="0">
                  <c:v>Entidad 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'3. MGMP FTO. Entidad'!$B$4:$F$4</c:f>
              <c:strCache>
                <c:ptCount val="5"/>
                <c:pt idx="0">
                  <c:v>2025*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</c:strCache>
            </c:strRef>
          </c:cat>
          <c:val>
            <c:numRef>
              <c:f>'3. MGMP FTO. Entidad'!$B$7:$F$7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1-EA18-403C-9502-C1FB8B5540FA}"/>
            </c:ext>
          </c:extLst>
        </c:ser>
        <c:ser>
          <c:idx val="3"/>
          <c:order val="3"/>
          <c:tx>
            <c:strRef>
              <c:f>'3. MGMP FTO. Entidad'!$A$8</c:f>
              <c:strCache>
                <c:ptCount val="1"/>
                <c:pt idx="0">
                  <c:v>Entidad 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'3. MGMP FTO. Entidad'!$B$4:$F$4</c:f>
              <c:strCache>
                <c:ptCount val="5"/>
                <c:pt idx="0">
                  <c:v>2025*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</c:strCache>
            </c:strRef>
          </c:cat>
          <c:val>
            <c:numRef>
              <c:f>'3. MGMP FTO. Entidad'!$B$8:$F$8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2-EA18-403C-9502-C1FB8B5540FA}"/>
            </c:ext>
          </c:extLst>
        </c:ser>
        <c:ser>
          <c:idx val="4"/>
          <c:order val="4"/>
          <c:tx>
            <c:strRef>
              <c:f>'3. MGMP FTO. Entidad'!$A$9</c:f>
              <c:strCache>
                <c:ptCount val="1"/>
                <c:pt idx="0">
                  <c:v>Entidad 4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'3. MGMP FTO. Entidad'!$B$4:$F$4</c:f>
              <c:strCache>
                <c:ptCount val="5"/>
                <c:pt idx="0">
                  <c:v>2025*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</c:strCache>
            </c:strRef>
          </c:cat>
          <c:val>
            <c:numRef>
              <c:f>'3. MGMP FTO. Entidad'!$B$9:$F$9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3-EA18-403C-9502-C1FB8B5540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53014816"/>
        <c:axId val="1253009056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'3. MGMP FTO. Entidad'!$A$5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'3. MGMP FTO. Entidad'!$B$4:$F$4</c15:sqref>
                        </c15:formulaRef>
                      </c:ext>
                    </c:extLst>
                    <c:strCache>
                      <c:ptCount val="5"/>
                      <c:pt idx="0">
                        <c:v>2025*</c:v>
                      </c:pt>
                      <c:pt idx="1">
                        <c:v>2026</c:v>
                      </c:pt>
                      <c:pt idx="2">
                        <c:v>2027</c:v>
                      </c:pt>
                      <c:pt idx="3">
                        <c:v>2028</c:v>
                      </c:pt>
                      <c:pt idx="4">
                        <c:v>2029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'3. MGMP FTO. Entidad'!$B$5:$F$5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EA18-403C-9502-C1FB8B5540FA}"/>
                  </c:ext>
                </c:extLst>
              </c15:ser>
            </c15:filteredBarSeries>
          </c:ext>
        </c:extLst>
      </c:barChart>
      <c:catAx>
        <c:axId val="1253014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53009056"/>
        <c:crosses val="autoZero"/>
        <c:auto val="1"/>
        <c:lblAlgn val="ctr"/>
        <c:lblOffset val="100"/>
        <c:noMultiLvlLbl val="0"/>
      </c:catAx>
      <c:valAx>
        <c:axId val="1253009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/>
                  <a:t>Cifras en millones de pesos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numFmt formatCode="_(* #,##0_);_(* \(#,##0\);_(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530148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Participación % Principales Inversiones 2026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'4. Inversión Princ. Invers'!$Q$5</c:f>
              <c:strCache>
                <c:ptCount val="1"/>
                <c:pt idx="0">
                  <c:v>Valor Proyectado 2026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29F-4C20-8246-2E85F66296D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29F-4C20-8246-2E85F66296D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29F-4C20-8246-2E85F66296D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29F-4C20-8246-2E85F66296D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29F-4C20-8246-2E85F66296D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'4. Inversión Princ. Invers'!$B$6:$B$10</c:f>
              <c:strCache>
                <c:ptCount val="5"/>
                <c:pt idx="0">
                  <c:v>Proyecto 1</c:v>
                </c:pt>
                <c:pt idx="1">
                  <c:v>Proyecto 2</c:v>
                </c:pt>
                <c:pt idx="2">
                  <c:v>Proyecto 3</c:v>
                </c:pt>
                <c:pt idx="3">
                  <c:v>Proyecto 4</c:v>
                </c:pt>
                <c:pt idx="4">
                  <c:v>Proyecto 5</c:v>
                </c:pt>
              </c:strCache>
            </c:strRef>
          </c:cat>
          <c:val>
            <c:numRef>
              <c:f>'4. Inversión Princ. Invers'!$Q$6:$Q$10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A-629F-4C20-8246-2E85F66296D6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SOLICITUDES INVERSIÓN 2026 -</a:t>
            </a:r>
            <a:r>
              <a:rPr lang="es-CO" baseline="0"/>
              <a:t> 2029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'4.2 Inversión (Sectorial)'!$A$6</c:f>
              <c:strCache>
                <c:ptCount val="1"/>
                <c:pt idx="0">
                  <c:v>Entidad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multiLvlStrRef>
              <c:f>'4.2 Inversión (Sectorial)'!$B$4:$P$5</c:f>
              <c:multiLvlStrCache>
                <c:ptCount val="15"/>
                <c:lvl>
                  <c:pt idx="0">
                    <c:v>Nación</c:v>
                  </c:pt>
                  <c:pt idx="1">
                    <c:v>Propios</c:v>
                  </c:pt>
                  <c:pt idx="2">
                    <c:v>Total</c:v>
                  </c:pt>
                  <c:pt idx="3">
                    <c:v>Nación</c:v>
                  </c:pt>
                  <c:pt idx="4">
                    <c:v>Propios</c:v>
                  </c:pt>
                  <c:pt idx="5">
                    <c:v>Total</c:v>
                  </c:pt>
                  <c:pt idx="6">
                    <c:v>Nación</c:v>
                  </c:pt>
                  <c:pt idx="7">
                    <c:v>Propios</c:v>
                  </c:pt>
                  <c:pt idx="8">
                    <c:v>Total</c:v>
                  </c:pt>
                  <c:pt idx="9">
                    <c:v>Nación</c:v>
                  </c:pt>
                  <c:pt idx="10">
                    <c:v>Propios</c:v>
                  </c:pt>
                  <c:pt idx="11">
                    <c:v>Total</c:v>
                  </c:pt>
                  <c:pt idx="12">
                    <c:v>Nación</c:v>
                  </c:pt>
                  <c:pt idx="13">
                    <c:v>Propios</c:v>
                  </c:pt>
                  <c:pt idx="14">
                    <c:v>Total</c:v>
                  </c:pt>
                </c:lvl>
                <c:lvl>
                  <c:pt idx="0">
                    <c:v>2025*</c:v>
                  </c:pt>
                  <c:pt idx="3">
                    <c:v>2026</c:v>
                  </c:pt>
                  <c:pt idx="6">
                    <c:v>2027</c:v>
                  </c:pt>
                  <c:pt idx="9">
                    <c:v>2028</c:v>
                  </c:pt>
                  <c:pt idx="12">
                    <c:v>2029</c:v>
                  </c:pt>
                </c:lvl>
              </c:multiLvlStrCache>
            </c:multiLvlStrRef>
          </c:cat>
          <c:val>
            <c:numRef>
              <c:f>'4.2 Inversión (Sectorial)'!$B$6:$P$6</c:f>
              <c:numCache>
                <c:formatCode>General</c:formatCode>
                <c:ptCount val="15"/>
                <c:pt idx="2" formatCode="_(* #,##0_);_(* \(#,##0\);_(* &quot;-&quot;??_);_(@_)">
                  <c:v>0</c:v>
                </c:pt>
                <c:pt idx="5" formatCode="_(* #,##0_);_(* \(#,##0\);_(* &quot;-&quot;??_);_(@_)">
                  <c:v>0</c:v>
                </c:pt>
                <c:pt idx="8" formatCode="_(* #,##0_);_(* \(#,##0\);_(* &quot;-&quot;??_);_(@_)">
                  <c:v>0</c:v>
                </c:pt>
                <c:pt idx="11" formatCode="_(* #,##0_);_(* \(#,##0\);_(* &quot;-&quot;??_);_(@_)">
                  <c:v>0</c:v>
                </c:pt>
                <c:pt idx="14" formatCode="_(* #,##0_);_(* \(#,##0\);_(* &quot;-&quot;??_);_(@_)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E2-4F16-A0FC-7686C85C3468}"/>
            </c:ext>
          </c:extLst>
        </c:ser>
        <c:ser>
          <c:idx val="1"/>
          <c:order val="1"/>
          <c:tx>
            <c:strRef>
              <c:f>'4.2 Inversión (Sectorial)'!$A$7</c:f>
              <c:strCache>
                <c:ptCount val="1"/>
                <c:pt idx="0">
                  <c:v>Entidad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multiLvlStrRef>
              <c:f>'4.2 Inversión (Sectorial)'!$B$4:$P$5</c:f>
              <c:multiLvlStrCache>
                <c:ptCount val="15"/>
                <c:lvl>
                  <c:pt idx="0">
                    <c:v>Nación</c:v>
                  </c:pt>
                  <c:pt idx="1">
                    <c:v>Propios</c:v>
                  </c:pt>
                  <c:pt idx="2">
                    <c:v>Total</c:v>
                  </c:pt>
                  <c:pt idx="3">
                    <c:v>Nación</c:v>
                  </c:pt>
                  <c:pt idx="4">
                    <c:v>Propios</c:v>
                  </c:pt>
                  <c:pt idx="5">
                    <c:v>Total</c:v>
                  </c:pt>
                  <c:pt idx="6">
                    <c:v>Nación</c:v>
                  </c:pt>
                  <c:pt idx="7">
                    <c:v>Propios</c:v>
                  </c:pt>
                  <c:pt idx="8">
                    <c:v>Total</c:v>
                  </c:pt>
                  <c:pt idx="9">
                    <c:v>Nación</c:v>
                  </c:pt>
                  <c:pt idx="10">
                    <c:v>Propios</c:v>
                  </c:pt>
                  <c:pt idx="11">
                    <c:v>Total</c:v>
                  </c:pt>
                  <c:pt idx="12">
                    <c:v>Nación</c:v>
                  </c:pt>
                  <c:pt idx="13">
                    <c:v>Propios</c:v>
                  </c:pt>
                  <c:pt idx="14">
                    <c:v>Total</c:v>
                  </c:pt>
                </c:lvl>
                <c:lvl>
                  <c:pt idx="0">
                    <c:v>2025*</c:v>
                  </c:pt>
                  <c:pt idx="3">
                    <c:v>2026</c:v>
                  </c:pt>
                  <c:pt idx="6">
                    <c:v>2027</c:v>
                  </c:pt>
                  <c:pt idx="9">
                    <c:v>2028</c:v>
                  </c:pt>
                  <c:pt idx="12">
                    <c:v>2029</c:v>
                  </c:pt>
                </c:lvl>
              </c:multiLvlStrCache>
            </c:multiLvlStrRef>
          </c:cat>
          <c:val>
            <c:numRef>
              <c:f>'4.2 Inversión (Sectorial)'!$B$7:$P$7</c:f>
              <c:numCache>
                <c:formatCode>General</c:formatCode>
                <c:ptCount val="15"/>
                <c:pt idx="2" formatCode="_(* #,##0_);_(* \(#,##0\);_(* &quot;-&quot;??_);_(@_)">
                  <c:v>0</c:v>
                </c:pt>
                <c:pt idx="5" formatCode="_(* #,##0_);_(* \(#,##0\);_(* &quot;-&quot;??_);_(@_)">
                  <c:v>0</c:v>
                </c:pt>
                <c:pt idx="8" formatCode="_(* #,##0_);_(* \(#,##0\);_(* &quot;-&quot;??_);_(@_)">
                  <c:v>0</c:v>
                </c:pt>
                <c:pt idx="11" formatCode="_(* #,##0_);_(* \(#,##0\);_(* &quot;-&quot;??_);_(@_)">
                  <c:v>0</c:v>
                </c:pt>
                <c:pt idx="14" formatCode="_(* #,##0_);_(* \(#,##0\);_(* &quot;-&quot;??_);_(@_)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DE2-4F16-A0FC-7686C85C3468}"/>
            </c:ext>
          </c:extLst>
        </c:ser>
        <c:ser>
          <c:idx val="2"/>
          <c:order val="2"/>
          <c:tx>
            <c:strRef>
              <c:f>'4.2 Inversión (Sectorial)'!$A$8</c:f>
              <c:strCache>
                <c:ptCount val="1"/>
                <c:pt idx="0">
                  <c:v>Entidad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multiLvlStrRef>
              <c:f>'4.2 Inversión (Sectorial)'!$B$4:$P$5</c:f>
              <c:multiLvlStrCache>
                <c:ptCount val="15"/>
                <c:lvl>
                  <c:pt idx="0">
                    <c:v>Nación</c:v>
                  </c:pt>
                  <c:pt idx="1">
                    <c:v>Propios</c:v>
                  </c:pt>
                  <c:pt idx="2">
                    <c:v>Total</c:v>
                  </c:pt>
                  <c:pt idx="3">
                    <c:v>Nación</c:v>
                  </c:pt>
                  <c:pt idx="4">
                    <c:v>Propios</c:v>
                  </c:pt>
                  <c:pt idx="5">
                    <c:v>Total</c:v>
                  </c:pt>
                  <c:pt idx="6">
                    <c:v>Nación</c:v>
                  </c:pt>
                  <c:pt idx="7">
                    <c:v>Propios</c:v>
                  </c:pt>
                  <c:pt idx="8">
                    <c:v>Total</c:v>
                  </c:pt>
                  <c:pt idx="9">
                    <c:v>Nación</c:v>
                  </c:pt>
                  <c:pt idx="10">
                    <c:v>Propios</c:v>
                  </c:pt>
                  <c:pt idx="11">
                    <c:v>Total</c:v>
                  </c:pt>
                  <c:pt idx="12">
                    <c:v>Nación</c:v>
                  </c:pt>
                  <c:pt idx="13">
                    <c:v>Propios</c:v>
                  </c:pt>
                  <c:pt idx="14">
                    <c:v>Total</c:v>
                  </c:pt>
                </c:lvl>
                <c:lvl>
                  <c:pt idx="0">
                    <c:v>2025*</c:v>
                  </c:pt>
                  <c:pt idx="3">
                    <c:v>2026</c:v>
                  </c:pt>
                  <c:pt idx="6">
                    <c:v>2027</c:v>
                  </c:pt>
                  <c:pt idx="9">
                    <c:v>2028</c:v>
                  </c:pt>
                  <c:pt idx="12">
                    <c:v>2029</c:v>
                  </c:pt>
                </c:lvl>
              </c:multiLvlStrCache>
            </c:multiLvlStrRef>
          </c:cat>
          <c:val>
            <c:numRef>
              <c:f>'4.2 Inversión (Sectorial)'!$B$8:$P$8</c:f>
              <c:numCache>
                <c:formatCode>General</c:formatCode>
                <c:ptCount val="15"/>
                <c:pt idx="2" formatCode="_(* #,##0_);_(* \(#,##0\);_(* &quot;-&quot;??_);_(@_)">
                  <c:v>0</c:v>
                </c:pt>
                <c:pt idx="5" formatCode="_(* #,##0_);_(* \(#,##0\);_(* &quot;-&quot;??_);_(@_)">
                  <c:v>0</c:v>
                </c:pt>
                <c:pt idx="8" formatCode="_(* #,##0_);_(* \(#,##0\);_(* &quot;-&quot;??_);_(@_)">
                  <c:v>0</c:v>
                </c:pt>
                <c:pt idx="11" formatCode="_(* #,##0_);_(* \(#,##0\);_(* &quot;-&quot;??_);_(@_)">
                  <c:v>0</c:v>
                </c:pt>
                <c:pt idx="14" formatCode="_(* #,##0_);_(* \(#,##0\);_(* &quot;-&quot;??_);_(@_)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DE2-4F16-A0FC-7686C85C3468}"/>
            </c:ext>
          </c:extLst>
        </c:ser>
        <c:ser>
          <c:idx val="3"/>
          <c:order val="3"/>
          <c:tx>
            <c:strRef>
              <c:f>'4.2 Inversión (Sectorial)'!$A$9</c:f>
              <c:strCache>
                <c:ptCount val="1"/>
                <c:pt idx="0">
                  <c:v>Entidad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multiLvlStrRef>
              <c:f>'4.2 Inversión (Sectorial)'!$B$4:$P$5</c:f>
              <c:multiLvlStrCache>
                <c:ptCount val="15"/>
                <c:lvl>
                  <c:pt idx="0">
                    <c:v>Nación</c:v>
                  </c:pt>
                  <c:pt idx="1">
                    <c:v>Propios</c:v>
                  </c:pt>
                  <c:pt idx="2">
                    <c:v>Total</c:v>
                  </c:pt>
                  <c:pt idx="3">
                    <c:v>Nación</c:v>
                  </c:pt>
                  <c:pt idx="4">
                    <c:v>Propios</c:v>
                  </c:pt>
                  <c:pt idx="5">
                    <c:v>Total</c:v>
                  </c:pt>
                  <c:pt idx="6">
                    <c:v>Nación</c:v>
                  </c:pt>
                  <c:pt idx="7">
                    <c:v>Propios</c:v>
                  </c:pt>
                  <c:pt idx="8">
                    <c:v>Total</c:v>
                  </c:pt>
                  <c:pt idx="9">
                    <c:v>Nación</c:v>
                  </c:pt>
                  <c:pt idx="10">
                    <c:v>Propios</c:v>
                  </c:pt>
                  <c:pt idx="11">
                    <c:v>Total</c:v>
                  </c:pt>
                  <c:pt idx="12">
                    <c:v>Nación</c:v>
                  </c:pt>
                  <c:pt idx="13">
                    <c:v>Propios</c:v>
                  </c:pt>
                  <c:pt idx="14">
                    <c:v>Total</c:v>
                  </c:pt>
                </c:lvl>
                <c:lvl>
                  <c:pt idx="0">
                    <c:v>2025*</c:v>
                  </c:pt>
                  <c:pt idx="3">
                    <c:v>2026</c:v>
                  </c:pt>
                  <c:pt idx="6">
                    <c:v>2027</c:v>
                  </c:pt>
                  <c:pt idx="9">
                    <c:v>2028</c:v>
                  </c:pt>
                  <c:pt idx="12">
                    <c:v>2029</c:v>
                  </c:pt>
                </c:lvl>
              </c:multiLvlStrCache>
            </c:multiLvlStrRef>
          </c:cat>
          <c:val>
            <c:numRef>
              <c:f>'4.2 Inversión (Sectorial)'!$B$9:$P$9</c:f>
              <c:numCache>
                <c:formatCode>General</c:formatCode>
                <c:ptCount val="15"/>
                <c:pt idx="2" formatCode="_(* #,##0_);_(* \(#,##0\);_(* &quot;-&quot;??_);_(@_)">
                  <c:v>0</c:v>
                </c:pt>
                <c:pt idx="5" formatCode="_(* #,##0_);_(* \(#,##0\);_(* &quot;-&quot;??_);_(@_)">
                  <c:v>0</c:v>
                </c:pt>
                <c:pt idx="8" formatCode="_(* #,##0_);_(* \(#,##0\);_(* &quot;-&quot;??_);_(@_)">
                  <c:v>0</c:v>
                </c:pt>
                <c:pt idx="11" formatCode="_(* #,##0_);_(* \(#,##0\);_(* &quot;-&quot;??_);_(@_)">
                  <c:v>0</c:v>
                </c:pt>
                <c:pt idx="14" formatCode="_(* #,##0_);_(* \(#,##0\);_(* &quot;-&quot;??_);_(@_)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DE2-4F16-A0FC-7686C85C3468}"/>
            </c:ext>
          </c:extLst>
        </c:ser>
        <c:ser>
          <c:idx val="4"/>
          <c:order val="4"/>
          <c:tx>
            <c:strRef>
              <c:f>'4.2 Inversión (Sectorial)'!$A$10</c:f>
              <c:strCache>
                <c:ptCount val="1"/>
                <c:pt idx="0">
                  <c:v>Total Solicitado 2026-2029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multiLvlStrRef>
              <c:f>'4.2 Inversión (Sectorial)'!$B$4:$P$5</c:f>
              <c:multiLvlStrCache>
                <c:ptCount val="15"/>
                <c:lvl>
                  <c:pt idx="0">
                    <c:v>Nación</c:v>
                  </c:pt>
                  <c:pt idx="1">
                    <c:v>Propios</c:v>
                  </c:pt>
                  <c:pt idx="2">
                    <c:v>Total</c:v>
                  </c:pt>
                  <c:pt idx="3">
                    <c:v>Nación</c:v>
                  </c:pt>
                  <c:pt idx="4">
                    <c:v>Propios</c:v>
                  </c:pt>
                  <c:pt idx="5">
                    <c:v>Total</c:v>
                  </c:pt>
                  <c:pt idx="6">
                    <c:v>Nación</c:v>
                  </c:pt>
                  <c:pt idx="7">
                    <c:v>Propios</c:v>
                  </c:pt>
                  <c:pt idx="8">
                    <c:v>Total</c:v>
                  </c:pt>
                  <c:pt idx="9">
                    <c:v>Nación</c:v>
                  </c:pt>
                  <c:pt idx="10">
                    <c:v>Propios</c:v>
                  </c:pt>
                  <c:pt idx="11">
                    <c:v>Total</c:v>
                  </c:pt>
                  <c:pt idx="12">
                    <c:v>Nación</c:v>
                  </c:pt>
                  <c:pt idx="13">
                    <c:v>Propios</c:v>
                  </c:pt>
                  <c:pt idx="14">
                    <c:v>Total</c:v>
                  </c:pt>
                </c:lvl>
                <c:lvl>
                  <c:pt idx="0">
                    <c:v>2025*</c:v>
                  </c:pt>
                  <c:pt idx="3">
                    <c:v>2026</c:v>
                  </c:pt>
                  <c:pt idx="6">
                    <c:v>2027</c:v>
                  </c:pt>
                  <c:pt idx="9">
                    <c:v>2028</c:v>
                  </c:pt>
                  <c:pt idx="12">
                    <c:v>2029</c:v>
                  </c:pt>
                </c:lvl>
              </c:multiLvlStrCache>
            </c:multiLvlStrRef>
          </c:cat>
          <c:val>
            <c:numRef>
              <c:f>'4.2 Inversión (Sectorial)'!$B$10:$P$10</c:f>
              <c:numCache>
                <c:formatCode>_(* #,##0_);_(* \(#,##0\);_(* "-"??_);_(@_)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DE2-4F16-A0FC-7686C85C34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0506672"/>
        <c:axId val="1210518672"/>
      </c:barChart>
      <c:catAx>
        <c:axId val="1210506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10518672"/>
        <c:crosses val="autoZero"/>
        <c:auto val="1"/>
        <c:lblAlgn val="ctr"/>
        <c:lblOffset val="100"/>
        <c:noMultiLvlLbl val="0"/>
      </c:catAx>
      <c:valAx>
        <c:axId val="1210518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/>
                  <a:t>Cifras en</a:t>
                </a:r>
                <a:r>
                  <a:rPr lang="es-CO" baseline="0"/>
                  <a:t> millones de pesos</a:t>
                </a:r>
                <a:endParaRPr lang="es-CO"/>
              </a:p>
            </c:rich>
          </c:tx>
          <c:layout>
            <c:manualLayout>
              <c:xMode val="edge"/>
              <c:yMode val="edge"/>
              <c:x val="8.5927716202083976E-2"/>
              <c:y val="0.20388080095097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1050667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7DE8F55E-3564-59E0-6AB4-0A68F59932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2C491CA-AD82-21DA-B6AF-104C3C6492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5CE21-4FFD-43E4-9BE1-44B69E389DE4}" type="datetimeFigureOut">
              <a:rPr lang="es-CO" smtClean="0"/>
              <a:t>14/04/2025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4018EA8-D50D-6048-06A1-98CC923A5F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F885154-3EB1-CC47-4591-C970E8A909C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897CF-0428-44F3-9C91-0685A4FB6EB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0061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75E832-80E1-4FE0-91FA-8D51E04372DD}" type="datetimeFigureOut">
              <a:rPr lang="es-CO" smtClean="0"/>
              <a:t>14/04/2025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AA98D-FD43-43C6-BEA2-560AF3DE778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2628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AA98D-FD43-43C6-BEA2-560AF3DE7781}" type="slidenum">
              <a:rPr lang="es-CO" smtClean="0"/>
              <a:t>13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85068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AD64394-963E-D625-32AA-BDFC76B6E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14/04/2025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F68054-34D7-9279-DFD5-715512BF4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916C35A-4761-CBE9-49AD-2C3A4928C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/>
          </a:p>
        </p:txBody>
      </p:sp>
      <p:pic>
        <p:nvPicPr>
          <p:cNvPr id="11" name="Imagen 10" descr="Interfaz de usuario gráfica  Descripción generada automáticamente con confianza media">
            <a:extLst>
              <a:ext uri="{FF2B5EF4-FFF2-40B4-BE49-F238E27FC236}">
                <a16:creationId xmlns:a16="http://schemas.microsoft.com/office/drawing/2014/main" id="{465A95DD-3C90-A5F0-22C3-A655B003B4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9359" y="1670050"/>
            <a:ext cx="4733283" cy="2660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5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14/04/2025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9AFD091-953C-4B8E-5508-A2D6A3D77D1D}"/>
              </a:ext>
            </a:extLst>
          </p:cNvPr>
          <p:cNvSpPr/>
          <p:nvPr userDrawn="1"/>
        </p:nvSpPr>
        <p:spPr>
          <a:xfrm>
            <a:off x="0" y="819253"/>
            <a:ext cx="12192000" cy="5219493"/>
          </a:xfrm>
          <a:prstGeom prst="rect">
            <a:avLst/>
          </a:prstGeom>
          <a:solidFill>
            <a:srgbClr val="FFC8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5255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14/04/2025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663A175-52FA-6661-1F93-E14E5215D728}"/>
              </a:ext>
            </a:extLst>
          </p:cNvPr>
          <p:cNvSpPr/>
          <p:nvPr userDrawn="1"/>
        </p:nvSpPr>
        <p:spPr>
          <a:xfrm>
            <a:off x="0" y="6693694"/>
            <a:ext cx="12192000" cy="178593"/>
          </a:xfrm>
          <a:prstGeom prst="rect">
            <a:avLst/>
          </a:prstGeom>
          <a:solidFill>
            <a:srgbClr val="FFC8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51EC09F-ABA4-1804-CC02-4EE63122C05A}"/>
              </a:ext>
            </a:extLst>
          </p:cNvPr>
          <p:cNvSpPr txBox="1"/>
          <p:nvPr userDrawn="1"/>
        </p:nvSpPr>
        <p:spPr>
          <a:xfrm>
            <a:off x="5212556" y="6623604"/>
            <a:ext cx="19311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S" sz="1000">
                <a:solidFill>
                  <a:srgbClr val="57575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www.dnp.gov.co</a:t>
            </a:r>
            <a:endParaRPr lang="es-CO" sz="1000">
              <a:solidFill>
                <a:srgbClr val="57575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2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14/04/2025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/>
          </a:p>
        </p:txBody>
      </p:sp>
      <p:pic>
        <p:nvPicPr>
          <p:cNvPr id="8" name="Imagen 7" descr="Interfaz de usuario gráfica  Descripción generada automáticamente con confianza media">
            <a:extLst>
              <a:ext uri="{FF2B5EF4-FFF2-40B4-BE49-F238E27FC236}">
                <a16:creationId xmlns:a16="http://schemas.microsoft.com/office/drawing/2014/main" id="{0D35BD0D-DE71-AB99-3575-373ECE721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818" y="43494"/>
            <a:ext cx="1248366" cy="701792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9CF1E4F0-6E59-19EC-1E5E-0DD1D9087FAB}"/>
              </a:ext>
            </a:extLst>
          </p:cNvPr>
          <p:cNvSpPr/>
          <p:nvPr userDrawn="1"/>
        </p:nvSpPr>
        <p:spPr>
          <a:xfrm>
            <a:off x="0" y="6693694"/>
            <a:ext cx="12192000" cy="178593"/>
          </a:xfrm>
          <a:prstGeom prst="rect">
            <a:avLst/>
          </a:prstGeom>
          <a:solidFill>
            <a:srgbClr val="FFC8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7A1625F-8C3E-4378-0B09-5775504AE552}"/>
              </a:ext>
            </a:extLst>
          </p:cNvPr>
          <p:cNvSpPr txBox="1"/>
          <p:nvPr userDrawn="1"/>
        </p:nvSpPr>
        <p:spPr>
          <a:xfrm>
            <a:off x="5212556" y="6623604"/>
            <a:ext cx="19311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S" sz="1000">
                <a:solidFill>
                  <a:srgbClr val="57575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www.dnp.gov.co</a:t>
            </a:r>
            <a:endParaRPr lang="es-CO" sz="1000">
              <a:solidFill>
                <a:srgbClr val="57575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37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nterfaz de usuario gráfica  Descripción generada automáticamente con confianza media">
            <a:extLst>
              <a:ext uri="{FF2B5EF4-FFF2-40B4-BE49-F238E27FC236}">
                <a16:creationId xmlns:a16="http://schemas.microsoft.com/office/drawing/2014/main" id="{13265C35-318B-BB1E-101A-82372B36AE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17" y="43494"/>
            <a:ext cx="1248366" cy="70179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14/04/2025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1796282-D03F-5341-07C5-FAD72A42A065}"/>
              </a:ext>
            </a:extLst>
          </p:cNvPr>
          <p:cNvSpPr/>
          <p:nvPr userDrawn="1"/>
        </p:nvSpPr>
        <p:spPr>
          <a:xfrm>
            <a:off x="0" y="6693694"/>
            <a:ext cx="12192000" cy="178593"/>
          </a:xfrm>
          <a:prstGeom prst="rect">
            <a:avLst/>
          </a:prstGeom>
          <a:solidFill>
            <a:srgbClr val="FFC8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9A3B555-DD05-82EE-1569-8C9B0D49E3C3}"/>
              </a:ext>
            </a:extLst>
          </p:cNvPr>
          <p:cNvSpPr txBox="1"/>
          <p:nvPr userDrawn="1"/>
        </p:nvSpPr>
        <p:spPr>
          <a:xfrm>
            <a:off x="5212556" y="6623604"/>
            <a:ext cx="19311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S" sz="1000">
                <a:solidFill>
                  <a:srgbClr val="57575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www.dnp.gov.co</a:t>
            </a:r>
            <a:endParaRPr lang="es-CO" sz="1000">
              <a:solidFill>
                <a:srgbClr val="57575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472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nterfaz de usuario gráfica  Descripción generada automáticamente con confianza media">
            <a:extLst>
              <a:ext uri="{FF2B5EF4-FFF2-40B4-BE49-F238E27FC236}">
                <a16:creationId xmlns:a16="http://schemas.microsoft.com/office/drawing/2014/main" id="{BC5431CF-2189-2BE2-2A07-A9AF3D13C1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267" y="43494"/>
            <a:ext cx="1248366" cy="70179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14/04/2025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83229BC6-2B27-940D-ACDA-0468936E08B5}"/>
              </a:ext>
            </a:extLst>
          </p:cNvPr>
          <p:cNvSpPr/>
          <p:nvPr userDrawn="1"/>
        </p:nvSpPr>
        <p:spPr>
          <a:xfrm>
            <a:off x="0" y="6693694"/>
            <a:ext cx="12192000" cy="178593"/>
          </a:xfrm>
          <a:prstGeom prst="rect">
            <a:avLst/>
          </a:prstGeom>
          <a:solidFill>
            <a:srgbClr val="FFC8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BBA531C-7F21-14E0-02C6-24C5D189CF36}"/>
              </a:ext>
            </a:extLst>
          </p:cNvPr>
          <p:cNvSpPr txBox="1"/>
          <p:nvPr userDrawn="1"/>
        </p:nvSpPr>
        <p:spPr>
          <a:xfrm>
            <a:off x="5212556" y="6623604"/>
            <a:ext cx="19311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S" sz="1000">
                <a:solidFill>
                  <a:srgbClr val="57575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www.dnp.gov.co</a:t>
            </a:r>
            <a:endParaRPr lang="es-CO" sz="1000">
              <a:solidFill>
                <a:srgbClr val="57575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523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nterfaz de usuario gráfica  Descripción generada automáticamente con confianza media">
            <a:extLst>
              <a:ext uri="{FF2B5EF4-FFF2-40B4-BE49-F238E27FC236}">
                <a16:creationId xmlns:a16="http://schemas.microsoft.com/office/drawing/2014/main" id="{BB175542-15A3-A632-CC0C-39804F75C7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818" y="5956857"/>
            <a:ext cx="1248366" cy="70179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14/04/2025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A42338C-E077-C692-102C-D395E552533C}"/>
              </a:ext>
            </a:extLst>
          </p:cNvPr>
          <p:cNvSpPr/>
          <p:nvPr userDrawn="1"/>
        </p:nvSpPr>
        <p:spPr>
          <a:xfrm>
            <a:off x="0" y="6693694"/>
            <a:ext cx="12192000" cy="178593"/>
          </a:xfrm>
          <a:prstGeom prst="rect">
            <a:avLst/>
          </a:prstGeom>
          <a:solidFill>
            <a:srgbClr val="FFC8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D59AF1E-8347-D8B2-301D-8C0559BFA33F}"/>
              </a:ext>
            </a:extLst>
          </p:cNvPr>
          <p:cNvSpPr txBox="1"/>
          <p:nvPr userDrawn="1"/>
        </p:nvSpPr>
        <p:spPr>
          <a:xfrm>
            <a:off x="5212556" y="6623604"/>
            <a:ext cx="19311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S" sz="1000">
                <a:solidFill>
                  <a:srgbClr val="57575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www.dnp.gov.co</a:t>
            </a:r>
            <a:endParaRPr lang="es-CO" sz="1000">
              <a:solidFill>
                <a:srgbClr val="57575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803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nterfaz de usuario gráfica  Descripción generada automáticamente con confianza media">
            <a:extLst>
              <a:ext uri="{FF2B5EF4-FFF2-40B4-BE49-F238E27FC236}">
                <a16:creationId xmlns:a16="http://schemas.microsoft.com/office/drawing/2014/main" id="{1D957708-7AF7-770F-F457-3BA99BCE66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17" y="5956857"/>
            <a:ext cx="1248366" cy="70179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14/04/2025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8ECC6813-BCF4-C122-19CA-6761F3EC7769}"/>
              </a:ext>
            </a:extLst>
          </p:cNvPr>
          <p:cNvSpPr/>
          <p:nvPr userDrawn="1"/>
        </p:nvSpPr>
        <p:spPr>
          <a:xfrm>
            <a:off x="0" y="6693694"/>
            <a:ext cx="12192000" cy="178593"/>
          </a:xfrm>
          <a:prstGeom prst="rect">
            <a:avLst/>
          </a:prstGeom>
          <a:solidFill>
            <a:srgbClr val="FFC8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E0EF815-E6EE-BF29-15FF-6AB74429DCB7}"/>
              </a:ext>
            </a:extLst>
          </p:cNvPr>
          <p:cNvSpPr txBox="1"/>
          <p:nvPr userDrawn="1"/>
        </p:nvSpPr>
        <p:spPr>
          <a:xfrm>
            <a:off x="5212556" y="6623604"/>
            <a:ext cx="19311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S" sz="1000">
                <a:solidFill>
                  <a:srgbClr val="57575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www.dnp.gov.co</a:t>
            </a:r>
            <a:endParaRPr lang="es-CO" sz="1000">
              <a:solidFill>
                <a:srgbClr val="57575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129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nterfaz de usuario gráfica  Descripción generada automáticamente con confianza media">
            <a:extLst>
              <a:ext uri="{FF2B5EF4-FFF2-40B4-BE49-F238E27FC236}">
                <a16:creationId xmlns:a16="http://schemas.microsoft.com/office/drawing/2014/main" id="{29CE39A3-3BF1-053E-3369-24ED6B751D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267" y="5956857"/>
            <a:ext cx="1248366" cy="70179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14/04/2025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B4FDE40-A9D6-CF4C-BBD0-947E0B2E12F5}"/>
              </a:ext>
            </a:extLst>
          </p:cNvPr>
          <p:cNvSpPr/>
          <p:nvPr userDrawn="1"/>
        </p:nvSpPr>
        <p:spPr>
          <a:xfrm>
            <a:off x="0" y="6693694"/>
            <a:ext cx="12192000" cy="178593"/>
          </a:xfrm>
          <a:prstGeom prst="rect">
            <a:avLst/>
          </a:prstGeom>
          <a:solidFill>
            <a:srgbClr val="FFC8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370A475-CAB9-FE7E-5194-6C963FC7B350}"/>
              </a:ext>
            </a:extLst>
          </p:cNvPr>
          <p:cNvSpPr txBox="1"/>
          <p:nvPr userDrawn="1"/>
        </p:nvSpPr>
        <p:spPr>
          <a:xfrm>
            <a:off x="5212556" y="6623604"/>
            <a:ext cx="19311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S" sz="1000">
                <a:solidFill>
                  <a:srgbClr val="57575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www.dnp.gov.co</a:t>
            </a:r>
            <a:endParaRPr lang="es-CO" sz="1000">
              <a:solidFill>
                <a:srgbClr val="57575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89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842174-351A-5C35-E775-1CDC59E1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D2E68F-9A0D-D89E-ED06-73EDB9E63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A95696-420C-C45E-6F3E-ED258E8D8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14/04/2025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EF4216-2A8E-0656-28FD-6CAD51853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FEC2FF-6B1B-D345-F657-95FAADED47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606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0" r:id="rId3"/>
    <p:sldLayoutId id="2147483651" r:id="rId4"/>
    <p:sldLayoutId id="2147483662" r:id="rId5"/>
    <p:sldLayoutId id="2147483663" r:id="rId6"/>
    <p:sldLayoutId id="2147483664" r:id="rId7"/>
    <p:sldLayoutId id="2147483665" r:id="rId8"/>
    <p:sldLayoutId id="214748366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sv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1DD2A-CCD5-59C6-C0D5-0273475FA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E7AF7C0-A220-3F54-7675-072DEB09D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585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A6042-7F2E-5AF0-34EE-FD92CC082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F3BB879-9557-D2C9-999B-E32217A509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447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D60E8-11A3-5443-7414-286D165A2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26623901-C513-28BD-25FE-C702C4AD8285}"/>
              </a:ext>
            </a:extLst>
          </p:cNvPr>
          <p:cNvSpPr/>
          <p:nvPr/>
        </p:nvSpPr>
        <p:spPr>
          <a:xfrm>
            <a:off x="-28002" y="-42003"/>
            <a:ext cx="12306804" cy="6944454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1BEABF39-84E6-9334-1464-18B40E846D44}"/>
              </a:ext>
            </a:extLst>
          </p:cNvPr>
          <p:cNvSpPr txBox="1">
            <a:spLocks/>
          </p:cNvSpPr>
          <p:nvPr/>
        </p:nvSpPr>
        <p:spPr>
          <a:xfrm>
            <a:off x="382209" y="308472"/>
            <a:ext cx="10588910" cy="4513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s-MX" sz="2400" b="1">
                <a:solidFill>
                  <a:srgbClr val="0051A5"/>
                </a:solidFill>
                <a:latin typeface="Helvetica"/>
                <a:ea typeface="Verdana"/>
                <a:cs typeface="Verdana" panose="020B0604030504040204" pitchFamily="34" charset="0"/>
              </a:rPr>
              <a:t>Vigencias Futuras Autorizadas y Comprometidas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EF8D5C0D-68E1-1E1E-F6F6-94D82DB163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3743381"/>
              </p:ext>
            </p:extLst>
          </p:nvPr>
        </p:nvGraphicFramePr>
        <p:xfrm>
          <a:off x="592667" y="1202274"/>
          <a:ext cx="10667998" cy="2234312"/>
        </p:xfrm>
        <a:graphic>
          <a:graphicData uri="http://schemas.openxmlformats.org/drawingml/2006/table">
            <a:tbl>
              <a:tblPr/>
              <a:tblGrid>
                <a:gridCol w="4255128">
                  <a:extLst>
                    <a:ext uri="{9D8B030D-6E8A-4147-A177-3AD203B41FA5}">
                      <a16:colId xmlns:a16="http://schemas.microsoft.com/office/drawing/2014/main" val="622499972"/>
                    </a:ext>
                  </a:extLst>
                </a:gridCol>
                <a:gridCol w="1282574">
                  <a:extLst>
                    <a:ext uri="{9D8B030D-6E8A-4147-A177-3AD203B41FA5}">
                      <a16:colId xmlns:a16="http://schemas.microsoft.com/office/drawing/2014/main" val="1610424104"/>
                    </a:ext>
                  </a:extLst>
                </a:gridCol>
                <a:gridCol w="1282574">
                  <a:extLst>
                    <a:ext uri="{9D8B030D-6E8A-4147-A177-3AD203B41FA5}">
                      <a16:colId xmlns:a16="http://schemas.microsoft.com/office/drawing/2014/main" val="3603759132"/>
                    </a:ext>
                  </a:extLst>
                </a:gridCol>
                <a:gridCol w="1282574">
                  <a:extLst>
                    <a:ext uri="{9D8B030D-6E8A-4147-A177-3AD203B41FA5}">
                      <a16:colId xmlns:a16="http://schemas.microsoft.com/office/drawing/2014/main" val="1678099084"/>
                    </a:ext>
                  </a:extLst>
                </a:gridCol>
                <a:gridCol w="1282574">
                  <a:extLst>
                    <a:ext uri="{9D8B030D-6E8A-4147-A177-3AD203B41FA5}">
                      <a16:colId xmlns:a16="http://schemas.microsoft.com/office/drawing/2014/main" val="2579704318"/>
                    </a:ext>
                  </a:extLst>
                </a:gridCol>
                <a:gridCol w="1282574">
                  <a:extLst>
                    <a:ext uri="{9D8B030D-6E8A-4147-A177-3AD203B41FA5}">
                      <a16:colId xmlns:a16="http://schemas.microsoft.com/office/drawing/2014/main" val="3367093133"/>
                    </a:ext>
                  </a:extLst>
                </a:gridCol>
              </a:tblGrid>
              <a:tr h="356609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i="0" u="none" strike="noStrike">
                          <a:solidFill>
                            <a:srgbClr val="0051A5"/>
                          </a:solidFill>
                          <a:effectLst/>
                          <a:latin typeface="Helvetica"/>
                        </a:rPr>
                        <a:t>SECTOR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6251261"/>
                  </a:ext>
                </a:extLst>
              </a:tr>
              <a:tr h="317538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Incluir las Vigencias Futuras Autorizadas por DNP y MHCP comprometidas por el sector para el periodo 2026-2029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4231092"/>
                  </a:ext>
                </a:extLst>
              </a:tr>
              <a:tr h="312033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>
                          <a:solidFill>
                            <a:srgbClr val="0051A5"/>
                          </a:solidFill>
                          <a:effectLst/>
                          <a:latin typeface="Helvetica"/>
                        </a:rPr>
                        <a:t>Millones de pesos corrientes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MGMP 2026 - 2029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6557614"/>
                  </a:ext>
                </a:extLst>
              </a:tr>
              <a:tr h="31203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Vigencias Futuras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s-CO" sz="1400" b="1" i="0" u="none" strike="noStrike">
                        <a:solidFill>
                          <a:schemeClr val="bg1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51A5"/>
                      </a:solidFill>
                    </a:lnL>
                    <a:lnR w="12700">
                      <a:solidFill>
                        <a:srgbClr val="0051A5"/>
                      </a:solidFill>
                    </a:lnR>
                    <a:lnT w="12700">
                      <a:solidFill>
                        <a:srgbClr val="0051A5"/>
                      </a:solidFill>
                    </a:lnT>
                    <a:lnB w="12700">
                      <a:solidFill>
                        <a:srgbClr val="0051A5"/>
                      </a:solidFill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4083500"/>
                  </a:ext>
                </a:extLst>
              </a:tr>
              <a:tr h="312033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Funcionamiento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s-CO" sz="1400" b="1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s-CO" sz="1400" b="1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endParaRPr lang="es-CO" sz="1400" b="1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51A5"/>
                      </a:solidFill>
                    </a:lnL>
                    <a:lnR w="12700">
                      <a:solidFill>
                        <a:srgbClr val="0051A5"/>
                      </a:solidFill>
                    </a:lnR>
                    <a:lnT w="12700">
                      <a:solidFill>
                        <a:srgbClr val="0051A5"/>
                      </a:solidFill>
                    </a:lnT>
                    <a:lnB w="12700">
                      <a:solidFill>
                        <a:srgbClr val="0051A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9323607"/>
                  </a:ext>
                </a:extLst>
              </a:tr>
              <a:tr h="312033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Inversión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endParaRPr lang="es-CO" sz="1400" b="1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51A5"/>
                      </a:solidFill>
                    </a:lnL>
                    <a:lnR w="12700">
                      <a:solidFill>
                        <a:srgbClr val="0051A5"/>
                      </a:solidFill>
                    </a:lnR>
                    <a:lnT w="12700">
                      <a:solidFill>
                        <a:srgbClr val="0051A5"/>
                      </a:solidFill>
                    </a:lnT>
                    <a:lnB w="12700">
                      <a:solidFill>
                        <a:srgbClr val="0051A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3182001"/>
                  </a:ext>
                </a:extLst>
              </a:tr>
              <a:tr h="312033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Total Vigencias Futuras 2026-2029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endParaRPr lang="es-CO" sz="1400" b="1" i="0" u="none" strike="noStrike">
                        <a:solidFill>
                          <a:schemeClr val="bg1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51A5"/>
                      </a:solidFill>
                    </a:lnL>
                    <a:lnR w="12700">
                      <a:solidFill>
                        <a:srgbClr val="0051A5"/>
                      </a:solidFill>
                    </a:lnR>
                    <a:lnT w="12700">
                      <a:solidFill>
                        <a:srgbClr val="0051A5"/>
                      </a:solidFill>
                    </a:lnT>
                    <a:lnB w="12700">
                      <a:solidFill>
                        <a:srgbClr val="0051A5"/>
                      </a:solidFill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656155"/>
                  </a:ext>
                </a:extLst>
              </a:tr>
            </a:tbl>
          </a:graphicData>
        </a:graphic>
      </p:graphicFrame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7CD75740-4A69-09FB-A753-5183C68D63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8779862"/>
              </p:ext>
            </p:extLst>
          </p:nvPr>
        </p:nvGraphicFramePr>
        <p:xfrm>
          <a:off x="592666" y="3559763"/>
          <a:ext cx="10668002" cy="2578833"/>
        </p:xfrm>
        <a:graphic>
          <a:graphicData uri="http://schemas.openxmlformats.org/drawingml/2006/table">
            <a:tbl>
              <a:tblPr/>
              <a:tblGrid>
                <a:gridCol w="4836618">
                  <a:extLst>
                    <a:ext uri="{9D8B030D-6E8A-4147-A177-3AD203B41FA5}">
                      <a16:colId xmlns:a16="http://schemas.microsoft.com/office/drawing/2014/main" val="4193163213"/>
                    </a:ext>
                  </a:extLst>
                </a:gridCol>
                <a:gridCol w="1457846">
                  <a:extLst>
                    <a:ext uri="{9D8B030D-6E8A-4147-A177-3AD203B41FA5}">
                      <a16:colId xmlns:a16="http://schemas.microsoft.com/office/drawing/2014/main" val="1098415839"/>
                    </a:ext>
                  </a:extLst>
                </a:gridCol>
                <a:gridCol w="1457846">
                  <a:extLst>
                    <a:ext uri="{9D8B030D-6E8A-4147-A177-3AD203B41FA5}">
                      <a16:colId xmlns:a16="http://schemas.microsoft.com/office/drawing/2014/main" val="3476966097"/>
                    </a:ext>
                  </a:extLst>
                </a:gridCol>
                <a:gridCol w="1457846">
                  <a:extLst>
                    <a:ext uri="{9D8B030D-6E8A-4147-A177-3AD203B41FA5}">
                      <a16:colId xmlns:a16="http://schemas.microsoft.com/office/drawing/2014/main" val="1872013037"/>
                    </a:ext>
                  </a:extLst>
                </a:gridCol>
                <a:gridCol w="1457846">
                  <a:extLst>
                    <a:ext uri="{9D8B030D-6E8A-4147-A177-3AD203B41FA5}">
                      <a16:colId xmlns:a16="http://schemas.microsoft.com/office/drawing/2014/main" val="1782961100"/>
                    </a:ext>
                  </a:extLst>
                </a:gridCol>
              </a:tblGrid>
              <a:tr h="257319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i="0" u="none" strike="noStrike">
                          <a:solidFill>
                            <a:srgbClr val="0051A5"/>
                          </a:solidFill>
                          <a:effectLst/>
                          <a:latin typeface="Helvetica"/>
                        </a:rPr>
                        <a:t>ENTIDAD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7976908"/>
                  </a:ext>
                </a:extLst>
              </a:tr>
              <a:tr h="225154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Incluir las Vigencias Futuras Autorizadas por DNP y MHCP para el periodo 2026-2029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7793093"/>
                  </a:ext>
                </a:extLst>
              </a:tr>
              <a:tr h="225154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>
                          <a:solidFill>
                            <a:srgbClr val="0051A5"/>
                          </a:solidFill>
                          <a:effectLst/>
                          <a:latin typeface="Helvetica"/>
                        </a:rPr>
                        <a:t>Millones de pesos corrientes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MGMP 2026 - 2029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175951"/>
                  </a:ext>
                </a:extLst>
              </a:tr>
              <a:tr h="22515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Vigencias Futuras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9638104"/>
                  </a:ext>
                </a:extLst>
              </a:tr>
              <a:tr h="2743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Funcionamiento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5719871"/>
                  </a:ext>
                </a:extLst>
              </a:tr>
              <a:tr h="2743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Inversión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8441238"/>
                  </a:ext>
                </a:extLst>
              </a:tr>
              <a:tr h="2743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Proyecto 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0032037"/>
                  </a:ext>
                </a:extLst>
              </a:tr>
              <a:tr h="2743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Proyecto 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9510973"/>
                  </a:ext>
                </a:extLst>
              </a:tr>
              <a:tr h="2743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Proyecto 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461980"/>
                  </a:ext>
                </a:extLst>
              </a:tr>
              <a:tr h="2743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Total Vigencias Futuras 2026-2029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34085"/>
                  </a:ext>
                </a:extLst>
              </a:tr>
            </a:tbl>
          </a:graphicData>
        </a:graphic>
      </p:graphicFrame>
      <p:pic>
        <p:nvPicPr>
          <p:cNvPr id="7" name="Graphic 8">
            <a:extLst>
              <a:ext uri="{FF2B5EF4-FFF2-40B4-BE49-F238E27FC236}">
                <a16:creationId xmlns:a16="http://schemas.microsoft.com/office/drawing/2014/main" id="{38CDF52C-9DEE-B7BA-113F-9F620D43E1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8981" y="759466"/>
            <a:ext cx="7265962" cy="11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6804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82B6DD-AD26-0D68-5D7E-74B397127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ADFD36A-C2B9-B94F-9580-279E44DD2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42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30F9D-80EC-8CD1-7F87-FCDF4E5D1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4B7160A6-679B-E2F7-0E2F-0441FDEB3062}"/>
              </a:ext>
            </a:extLst>
          </p:cNvPr>
          <p:cNvSpPr/>
          <p:nvPr/>
        </p:nvSpPr>
        <p:spPr>
          <a:xfrm>
            <a:off x="-28002" y="-42003"/>
            <a:ext cx="12306804" cy="6944454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AB1C8146-4751-E411-8215-793F7B9E01AF}"/>
              </a:ext>
            </a:extLst>
          </p:cNvPr>
          <p:cNvSpPr txBox="1">
            <a:spLocks/>
          </p:cNvSpPr>
          <p:nvPr/>
        </p:nvSpPr>
        <p:spPr>
          <a:xfrm>
            <a:off x="535475" y="379974"/>
            <a:ext cx="10588910" cy="4513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s-MX" sz="2400" b="1" dirty="0">
                <a:solidFill>
                  <a:srgbClr val="0051A5"/>
                </a:solidFill>
                <a:latin typeface="Helvetica"/>
                <a:ea typeface="Verdana"/>
                <a:cs typeface="Helvetica"/>
              </a:rPr>
              <a:t>Vigencias Futuras Estratégicas</a:t>
            </a:r>
            <a:endParaRPr lang="es-MX" sz="2400" b="1" dirty="0">
              <a:solidFill>
                <a:srgbClr val="0051A5"/>
              </a:solidFill>
              <a:latin typeface="Helvetica"/>
              <a:cs typeface="Helvetica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650D6A3-5EB7-E974-4842-43FB75F1B169}"/>
              </a:ext>
            </a:extLst>
          </p:cNvPr>
          <p:cNvSpPr txBox="1"/>
          <p:nvPr/>
        </p:nvSpPr>
        <p:spPr>
          <a:xfrm>
            <a:off x="534328" y="5189297"/>
            <a:ext cx="11110938" cy="553998"/>
          </a:xfrm>
          <a:prstGeom prst="rect">
            <a:avLst/>
          </a:prstGeom>
          <a:noFill/>
          <a:ln>
            <a:solidFill>
              <a:srgbClr val="0051A5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MX" sz="1600" b="1" dirty="0">
                <a:solidFill>
                  <a:srgbClr val="0051A5"/>
                </a:solidFill>
              </a:rPr>
              <a:t>Criterios de Priorización:</a:t>
            </a:r>
            <a:endParaRPr lang="es-MX" sz="1600" b="1" dirty="0">
              <a:solidFill>
                <a:srgbClr val="0051A5"/>
              </a:solidFill>
              <a:cs typeface="Helvetic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1400" dirty="0">
              <a:solidFill>
                <a:schemeClr val="tx1">
                  <a:lumMod val="65000"/>
                  <a:lumOff val="35000"/>
                </a:schemeClr>
              </a:solidFill>
              <a:cs typeface="Helvetica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27F7092E-1321-9617-3418-3940C9BA86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9244929"/>
              </p:ext>
            </p:extLst>
          </p:nvPr>
        </p:nvGraphicFramePr>
        <p:xfrm>
          <a:off x="537675" y="1635135"/>
          <a:ext cx="11110365" cy="3137728"/>
        </p:xfrm>
        <a:graphic>
          <a:graphicData uri="http://schemas.openxmlformats.org/drawingml/2006/table">
            <a:tbl>
              <a:tblPr/>
              <a:tblGrid>
                <a:gridCol w="2687052">
                  <a:extLst>
                    <a:ext uri="{9D8B030D-6E8A-4147-A177-3AD203B41FA5}">
                      <a16:colId xmlns:a16="http://schemas.microsoft.com/office/drawing/2014/main" val="1454372393"/>
                    </a:ext>
                  </a:extLst>
                </a:gridCol>
                <a:gridCol w="743577">
                  <a:extLst>
                    <a:ext uri="{9D8B030D-6E8A-4147-A177-3AD203B41FA5}">
                      <a16:colId xmlns:a16="http://schemas.microsoft.com/office/drawing/2014/main" val="3133213547"/>
                    </a:ext>
                  </a:extLst>
                </a:gridCol>
                <a:gridCol w="853304">
                  <a:extLst>
                    <a:ext uri="{9D8B030D-6E8A-4147-A177-3AD203B41FA5}">
                      <a16:colId xmlns:a16="http://schemas.microsoft.com/office/drawing/2014/main" val="878049348"/>
                    </a:ext>
                  </a:extLst>
                </a:gridCol>
                <a:gridCol w="853304">
                  <a:extLst>
                    <a:ext uri="{9D8B030D-6E8A-4147-A177-3AD203B41FA5}">
                      <a16:colId xmlns:a16="http://schemas.microsoft.com/office/drawing/2014/main" val="4192217537"/>
                    </a:ext>
                  </a:extLst>
                </a:gridCol>
                <a:gridCol w="853304">
                  <a:extLst>
                    <a:ext uri="{9D8B030D-6E8A-4147-A177-3AD203B41FA5}">
                      <a16:colId xmlns:a16="http://schemas.microsoft.com/office/drawing/2014/main" val="2043170379"/>
                    </a:ext>
                  </a:extLst>
                </a:gridCol>
                <a:gridCol w="853304">
                  <a:extLst>
                    <a:ext uri="{9D8B030D-6E8A-4147-A177-3AD203B41FA5}">
                      <a16:colId xmlns:a16="http://schemas.microsoft.com/office/drawing/2014/main" val="1469774426"/>
                    </a:ext>
                  </a:extLst>
                </a:gridCol>
                <a:gridCol w="853304">
                  <a:extLst>
                    <a:ext uri="{9D8B030D-6E8A-4147-A177-3AD203B41FA5}">
                      <a16:colId xmlns:a16="http://schemas.microsoft.com/office/drawing/2014/main" val="1223064502"/>
                    </a:ext>
                  </a:extLst>
                </a:gridCol>
                <a:gridCol w="853304">
                  <a:extLst>
                    <a:ext uri="{9D8B030D-6E8A-4147-A177-3AD203B41FA5}">
                      <a16:colId xmlns:a16="http://schemas.microsoft.com/office/drawing/2014/main" val="1181433671"/>
                    </a:ext>
                  </a:extLst>
                </a:gridCol>
                <a:gridCol w="853304">
                  <a:extLst>
                    <a:ext uri="{9D8B030D-6E8A-4147-A177-3AD203B41FA5}">
                      <a16:colId xmlns:a16="http://schemas.microsoft.com/office/drawing/2014/main" val="2225752231"/>
                    </a:ext>
                  </a:extLst>
                </a:gridCol>
                <a:gridCol w="853304">
                  <a:extLst>
                    <a:ext uri="{9D8B030D-6E8A-4147-A177-3AD203B41FA5}">
                      <a16:colId xmlns:a16="http://schemas.microsoft.com/office/drawing/2014/main" val="2619661070"/>
                    </a:ext>
                  </a:extLst>
                </a:gridCol>
                <a:gridCol w="853304">
                  <a:extLst>
                    <a:ext uri="{9D8B030D-6E8A-4147-A177-3AD203B41FA5}">
                      <a16:colId xmlns:a16="http://schemas.microsoft.com/office/drawing/2014/main" val="2541391170"/>
                    </a:ext>
                  </a:extLst>
                </a:gridCol>
              </a:tblGrid>
              <a:tr h="287898"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 dirty="0">
                          <a:solidFill>
                            <a:srgbClr val="0051A5"/>
                          </a:solidFill>
                          <a:effectLst/>
                        </a:rPr>
                        <a:t>SECTOR</a:t>
                      </a:r>
                    </a:p>
                  </a:txBody>
                  <a:tcPr marL="0" marR="0" marT="0" marB="0" anchor="b">
                    <a:lnL w="12700">
                      <a:noFill/>
                    </a:lnL>
                    <a:lnR w="12700">
                      <a:noFill/>
                    </a:lnR>
                    <a:lnT w="12700">
                      <a:noFill/>
                    </a:lnT>
                    <a:lnB w="1270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>
                      <a:noFill/>
                    </a:lnL>
                    <a:lnR w="12700">
                      <a:noFill/>
                    </a:lnR>
                    <a:lnT w="12700">
                      <a:noFill/>
                    </a:lnT>
                    <a:lnB w="1270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>
                      <a:noFill/>
                    </a:lnL>
                    <a:lnR w="12700">
                      <a:noFill/>
                    </a:lnR>
                    <a:lnT w="12700">
                      <a:noFill/>
                    </a:lnT>
                    <a:lnB w="1270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>
                      <a:noFill/>
                    </a:lnL>
                    <a:lnR w="12700">
                      <a:noFill/>
                    </a:lnR>
                    <a:lnT w="12700">
                      <a:noFill/>
                    </a:lnT>
                    <a:lnB w="1270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>
                      <a:noFill/>
                    </a:lnL>
                    <a:lnR w="12700">
                      <a:noFill/>
                    </a:lnR>
                    <a:lnT w="12700">
                      <a:noFill/>
                    </a:lnT>
                    <a:lnB w="1270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>
                      <a:noFill/>
                    </a:lnL>
                    <a:lnR w="12700">
                      <a:noFill/>
                    </a:lnR>
                    <a:lnT w="12700">
                      <a:noFill/>
                    </a:lnT>
                    <a:lnB w="1270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>
                      <a:noFill/>
                    </a:lnL>
                    <a:lnR w="12700">
                      <a:noFill/>
                    </a:lnR>
                    <a:lnT w="12700">
                      <a:noFill/>
                    </a:lnT>
                    <a:lnB w="1270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>
                      <a:noFill/>
                    </a:lnL>
                    <a:lnR w="12700">
                      <a:noFill/>
                    </a:lnR>
                    <a:lnT w="12700">
                      <a:noFill/>
                    </a:lnT>
                    <a:lnB w="1270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>
                      <a:noFill/>
                    </a:lnL>
                    <a:lnR w="12700">
                      <a:noFill/>
                    </a:lnR>
                    <a:lnT w="12700">
                      <a:noFill/>
                    </a:lnT>
                    <a:lnB w="1270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>
                      <a:noFill/>
                    </a:lnL>
                    <a:lnR w="12700">
                      <a:noFill/>
                    </a:lnR>
                    <a:lnT w="12700">
                      <a:noFill/>
                    </a:lnT>
                    <a:lnB w="1270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3053948"/>
                  </a:ext>
                </a:extLst>
              </a:tr>
              <a:tr h="300789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Incluir las Vigencias Futuras Estratégicas proyectadas para el periodo 2026-2035</a:t>
                      </a:r>
                    </a:p>
                  </a:txBody>
                  <a:tcPr marL="0" marR="0" marT="0" marB="0" anchor="ctr">
                    <a:lnL w="12700">
                      <a:noFill/>
                    </a:lnL>
                    <a:lnR w="12700">
                      <a:noFill/>
                    </a:lnR>
                    <a:lnT w="12700">
                      <a:noFill/>
                    </a:lnT>
                    <a:lnB w="1270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9907301"/>
                  </a:ext>
                </a:extLst>
              </a:tr>
              <a:tr h="26999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Millones de pesos corrientes</a:t>
                      </a:r>
                    </a:p>
                  </a:txBody>
                  <a:tcPr marL="0" marR="0" marT="0" marB="0" anchor="ctr">
                    <a:lnL w="12700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es-CO" sz="16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MGMP 2026 - 2029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>
                      <a:noFill/>
                    </a:lnL>
                    <a:lnR w="12700">
                      <a:noFill/>
                    </a:lnR>
                    <a:lnT w="12700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>
                      <a:noFill/>
                    </a:lnL>
                    <a:lnR w="12700">
                      <a:noFill/>
                    </a:lnR>
                    <a:lnT w="12700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>
                      <a:noFill/>
                    </a:lnL>
                    <a:lnR w="12700">
                      <a:noFill/>
                    </a:lnR>
                    <a:lnT w="12700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>
                      <a:noFill/>
                    </a:lnL>
                    <a:lnR w="12700">
                      <a:noFill/>
                    </a:lnR>
                    <a:lnT w="12700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>
                      <a:noFill/>
                    </a:lnL>
                    <a:lnR w="12700">
                      <a:noFill/>
                    </a:lnR>
                    <a:lnT w="12700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654114"/>
                  </a:ext>
                </a:extLst>
              </a:tr>
              <a:tr h="51181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Vigencias Futuras Estratégicas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solidFill>
                            <a:schemeClr val="bg1"/>
                          </a:solidFill>
                          <a:effectLst/>
                        </a:rPr>
                        <a:t>2027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solidFill>
                            <a:schemeClr val="bg1"/>
                          </a:solidFill>
                          <a:effectLst/>
                        </a:rPr>
                        <a:t>2030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9393594"/>
                  </a:ext>
                </a:extLst>
              </a:tr>
              <a:tr h="319454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Inversión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 dirty="0">
                          <a:solidFill>
                            <a:srgbClr val="203764"/>
                          </a:solidFill>
                          <a:effectLst/>
                        </a:rPr>
                        <a:t>       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 dirty="0">
                          <a:solidFill>
                            <a:srgbClr val="203764"/>
                          </a:solidFill>
                          <a:effectLst/>
                        </a:rPr>
                        <a:t>       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solidFill>
                            <a:srgbClr val="203764"/>
                          </a:solidFill>
                          <a:effectLst/>
                        </a:rPr>
                        <a:t>       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 dirty="0">
                          <a:solidFill>
                            <a:srgbClr val="203764"/>
                          </a:solidFill>
                          <a:effectLst/>
                        </a:rPr>
                        <a:t>       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 dirty="0">
                          <a:solidFill>
                            <a:srgbClr val="203764"/>
                          </a:solidFill>
                          <a:effectLst/>
                        </a:rPr>
                        <a:t>       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 dirty="0">
                          <a:solidFill>
                            <a:srgbClr val="203764"/>
                          </a:solidFill>
                          <a:effectLst/>
                        </a:rPr>
                        <a:t>       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solidFill>
                            <a:srgbClr val="203764"/>
                          </a:solidFill>
                          <a:effectLst/>
                        </a:rPr>
                        <a:t>       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solidFill>
                            <a:srgbClr val="203764"/>
                          </a:solidFill>
                          <a:effectLst/>
                        </a:rPr>
                        <a:t>       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solidFill>
                            <a:srgbClr val="203764"/>
                          </a:solidFill>
                          <a:effectLst/>
                        </a:rPr>
                        <a:t>       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solidFill>
                            <a:srgbClr val="203764"/>
                          </a:solidFill>
                          <a:effectLst/>
                        </a:rPr>
                        <a:t>       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5855966"/>
                  </a:ext>
                </a:extLst>
              </a:tr>
              <a:tr h="25590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Proyecto 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solidFill>
                            <a:srgbClr val="203764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solidFill>
                            <a:srgbClr val="203764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 dirty="0">
                          <a:solidFill>
                            <a:srgbClr val="203764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 dirty="0">
                          <a:solidFill>
                            <a:srgbClr val="203764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solidFill>
                            <a:srgbClr val="203764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solidFill>
                            <a:srgbClr val="203764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solidFill>
                            <a:srgbClr val="203764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solidFill>
                            <a:srgbClr val="203764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solidFill>
                            <a:srgbClr val="203764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solidFill>
                            <a:srgbClr val="203764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7585225"/>
                  </a:ext>
                </a:extLst>
              </a:tr>
              <a:tr h="25590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Proyecto 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solidFill>
                            <a:srgbClr val="203764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solidFill>
                            <a:srgbClr val="203764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solidFill>
                            <a:srgbClr val="203764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solidFill>
                            <a:srgbClr val="203764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solidFill>
                            <a:srgbClr val="203764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 dirty="0">
                          <a:solidFill>
                            <a:srgbClr val="203764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 dirty="0">
                          <a:solidFill>
                            <a:srgbClr val="203764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 dirty="0">
                          <a:solidFill>
                            <a:srgbClr val="203764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 dirty="0">
                          <a:solidFill>
                            <a:srgbClr val="203764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solidFill>
                            <a:srgbClr val="203764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1328280"/>
                  </a:ext>
                </a:extLst>
              </a:tr>
              <a:tr h="25590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Proyecto 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solidFill>
                            <a:srgbClr val="203764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solidFill>
                            <a:srgbClr val="203764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solidFill>
                            <a:srgbClr val="203764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solidFill>
                            <a:srgbClr val="203764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solidFill>
                            <a:srgbClr val="203764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solidFill>
                            <a:srgbClr val="203764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solidFill>
                            <a:srgbClr val="203764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solidFill>
                            <a:srgbClr val="203764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solidFill>
                            <a:srgbClr val="203764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 dirty="0">
                          <a:solidFill>
                            <a:srgbClr val="203764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3644365"/>
                  </a:ext>
                </a:extLst>
              </a:tr>
              <a:tr h="51181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s-CO" sz="1600" b="1" u="none" strike="noStrike">
                          <a:solidFill>
                            <a:schemeClr val="bg1"/>
                          </a:solidFill>
                          <a:effectLst/>
                        </a:rPr>
                        <a:t>Total Vigencias Futuras 2026-2029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600" u="none" strike="noStrike">
                          <a:solidFill>
                            <a:srgbClr val="000000"/>
                          </a:solidFill>
                          <a:effectLst/>
                        </a:rPr>
                        <a:t>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600" u="none" strike="noStrike">
                          <a:solidFill>
                            <a:srgbClr val="000000"/>
                          </a:solidFill>
                          <a:effectLst/>
                        </a:rPr>
                        <a:t>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600" u="none" strike="noStrike">
                          <a:solidFill>
                            <a:srgbClr val="000000"/>
                          </a:solidFill>
                          <a:effectLst/>
                        </a:rPr>
                        <a:t>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6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600" u="none" strike="noStrike">
                          <a:solidFill>
                            <a:srgbClr val="000000"/>
                          </a:solidFill>
                          <a:effectLst/>
                        </a:rPr>
                        <a:t>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600" u="none" strike="noStrike">
                          <a:solidFill>
                            <a:srgbClr val="000000"/>
                          </a:solidFill>
                          <a:effectLst/>
                        </a:rPr>
                        <a:t>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600" u="none" strike="noStrike">
                          <a:solidFill>
                            <a:srgbClr val="000000"/>
                          </a:solidFill>
                          <a:effectLst/>
                        </a:rPr>
                        <a:t>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600" u="none" strike="noStrike">
                          <a:solidFill>
                            <a:srgbClr val="000000"/>
                          </a:solidFill>
                          <a:effectLst/>
                        </a:rPr>
                        <a:t>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600" u="none" strike="noStrike">
                          <a:solidFill>
                            <a:srgbClr val="000000"/>
                          </a:solidFill>
                          <a:effectLst/>
                        </a:rPr>
                        <a:t>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6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836251"/>
                  </a:ext>
                </a:extLst>
              </a:tr>
            </a:tbl>
          </a:graphicData>
        </a:graphic>
      </p:graphicFrame>
      <p:pic>
        <p:nvPicPr>
          <p:cNvPr id="9" name="Graphic 8">
            <a:extLst>
              <a:ext uri="{FF2B5EF4-FFF2-40B4-BE49-F238E27FC236}">
                <a16:creationId xmlns:a16="http://schemas.microsoft.com/office/drawing/2014/main" id="{359E0ADC-F34D-8051-92F3-30DCB8CF30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9575" y="824212"/>
            <a:ext cx="5276850" cy="11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9918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262A0-5AD0-C421-177B-298A4C310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A723E1C-5001-BCDB-FF90-8D28EF246C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3385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56C23-B72A-3FAA-2ADB-A4DD37E6F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B63BBC4E-5E00-13A4-03D0-DDA1A50B773B}"/>
              </a:ext>
            </a:extLst>
          </p:cNvPr>
          <p:cNvSpPr/>
          <p:nvPr/>
        </p:nvSpPr>
        <p:spPr>
          <a:xfrm>
            <a:off x="-28002" y="-42003"/>
            <a:ext cx="12306804" cy="6944454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15F1BEF8-CFCF-3C64-A038-0177A55A2043}"/>
              </a:ext>
            </a:extLst>
          </p:cNvPr>
          <p:cNvSpPr txBox="1">
            <a:spLocks/>
          </p:cNvSpPr>
          <p:nvPr/>
        </p:nvSpPr>
        <p:spPr>
          <a:xfrm>
            <a:off x="324425" y="373846"/>
            <a:ext cx="10588910" cy="4513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s-MX" sz="2400" b="1">
                <a:solidFill>
                  <a:srgbClr val="0051A5"/>
                </a:solidFill>
                <a:latin typeface="Helvetica"/>
                <a:ea typeface="Verdana"/>
                <a:cs typeface="Verdana" panose="020B0604030504040204" pitchFamily="34" charset="0"/>
              </a:rPr>
              <a:t>Solicitud Funcionamiento y Servicio a la Deuda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2A589F7D-EB34-17E7-5B06-1BD177AE24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4013286"/>
              </p:ext>
            </p:extLst>
          </p:nvPr>
        </p:nvGraphicFramePr>
        <p:xfrm>
          <a:off x="661011" y="5425808"/>
          <a:ext cx="10880123" cy="1133304"/>
        </p:xfrm>
        <a:graphic>
          <a:graphicData uri="http://schemas.openxmlformats.org/drawingml/2006/table">
            <a:tbl>
              <a:tblPr/>
              <a:tblGrid>
                <a:gridCol w="4032353">
                  <a:extLst>
                    <a:ext uri="{9D8B030D-6E8A-4147-A177-3AD203B41FA5}">
                      <a16:colId xmlns:a16="http://schemas.microsoft.com/office/drawing/2014/main" val="3075799256"/>
                    </a:ext>
                  </a:extLst>
                </a:gridCol>
                <a:gridCol w="852534">
                  <a:extLst>
                    <a:ext uri="{9D8B030D-6E8A-4147-A177-3AD203B41FA5}">
                      <a16:colId xmlns:a16="http://schemas.microsoft.com/office/drawing/2014/main" val="3551315184"/>
                    </a:ext>
                  </a:extLst>
                </a:gridCol>
                <a:gridCol w="852534">
                  <a:extLst>
                    <a:ext uri="{9D8B030D-6E8A-4147-A177-3AD203B41FA5}">
                      <a16:colId xmlns:a16="http://schemas.microsoft.com/office/drawing/2014/main" val="1334878468"/>
                    </a:ext>
                  </a:extLst>
                </a:gridCol>
                <a:gridCol w="852534">
                  <a:extLst>
                    <a:ext uri="{9D8B030D-6E8A-4147-A177-3AD203B41FA5}">
                      <a16:colId xmlns:a16="http://schemas.microsoft.com/office/drawing/2014/main" val="2099690364"/>
                    </a:ext>
                  </a:extLst>
                </a:gridCol>
                <a:gridCol w="852534">
                  <a:extLst>
                    <a:ext uri="{9D8B030D-6E8A-4147-A177-3AD203B41FA5}">
                      <a16:colId xmlns:a16="http://schemas.microsoft.com/office/drawing/2014/main" val="1336760821"/>
                    </a:ext>
                  </a:extLst>
                </a:gridCol>
                <a:gridCol w="852534">
                  <a:extLst>
                    <a:ext uri="{9D8B030D-6E8A-4147-A177-3AD203B41FA5}">
                      <a16:colId xmlns:a16="http://schemas.microsoft.com/office/drawing/2014/main" val="4153838344"/>
                    </a:ext>
                  </a:extLst>
                </a:gridCol>
                <a:gridCol w="646275">
                  <a:extLst>
                    <a:ext uri="{9D8B030D-6E8A-4147-A177-3AD203B41FA5}">
                      <a16:colId xmlns:a16="http://schemas.microsoft.com/office/drawing/2014/main" val="1956534097"/>
                    </a:ext>
                  </a:extLst>
                </a:gridCol>
                <a:gridCol w="646275">
                  <a:extLst>
                    <a:ext uri="{9D8B030D-6E8A-4147-A177-3AD203B41FA5}">
                      <a16:colId xmlns:a16="http://schemas.microsoft.com/office/drawing/2014/main" val="43512176"/>
                    </a:ext>
                  </a:extLst>
                </a:gridCol>
                <a:gridCol w="646275">
                  <a:extLst>
                    <a:ext uri="{9D8B030D-6E8A-4147-A177-3AD203B41FA5}">
                      <a16:colId xmlns:a16="http://schemas.microsoft.com/office/drawing/2014/main" val="3507244363"/>
                    </a:ext>
                  </a:extLst>
                </a:gridCol>
                <a:gridCol w="646275">
                  <a:extLst>
                    <a:ext uri="{9D8B030D-6E8A-4147-A177-3AD203B41FA5}">
                      <a16:colId xmlns:a16="http://schemas.microsoft.com/office/drawing/2014/main" val="1431803987"/>
                    </a:ext>
                  </a:extLst>
                </a:gridCol>
              </a:tblGrid>
              <a:tr h="167486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ENTIDAD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2025*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Var%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Var%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Var%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Var%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088016"/>
                  </a:ext>
                </a:extLst>
              </a:tr>
              <a:tr h="167486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26/25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27/26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28/27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29/28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556227"/>
                  </a:ext>
                </a:extLst>
              </a:tr>
              <a:tr h="266008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Total Funcionamiento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  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  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  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  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                       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234170"/>
                  </a:ext>
                </a:extLst>
              </a:tr>
              <a:tr h="266008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Servicio de la Deuda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241797"/>
                  </a:ext>
                </a:extLst>
              </a:tr>
              <a:tr h="266008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400" b="1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Total Funcionamiento + Servicio de la Deuda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784853"/>
                  </a:ext>
                </a:extLst>
              </a:tr>
            </a:tbl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ADA53A85-3A25-C199-8ED1-0A574EA772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7006288"/>
              </p:ext>
            </p:extLst>
          </p:nvPr>
        </p:nvGraphicFramePr>
        <p:xfrm>
          <a:off x="945160" y="1108427"/>
          <a:ext cx="10057504" cy="4317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Graphic 7">
            <a:extLst>
              <a:ext uri="{FF2B5EF4-FFF2-40B4-BE49-F238E27FC236}">
                <a16:creationId xmlns:a16="http://schemas.microsoft.com/office/drawing/2014/main" id="{127B57EF-DB1D-2302-6BDA-48C8D18476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8513" y="809347"/>
            <a:ext cx="6638516" cy="89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9291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8224A-342D-7D3A-219A-84E4ED5CF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86E7D65F-E852-19E3-BDF4-3F1B94EFA255}"/>
              </a:ext>
            </a:extLst>
          </p:cNvPr>
          <p:cNvSpPr/>
          <p:nvPr/>
        </p:nvSpPr>
        <p:spPr>
          <a:xfrm>
            <a:off x="-28002" y="-42003"/>
            <a:ext cx="12306804" cy="6944454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70EFC11D-2313-0D66-51D1-DD58C04B379D}"/>
              </a:ext>
            </a:extLst>
          </p:cNvPr>
          <p:cNvSpPr txBox="1">
            <a:spLocks/>
          </p:cNvSpPr>
          <p:nvPr/>
        </p:nvSpPr>
        <p:spPr>
          <a:xfrm>
            <a:off x="263073" y="378172"/>
            <a:ext cx="10588910" cy="4419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s-MX" sz="2400" b="1">
                <a:solidFill>
                  <a:srgbClr val="0051A5"/>
                </a:solidFill>
                <a:latin typeface="Helvetica"/>
                <a:ea typeface="Verdana"/>
                <a:cs typeface="Verdana" panose="020B0604030504040204" pitchFamily="34" charset="0"/>
              </a:rPr>
              <a:t>Solicitud Funcionamiento y  Servicio a la Deuda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1BBAC7AA-293C-F09C-D6F7-CDF815415E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3845483"/>
              </p:ext>
            </p:extLst>
          </p:nvPr>
        </p:nvGraphicFramePr>
        <p:xfrm>
          <a:off x="200526" y="1506427"/>
          <a:ext cx="8819144" cy="4430533"/>
        </p:xfrm>
        <a:graphic>
          <a:graphicData uri="http://schemas.openxmlformats.org/drawingml/2006/table">
            <a:tbl>
              <a:tblPr/>
              <a:tblGrid>
                <a:gridCol w="3315467">
                  <a:extLst>
                    <a:ext uri="{9D8B030D-6E8A-4147-A177-3AD203B41FA5}">
                      <a16:colId xmlns:a16="http://schemas.microsoft.com/office/drawing/2014/main" val="3039673498"/>
                    </a:ext>
                  </a:extLst>
                </a:gridCol>
                <a:gridCol w="685197">
                  <a:extLst>
                    <a:ext uri="{9D8B030D-6E8A-4147-A177-3AD203B41FA5}">
                      <a16:colId xmlns:a16="http://schemas.microsoft.com/office/drawing/2014/main" val="3905003751"/>
                    </a:ext>
                  </a:extLst>
                </a:gridCol>
                <a:gridCol w="685197">
                  <a:extLst>
                    <a:ext uri="{9D8B030D-6E8A-4147-A177-3AD203B41FA5}">
                      <a16:colId xmlns:a16="http://schemas.microsoft.com/office/drawing/2014/main" val="449528861"/>
                    </a:ext>
                  </a:extLst>
                </a:gridCol>
                <a:gridCol w="685197">
                  <a:extLst>
                    <a:ext uri="{9D8B030D-6E8A-4147-A177-3AD203B41FA5}">
                      <a16:colId xmlns:a16="http://schemas.microsoft.com/office/drawing/2014/main" val="497016986"/>
                    </a:ext>
                  </a:extLst>
                </a:gridCol>
                <a:gridCol w="685197">
                  <a:extLst>
                    <a:ext uri="{9D8B030D-6E8A-4147-A177-3AD203B41FA5}">
                      <a16:colId xmlns:a16="http://schemas.microsoft.com/office/drawing/2014/main" val="1506045109"/>
                    </a:ext>
                  </a:extLst>
                </a:gridCol>
                <a:gridCol w="685197">
                  <a:extLst>
                    <a:ext uri="{9D8B030D-6E8A-4147-A177-3AD203B41FA5}">
                      <a16:colId xmlns:a16="http://schemas.microsoft.com/office/drawing/2014/main" val="542250263"/>
                    </a:ext>
                  </a:extLst>
                </a:gridCol>
                <a:gridCol w="519423">
                  <a:extLst>
                    <a:ext uri="{9D8B030D-6E8A-4147-A177-3AD203B41FA5}">
                      <a16:colId xmlns:a16="http://schemas.microsoft.com/office/drawing/2014/main" val="1670133695"/>
                    </a:ext>
                  </a:extLst>
                </a:gridCol>
                <a:gridCol w="519423">
                  <a:extLst>
                    <a:ext uri="{9D8B030D-6E8A-4147-A177-3AD203B41FA5}">
                      <a16:colId xmlns:a16="http://schemas.microsoft.com/office/drawing/2014/main" val="1926241800"/>
                    </a:ext>
                  </a:extLst>
                </a:gridCol>
                <a:gridCol w="519423">
                  <a:extLst>
                    <a:ext uri="{9D8B030D-6E8A-4147-A177-3AD203B41FA5}">
                      <a16:colId xmlns:a16="http://schemas.microsoft.com/office/drawing/2014/main" val="30320019"/>
                    </a:ext>
                  </a:extLst>
                </a:gridCol>
                <a:gridCol w="519423">
                  <a:extLst>
                    <a:ext uri="{9D8B030D-6E8A-4147-A177-3AD203B41FA5}">
                      <a16:colId xmlns:a16="http://schemas.microsoft.com/office/drawing/2014/main" val="1223788129"/>
                    </a:ext>
                  </a:extLst>
                </a:gridCol>
              </a:tblGrid>
              <a:tr h="224696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i="0" u="none" strike="noStrike" dirty="0">
                          <a:solidFill>
                            <a:srgbClr val="0051A5"/>
                          </a:solidFill>
                          <a:effectLst/>
                          <a:latin typeface="Helvetica"/>
                        </a:rPr>
                        <a:t>ENTIDAD</a:t>
                      </a:r>
                    </a:p>
                  </a:txBody>
                  <a:tcPr marL="0" marR="0" marT="0" marB="0" anchor="b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8163638"/>
                  </a:ext>
                </a:extLst>
              </a:tr>
              <a:tr h="32099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Millones de pesos</a:t>
                      </a: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8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MGMP 2026-2029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7689291"/>
                  </a:ext>
                </a:extLst>
              </a:tr>
              <a:tr h="224696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Funcionamiento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2025*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2026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2027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2028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2029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Var%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Var%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Var%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Var%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485208"/>
                  </a:ext>
                </a:extLst>
              </a:tr>
              <a:tr h="31096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26/25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27/26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28/27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29/28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0344156"/>
                  </a:ext>
                </a:extLst>
              </a:tr>
              <a:tr h="30433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Gastos de personal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400" b="0" i="0" u="none" strike="noStrike">
                          <a:solidFill>
                            <a:srgbClr val="203764"/>
                          </a:solidFill>
                          <a:effectLst/>
                          <a:latin typeface="Calibri"/>
                        </a:rPr>
                        <a:t>                       - 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0208166"/>
                  </a:ext>
                </a:extLst>
              </a:tr>
              <a:tr h="25077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Adquisición de Bienes y servicios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4393947"/>
                  </a:ext>
                </a:extLst>
              </a:tr>
              <a:tr h="250777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Transferencias corrientes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9640340"/>
                  </a:ext>
                </a:extLst>
              </a:tr>
              <a:tr h="22469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Transferencias de capital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5111507"/>
                  </a:ext>
                </a:extLst>
              </a:tr>
              <a:tr h="330868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Gastos de comercialización y producción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5615464"/>
                  </a:ext>
                </a:extLst>
              </a:tr>
              <a:tr h="250777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Adquisición de activos financieros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1073087"/>
                  </a:ext>
                </a:extLst>
              </a:tr>
              <a:tr h="250777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Disminución de pasivos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1372163"/>
                  </a:ext>
                </a:extLst>
              </a:tr>
              <a:tr h="44939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Gastos por tributos, multas, sanciones e intereses de mora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400" b="0" i="0" u="none" strike="noStrike">
                        <a:solidFill>
                          <a:srgbClr val="203764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9677682"/>
                  </a:ext>
                </a:extLst>
              </a:tr>
              <a:tr h="313405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Total Funcionamiento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                      - 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                      - 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                      - 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                      - 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                      - 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44117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Servicio de la Deuda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2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2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2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2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2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7394317"/>
                  </a:ext>
                </a:extLst>
              </a:tr>
              <a:tr h="4739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Total Funcionamiento + Servicio de la Deuda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                      - 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                      - 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                      - 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                      - 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                      - 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3121926"/>
                  </a:ext>
                </a:extLst>
              </a:tr>
            </a:tbl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DFCF0028-A428-918A-157B-9A182B64F654}"/>
              </a:ext>
            </a:extLst>
          </p:cNvPr>
          <p:cNvSpPr txBox="1"/>
          <p:nvPr/>
        </p:nvSpPr>
        <p:spPr>
          <a:xfrm>
            <a:off x="9220197" y="1506427"/>
            <a:ext cx="2771277" cy="954107"/>
          </a:xfrm>
          <a:prstGeom prst="rect">
            <a:avLst/>
          </a:prstGeom>
          <a:noFill/>
          <a:ln>
            <a:solidFill>
              <a:srgbClr val="0051A5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MX" sz="1400" b="1" dirty="0">
                <a:solidFill>
                  <a:srgbClr val="0051A5"/>
                </a:solidFill>
              </a:rPr>
              <a:t>Justificación Requerimientos Adicionales (con respecto a 2025):</a:t>
            </a:r>
            <a:endParaRPr lang="es-MX" sz="1400" b="1" dirty="0">
              <a:solidFill>
                <a:srgbClr val="0051A5"/>
              </a:solidFill>
              <a:cs typeface="Helvetic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1400" dirty="0">
              <a:solidFill>
                <a:srgbClr val="0051A5"/>
              </a:solidFill>
              <a:cs typeface="Helvetica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CC12E5-11B6-54A5-F037-978D5F4BB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9180" y="790532"/>
            <a:ext cx="6638516" cy="89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3153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CEC6C-7AA6-A3D5-487F-265E5F9D5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0088103A-BA5B-C30A-8E48-C59E70A09C88}"/>
              </a:ext>
            </a:extLst>
          </p:cNvPr>
          <p:cNvSpPr/>
          <p:nvPr/>
        </p:nvSpPr>
        <p:spPr>
          <a:xfrm>
            <a:off x="0" y="0"/>
            <a:ext cx="12306804" cy="6944454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FUNCIONAMIENTO	CÓDIGGO PROGRAMA	2025* PROYECTADA A CIERRE	2026	2027	2028</a:t>
            </a:r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271F702B-3C81-CF67-E7EF-2D6A4F0EE06E}"/>
              </a:ext>
            </a:extLst>
          </p:cNvPr>
          <p:cNvSpPr txBox="1">
            <a:spLocks/>
          </p:cNvSpPr>
          <p:nvPr/>
        </p:nvSpPr>
        <p:spPr>
          <a:xfrm>
            <a:off x="263073" y="378172"/>
            <a:ext cx="10588910" cy="4419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s-MX" sz="2400" b="1" dirty="0">
                <a:solidFill>
                  <a:srgbClr val="0051A5"/>
                </a:solidFill>
                <a:latin typeface="Helvetica"/>
                <a:ea typeface="Verdana"/>
                <a:cs typeface="Verdana" panose="020B0604030504040204" pitchFamily="34" charset="0"/>
              </a:rPr>
              <a:t>Solicitud Funcionamiento - Programático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052CC235-9E37-D2A1-E6E9-584815217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9180" y="790532"/>
            <a:ext cx="6638516" cy="89173"/>
          </a:xfrm>
          <a:prstGeom prst="rect">
            <a:avLst/>
          </a:prstGeom>
        </p:spPr>
      </p:pic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1AADC3FE-9E30-0B3B-46F4-3080753A96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3100633"/>
              </p:ext>
            </p:extLst>
          </p:nvPr>
        </p:nvGraphicFramePr>
        <p:xfrm>
          <a:off x="259180" y="1003300"/>
          <a:ext cx="11742319" cy="5284369"/>
        </p:xfrm>
        <a:graphic>
          <a:graphicData uri="http://schemas.openxmlformats.org/drawingml/2006/table">
            <a:tbl>
              <a:tblPr/>
              <a:tblGrid>
                <a:gridCol w="2202887">
                  <a:extLst>
                    <a:ext uri="{9D8B030D-6E8A-4147-A177-3AD203B41FA5}">
                      <a16:colId xmlns:a16="http://schemas.microsoft.com/office/drawing/2014/main" val="2599958027"/>
                    </a:ext>
                  </a:extLst>
                </a:gridCol>
                <a:gridCol w="1369618">
                  <a:extLst>
                    <a:ext uri="{9D8B030D-6E8A-4147-A177-3AD203B41FA5}">
                      <a16:colId xmlns:a16="http://schemas.microsoft.com/office/drawing/2014/main" val="1722849376"/>
                    </a:ext>
                  </a:extLst>
                </a:gridCol>
                <a:gridCol w="1312151">
                  <a:extLst>
                    <a:ext uri="{9D8B030D-6E8A-4147-A177-3AD203B41FA5}">
                      <a16:colId xmlns:a16="http://schemas.microsoft.com/office/drawing/2014/main" val="3461252237"/>
                    </a:ext>
                  </a:extLst>
                </a:gridCol>
                <a:gridCol w="1082285">
                  <a:extLst>
                    <a:ext uri="{9D8B030D-6E8A-4147-A177-3AD203B41FA5}">
                      <a16:colId xmlns:a16="http://schemas.microsoft.com/office/drawing/2014/main" val="3991405011"/>
                    </a:ext>
                  </a:extLst>
                </a:gridCol>
                <a:gridCol w="1082285">
                  <a:extLst>
                    <a:ext uri="{9D8B030D-6E8A-4147-A177-3AD203B41FA5}">
                      <a16:colId xmlns:a16="http://schemas.microsoft.com/office/drawing/2014/main" val="3041045156"/>
                    </a:ext>
                  </a:extLst>
                </a:gridCol>
                <a:gridCol w="1082285">
                  <a:extLst>
                    <a:ext uri="{9D8B030D-6E8A-4147-A177-3AD203B41FA5}">
                      <a16:colId xmlns:a16="http://schemas.microsoft.com/office/drawing/2014/main" val="4187517781"/>
                    </a:ext>
                  </a:extLst>
                </a:gridCol>
                <a:gridCol w="1082285">
                  <a:extLst>
                    <a:ext uri="{9D8B030D-6E8A-4147-A177-3AD203B41FA5}">
                      <a16:colId xmlns:a16="http://schemas.microsoft.com/office/drawing/2014/main" val="1396043262"/>
                    </a:ext>
                  </a:extLst>
                </a:gridCol>
                <a:gridCol w="718332">
                  <a:extLst>
                    <a:ext uri="{9D8B030D-6E8A-4147-A177-3AD203B41FA5}">
                      <a16:colId xmlns:a16="http://schemas.microsoft.com/office/drawing/2014/main" val="3804459130"/>
                    </a:ext>
                  </a:extLst>
                </a:gridCol>
                <a:gridCol w="603397">
                  <a:extLst>
                    <a:ext uri="{9D8B030D-6E8A-4147-A177-3AD203B41FA5}">
                      <a16:colId xmlns:a16="http://schemas.microsoft.com/office/drawing/2014/main" val="2180354249"/>
                    </a:ext>
                  </a:extLst>
                </a:gridCol>
                <a:gridCol w="603397">
                  <a:extLst>
                    <a:ext uri="{9D8B030D-6E8A-4147-A177-3AD203B41FA5}">
                      <a16:colId xmlns:a16="http://schemas.microsoft.com/office/drawing/2014/main" val="2290669624"/>
                    </a:ext>
                  </a:extLst>
                </a:gridCol>
                <a:gridCol w="603397">
                  <a:extLst>
                    <a:ext uri="{9D8B030D-6E8A-4147-A177-3AD203B41FA5}">
                      <a16:colId xmlns:a16="http://schemas.microsoft.com/office/drawing/2014/main" val="137281330"/>
                    </a:ext>
                  </a:extLst>
                </a:gridCol>
              </a:tblGrid>
              <a:tr h="11800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FUNCIONAMIENTO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CÓDIGGO PROGRAMA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2025* PROYECTADA A CIERRE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Var%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Var%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Var%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Var%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6799500"/>
                  </a:ext>
                </a:extLst>
              </a:tr>
              <a:tr h="7288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26/25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27/26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28/27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29/28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4270280"/>
                  </a:ext>
                </a:extLst>
              </a:tr>
              <a:tr h="72887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Entidad 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3670228"/>
                  </a:ext>
                </a:extLst>
              </a:tr>
              <a:tr h="57269">
                <a:tc rowSpan="5"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Gastos de Personal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5195592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8652560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449212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688548"/>
                  </a:ext>
                </a:extLst>
              </a:tr>
              <a:tr h="6098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Subtotal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2931787"/>
                  </a:ext>
                </a:extLst>
              </a:tr>
              <a:tr h="57269">
                <a:tc rowSpan="5">
                  <a:txBody>
                    <a:bodyPr/>
                    <a:lstStyle/>
                    <a:p>
                      <a:pPr algn="l" rtl="0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Adquisición de Bienes y servicios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9557226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200173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067303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695689"/>
                  </a:ext>
                </a:extLst>
              </a:tr>
              <a:tr h="6098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Subtotal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4965291"/>
                  </a:ext>
                </a:extLst>
              </a:tr>
              <a:tr h="57269">
                <a:tc rowSpan="5"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Transferencias corrientes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0884739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8984462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3524424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98010"/>
                  </a:ext>
                </a:extLst>
              </a:tr>
              <a:tr h="6098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Subtotal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3520851"/>
                  </a:ext>
                </a:extLst>
              </a:tr>
              <a:tr h="57269">
                <a:tc rowSpan="5"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Transferencias de capital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6454658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4439283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521700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1775215"/>
                  </a:ext>
                </a:extLst>
              </a:tr>
              <a:tr h="6098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Subtotal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2694318"/>
                  </a:ext>
                </a:extLst>
              </a:tr>
              <a:tr h="57269">
                <a:tc rowSpan="5">
                  <a:txBody>
                    <a:bodyPr/>
                    <a:lstStyle/>
                    <a:p>
                      <a:pPr algn="l" rtl="0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Gastos de comercialización y producción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580651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717226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7920396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181409"/>
                  </a:ext>
                </a:extLst>
              </a:tr>
              <a:tr h="6098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Subtotal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130348"/>
                  </a:ext>
                </a:extLst>
              </a:tr>
              <a:tr h="57269">
                <a:tc rowSpan="5"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Adquisición de activos financieros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493831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569052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832713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722091"/>
                  </a:ext>
                </a:extLst>
              </a:tr>
              <a:tr h="6098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Subtotal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0419331"/>
                  </a:ext>
                </a:extLst>
              </a:tr>
              <a:tr h="57269">
                <a:tc rowSpan="5"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Disminución de pasivos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4442112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633509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9601888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5663919"/>
                  </a:ext>
                </a:extLst>
              </a:tr>
              <a:tr h="6098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Subtotal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4496179"/>
                  </a:ext>
                </a:extLst>
              </a:tr>
              <a:tr h="57269">
                <a:tc rowSpan="5"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Gastos por tributos, multas, sanciones e intereses de mora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270355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624659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139906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391893"/>
                  </a:ext>
                </a:extLst>
              </a:tr>
              <a:tr h="6098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Subtotal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1029885"/>
                  </a:ext>
                </a:extLst>
              </a:tr>
              <a:tr h="57269">
                <a:tc rowSpan="5">
                  <a:txBody>
                    <a:bodyPr/>
                    <a:lstStyle/>
                    <a:p>
                      <a:pPr algn="l" rtl="0" fontAlgn="ctr"/>
                      <a:r>
                        <a:rPr lang="es-CO" sz="700" b="1" i="0" u="none" strike="noStrike" dirty="0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Total Entidad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3876349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0074861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1668407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1992346"/>
                  </a:ext>
                </a:extLst>
              </a:tr>
              <a:tr h="6098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Total Entidad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 dirty="0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828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7056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C06C8-6141-0A5E-177D-3480C4F60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518A66D8-AB8A-DF86-1163-869D0303BEEE}"/>
              </a:ext>
            </a:extLst>
          </p:cNvPr>
          <p:cNvSpPr/>
          <p:nvPr/>
        </p:nvSpPr>
        <p:spPr>
          <a:xfrm>
            <a:off x="0" y="0"/>
            <a:ext cx="12306804" cy="6944454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FUNCIONAMIENTO	CÓDIGGO PROGRAMA	2025* PROYECTADA A CIERRE	2026	2027	2028</a:t>
            </a:r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FDA775D5-5392-2F5B-90C9-B77F08DEFEBB}"/>
              </a:ext>
            </a:extLst>
          </p:cNvPr>
          <p:cNvSpPr txBox="1">
            <a:spLocks/>
          </p:cNvSpPr>
          <p:nvPr/>
        </p:nvSpPr>
        <p:spPr>
          <a:xfrm>
            <a:off x="263073" y="378172"/>
            <a:ext cx="10588910" cy="4419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s-MX" sz="2400" b="1" dirty="0">
                <a:solidFill>
                  <a:srgbClr val="0051A5"/>
                </a:solidFill>
                <a:latin typeface="Helvetica"/>
                <a:ea typeface="Verdana"/>
                <a:cs typeface="Verdana" panose="020B0604030504040204" pitchFamily="34" charset="0"/>
              </a:rPr>
              <a:t>Solicitud Funcionamiento - Programático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2B536D0-EBAA-5172-3E74-CA5D7FD214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9180" y="790532"/>
            <a:ext cx="6638516" cy="89173"/>
          </a:xfrm>
          <a:prstGeom prst="rect">
            <a:avLst/>
          </a:prstGeom>
        </p:spPr>
      </p:pic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B5FE91C9-3F7F-6DB1-53E3-473C8E816D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6272177"/>
              </p:ext>
            </p:extLst>
          </p:nvPr>
        </p:nvGraphicFramePr>
        <p:xfrm>
          <a:off x="259180" y="1003300"/>
          <a:ext cx="11742319" cy="5833009"/>
        </p:xfrm>
        <a:graphic>
          <a:graphicData uri="http://schemas.openxmlformats.org/drawingml/2006/table">
            <a:tbl>
              <a:tblPr/>
              <a:tblGrid>
                <a:gridCol w="2202887">
                  <a:extLst>
                    <a:ext uri="{9D8B030D-6E8A-4147-A177-3AD203B41FA5}">
                      <a16:colId xmlns:a16="http://schemas.microsoft.com/office/drawing/2014/main" val="2599958027"/>
                    </a:ext>
                  </a:extLst>
                </a:gridCol>
                <a:gridCol w="1369618">
                  <a:extLst>
                    <a:ext uri="{9D8B030D-6E8A-4147-A177-3AD203B41FA5}">
                      <a16:colId xmlns:a16="http://schemas.microsoft.com/office/drawing/2014/main" val="1722849376"/>
                    </a:ext>
                  </a:extLst>
                </a:gridCol>
                <a:gridCol w="1312151">
                  <a:extLst>
                    <a:ext uri="{9D8B030D-6E8A-4147-A177-3AD203B41FA5}">
                      <a16:colId xmlns:a16="http://schemas.microsoft.com/office/drawing/2014/main" val="3461252237"/>
                    </a:ext>
                  </a:extLst>
                </a:gridCol>
                <a:gridCol w="1082285">
                  <a:extLst>
                    <a:ext uri="{9D8B030D-6E8A-4147-A177-3AD203B41FA5}">
                      <a16:colId xmlns:a16="http://schemas.microsoft.com/office/drawing/2014/main" val="3991405011"/>
                    </a:ext>
                  </a:extLst>
                </a:gridCol>
                <a:gridCol w="1082285">
                  <a:extLst>
                    <a:ext uri="{9D8B030D-6E8A-4147-A177-3AD203B41FA5}">
                      <a16:colId xmlns:a16="http://schemas.microsoft.com/office/drawing/2014/main" val="3041045156"/>
                    </a:ext>
                  </a:extLst>
                </a:gridCol>
                <a:gridCol w="1082285">
                  <a:extLst>
                    <a:ext uri="{9D8B030D-6E8A-4147-A177-3AD203B41FA5}">
                      <a16:colId xmlns:a16="http://schemas.microsoft.com/office/drawing/2014/main" val="4187517781"/>
                    </a:ext>
                  </a:extLst>
                </a:gridCol>
                <a:gridCol w="1082285">
                  <a:extLst>
                    <a:ext uri="{9D8B030D-6E8A-4147-A177-3AD203B41FA5}">
                      <a16:colId xmlns:a16="http://schemas.microsoft.com/office/drawing/2014/main" val="1396043262"/>
                    </a:ext>
                  </a:extLst>
                </a:gridCol>
                <a:gridCol w="718332">
                  <a:extLst>
                    <a:ext uri="{9D8B030D-6E8A-4147-A177-3AD203B41FA5}">
                      <a16:colId xmlns:a16="http://schemas.microsoft.com/office/drawing/2014/main" val="3804459130"/>
                    </a:ext>
                  </a:extLst>
                </a:gridCol>
                <a:gridCol w="603397">
                  <a:extLst>
                    <a:ext uri="{9D8B030D-6E8A-4147-A177-3AD203B41FA5}">
                      <a16:colId xmlns:a16="http://schemas.microsoft.com/office/drawing/2014/main" val="2180354249"/>
                    </a:ext>
                  </a:extLst>
                </a:gridCol>
                <a:gridCol w="603397">
                  <a:extLst>
                    <a:ext uri="{9D8B030D-6E8A-4147-A177-3AD203B41FA5}">
                      <a16:colId xmlns:a16="http://schemas.microsoft.com/office/drawing/2014/main" val="2290669624"/>
                    </a:ext>
                  </a:extLst>
                </a:gridCol>
                <a:gridCol w="603397">
                  <a:extLst>
                    <a:ext uri="{9D8B030D-6E8A-4147-A177-3AD203B41FA5}">
                      <a16:colId xmlns:a16="http://schemas.microsoft.com/office/drawing/2014/main" val="137281330"/>
                    </a:ext>
                  </a:extLst>
                </a:gridCol>
              </a:tblGrid>
              <a:tr h="11800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FUNCIONAMIENTO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CÓDIGGO PROGRAMA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2025* PROYECTADA A CIERRE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Var%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Var%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Var%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Var%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6799500"/>
                  </a:ext>
                </a:extLst>
              </a:tr>
              <a:tr h="7288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26/25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27/26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28/27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29/28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4270280"/>
                  </a:ext>
                </a:extLst>
              </a:tr>
              <a:tr h="60983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 dirty="0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Entidad 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s-CO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 dirty="0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6072549"/>
                  </a:ext>
                </a:extLst>
              </a:tr>
              <a:tr h="57269">
                <a:tc rowSpan="5"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Gastos de Personal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066240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774744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3594082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7615377"/>
                  </a:ext>
                </a:extLst>
              </a:tr>
              <a:tr h="6098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Subtotal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296455"/>
                  </a:ext>
                </a:extLst>
              </a:tr>
              <a:tr h="57269">
                <a:tc rowSpan="5">
                  <a:txBody>
                    <a:bodyPr/>
                    <a:lstStyle/>
                    <a:p>
                      <a:pPr algn="l" rtl="0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Adquisición de Bienes y servicios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178373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9996327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9227436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5730372"/>
                  </a:ext>
                </a:extLst>
              </a:tr>
              <a:tr h="6098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Subtotal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302057"/>
                  </a:ext>
                </a:extLst>
              </a:tr>
              <a:tr h="57269">
                <a:tc rowSpan="5"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Transferencias corrientes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7484322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830060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299420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064522"/>
                  </a:ext>
                </a:extLst>
              </a:tr>
              <a:tr h="6098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Subtotal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473741"/>
                  </a:ext>
                </a:extLst>
              </a:tr>
              <a:tr h="57269">
                <a:tc rowSpan="5"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Transferencias de capital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1960579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6699328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481318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4982219"/>
                  </a:ext>
                </a:extLst>
              </a:tr>
              <a:tr h="6098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Subtotal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637929"/>
                  </a:ext>
                </a:extLst>
              </a:tr>
              <a:tr h="57269">
                <a:tc rowSpan="5">
                  <a:txBody>
                    <a:bodyPr/>
                    <a:lstStyle/>
                    <a:p>
                      <a:pPr algn="l" rtl="0" fontAlgn="ctr"/>
                      <a:r>
                        <a:rPr lang="es-MX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Gastos de comercialización y producción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8471459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1314000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263808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7638764"/>
                  </a:ext>
                </a:extLst>
              </a:tr>
              <a:tr h="6098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Subtotal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3670500"/>
                  </a:ext>
                </a:extLst>
              </a:tr>
              <a:tr h="57269">
                <a:tc rowSpan="5"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Adquisición de activos financieros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7918577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4206946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7713076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9179675"/>
                  </a:ext>
                </a:extLst>
              </a:tr>
              <a:tr h="6098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Subtotal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1838798"/>
                  </a:ext>
                </a:extLst>
              </a:tr>
              <a:tr h="57269">
                <a:tc rowSpan="5"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Disminución de pasivos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4223187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5761418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5479683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5999290"/>
                  </a:ext>
                </a:extLst>
              </a:tr>
              <a:tr h="6098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Subtotal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0487841"/>
                  </a:ext>
                </a:extLst>
              </a:tr>
              <a:tr h="57269">
                <a:tc rowSpan="5"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Gastos por tributos, multas, sanciones e intereses de mora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6850771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5982108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807816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1002804"/>
                  </a:ext>
                </a:extLst>
              </a:tr>
              <a:tr h="6098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Subtotal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104924"/>
                  </a:ext>
                </a:extLst>
              </a:tr>
              <a:tr h="57269">
                <a:tc rowSpan="5">
                  <a:txBody>
                    <a:bodyPr/>
                    <a:lstStyle/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Total Entidad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9596872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318528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4179455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4954043"/>
                  </a:ext>
                </a:extLst>
              </a:tr>
              <a:tr h="6098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Total Entidad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 dirty="0">
                          <a:solidFill>
                            <a:srgbClr val="0051A5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971904"/>
                  </a:ext>
                </a:extLst>
              </a:tr>
              <a:tr h="57269">
                <a:tc rowSpan="5"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Funcionamiento Sector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9139257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6843164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205556"/>
                  </a:ext>
                </a:extLst>
              </a:tr>
              <a:tr h="572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287527"/>
                  </a:ext>
                </a:extLst>
              </a:tr>
              <a:tr h="7983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90162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06344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55455-3DE6-2EBB-61A9-3065BD4E4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Imagen que contiene persona, pasto, sostener, hombre  El contenido generado por inteligencia artificial puede ser incorrecto.">
            <a:extLst>
              <a:ext uri="{FF2B5EF4-FFF2-40B4-BE49-F238E27FC236}">
                <a16:creationId xmlns:a16="http://schemas.microsoft.com/office/drawing/2014/main" id="{0FA0D027-0AF8-BB86-3B9F-8298168F7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080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362BA7CB-B831-7D5F-0E8D-8A5B3E5FE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9908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CDE0B-4278-6061-BE71-34F3F5473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9B0DCDD1-4C34-452D-2D36-6472780E9230}"/>
              </a:ext>
            </a:extLst>
          </p:cNvPr>
          <p:cNvSpPr/>
          <p:nvPr/>
        </p:nvSpPr>
        <p:spPr>
          <a:xfrm>
            <a:off x="-28002" y="-42003"/>
            <a:ext cx="12306804" cy="6944454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9C982F77-E8AE-8899-9385-5AC3A36D1071}"/>
              </a:ext>
            </a:extLst>
          </p:cNvPr>
          <p:cNvSpPr txBox="1">
            <a:spLocks/>
          </p:cNvSpPr>
          <p:nvPr/>
        </p:nvSpPr>
        <p:spPr>
          <a:xfrm>
            <a:off x="364450" y="649216"/>
            <a:ext cx="10588910" cy="4513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s-MX" sz="2400" b="1" dirty="0">
                <a:solidFill>
                  <a:srgbClr val="0051A5"/>
                </a:solidFill>
                <a:latin typeface="Helvetica"/>
                <a:ea typeface="Verdana"/>
                <a:cs typeface="Verdana" panose="020B0604030504040204" pitchFamily="34" charset="0"/>
              </a:rPr>
              <a:t>Solicitud  Inversión – Principales Inversiones Sectoriales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7A0A5315-B9B7-86FA-27A5-3DAD259888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7399858"/>
              </p:ext>
            </p:extLst>
          </p:nvPr>
        </p:nvGraphicFramePr>
        <p:xfrm>
          <a:off x="530503" y="1725331"/>
          <a:ext cx="11218333" cy="1805940"/>
        </p:xfrm>
        <a:graphic>
          <a:graphicData uri="http://schemas.openxmlformats.org/drawingml/2006/table">
            <a:tbl>
              <a:tblPr/>
              <a:tblGrid>
                <a:gridCol w="1733741">
                  <a:extLst>
                    <a:ext uri="{9D8B030D-6E8A-4147-A177-3AD203B41FA5}">
                      <a16:colId xmlns:a16="http://schemas.microsoft.com/office/drawing/2014/main" val="439732416"/>
                    </a:ext>
                  </a:extLst>
                </a:gridCol>
                <a:gridCol w="682514">
                  <a:extLst>
                    <a:ext uri="{9D8B030D-6E8A-4147-A177-3AD203B41FA5}">
                      <a16:colId xmlns:a16="http://schemas.microsoft.com/office/drawing/2014/main" val="3436262228"/>
                    </a:ext>
                  </a:extLst>
                </a:gridCol>
                <a:gridCol w="831568">
                  <a:extLst>
                    <a:ext uri="{9D8B030D-6E8A-4147-A177-3AD203B41FA5}">
                      <a16:colId xmlns:a16="http://schemas.microsoft.com/office/drawing/2014/main" val="141276660"/>
                    </a:ext>
                  </a:extLst>
                </a:gridCol>
                <a:gridCol w="1051229">
                  <a:extLst>
                    <a:ext uri="{9D8B030D-6E8A-4147-A177-3AD203B41FA5}">
                      <a16:colId xmlns:a16="http://schemas.microsoft.com/office/drawing/2014/main" val="1919582470"/>
                    </a:ext>
                  </a:extLst>
                </a:gridCol>
                <a:gridCol w="1051229">
                  <a:extLst>
                    <a:ext uri="{9D8B030D-6E8A-4147-A177-3AD203B41FA5}">
                      <a16:colId xmlns:a16="http://schemas.microsoft.com/office/drawing/2014/main" val="198198042"/>
                    </a:ext>
                  </a:extLst>
                </a:gridCol>
                <a:gridCol w="831568">
                  <a:extLst>
                    <a:ext uri="{9D8B030D-6E8A-4147-A177-3AD203B41FA5}">
                      <a16:colId xmlns:a16="http://schemas.microsoft.com/office/drawing/2014/main" val="1305500488"/>
                    </a:ext>
                  </a:extLst>
                </a:gridCol>
                <a:gridCol w="1051229">
                  <a:extLst>
                    <a:ext uri="{9D8B030D-6E8A-4147-A177-3AD203B41FA5}">
                      <a16:colId xmlns:a16="http://schemas.microsoft.com/office/drawing/2014/main" val="2516968034"/>
                    </a:ext>
                  </a:extLst>
                </a:gridCol>
                <a:gridCol w="1051229">
                  <a:extLst>
                    <a:ext uri="{9D8B030D-6E8A-4147-A177-3AD203B41FA5}">
                      <a16:colId xmlns:a16="http://schemas.microsoft.com/office/drawing/2014/main" val="4052510224"/>
                    </a:ext>
                  </a:extLst>
                </a:gridCol>
                <a:gridCol w="831568">
                  <a:extLst>
                    <a:ext uri="{9D8B030D-6E8A-4147-A177-3AD203B41FA5}">
                      <a16:colId xmlns:a16="http://schemas.microsoft.com/office/drawing/2014/main" val="3805996390"/>
                    </a:ext>
                  </a:extLst>
                </a:gridCol>
                <a:gridCol w="1051229">
                  <a:extLst>
                    <a:ext uri="{9D8B030D-6E8A-4147-A177-3AD203B41FA5}">
                      <a16:colId xmlns:a16="http://schemas.microsoft.com/office/drawing/2014/main" val="798256710"/>
                    </a:ext>
                  </a:extLst>
                </a:gridCol>
                <a:gridCol w="1051229">
                  <a:extLst>
                    <a:ext uri="{9D8B030D-6E8A-4147-A177-3AD203B41FA5}">
                      <a16:colId xmlns:a16="http://schemas.microsoft.com/office/drawing/2014/main" val="235904576"/>
                    </a:ext>
                  </a:extLst>
                </a:gridCol>
              </a:tblGrid>
              <a:tr h="9046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SECTOR</a:t>
                      </a:r>
                    </a:p>
                  </a:txBody>
                  <a:tcPr marL="0" marR="0" marT="0" marB="0" anchor="ctr">
                    <a:lnL w="9525">
                      <a:solidFill>
                        <a:srgbClr val="0051A5"/>
                      </a:solidFill>
                    </a:lnL>
                    <a:lnR w="9525">
                      <a:noFill/>
                    </a:lnR>
                    <a:lnT w="9525">
                      <a:solidFill>
                        <a:srgbClr val="0051A5"/>
                      </a:solidFill>
                    </a:lnT>
                    <a:lnB w="9525">
                      <a:noFill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 dirty="0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 dirty="0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 dirty="0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2699782"/>
                  </a:ext>
                </a:extLst>
              </a:tr>
              <a:tr h="110303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b="0" i="0" u="none" strike="noStrike" dirty="0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Millones de pesos</a:t>
                      </a: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 dirty="0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 dirty="0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 dirty="0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 dirty="0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 dirty="0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 dirty="0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 dirty="0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 dirty="0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 dirty="0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 dirty="0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3854723"/>
                  </a:ext>
                </a:extLst>
              </a:tr>
              <a:tr h="25921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Principales Inversiones Sectoriales (BPIN / Proyecto)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Horizonte (Inicio-Fin)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BPIN 2022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Valor Comprometido 2022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Avance al Cierre 2022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BPIN 2023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Valor Comprometido  2023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Avance al Cierre 2023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BPIN 2024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Valor Comprometido  2024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Avance al Cierre 2024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0860411"/>
                  </a:ext>
                </a:extLst>
              </a:tr>
              <a:tr h="154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5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Proyecto 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5645929"/>
                  </a:ext>
                </a:extLst>
              </a:tr>
              <a:tr h="154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5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Proyecto 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0180766"/>
                  </a:ext>
                </a:extLst>
              </a:tr>
              <a:tr h="154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5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Proyecto 3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5769187"/>
                  </a:ext>
                </a:extLst>
              </a:tr>
              <a:tr h="154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5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Proyecto 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4374459"/>
                  </a:ext>
                </a:extLst>
              </a:tr>
              <a:tr h="154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5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Proyecto 5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5951317"/>
                  </a:ext>
                </a:extLst>
              </a:tr>
              <a:tr h="21509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5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TOTAL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5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5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50" b="0" i="0" u="none" strike="noStrike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                                -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5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5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50" b="0" i="0" u="none" strike="noStrike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                                -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50" b="0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50" b="0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50" b="0" i="0" u="none" strike="noStrike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                                -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151907"/>
                  </a:ext>
                </a:extLst>
              </a:tr>
            </a:tbl>
          </a:graphicData>
        </a:graphic>
      </p:graphicFrame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BE140938-2FD1-4230-81C2-6193E41C34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5782553"/>
              </p:ext>
            </p:extLst>
          </p:nvPr>
        </p:nvGraphicFramePr>
        <p:xfrm>
          <a:off x="544540" y="4286890"/>
          <a:ext cx="8227857" cy="2124416"/>
        </p:xfrm>
        <a:graphic>
          <a:graphicData uri="http://schemas.openxmlformats.org/drawingml/2006/table">
            <a:tbl>
              <a:tblPr/>
              <a:tblGrid>
                <a:gridCol w="516951">
                  <a:extLst>
                    <a:ext uri="{9D8B030D-6E8A-4147-A177-3AD203B41FA5}">
                      <a16:colId xmlns:a16="http://schemas.microsoft.com/office/drawing/2014/main" val="22374769"/>
                    </a:ext>
                  </a:extLst>
                </a:gridCol>
                <a:gridCol w="1941023">
                  <a:extLst>
                    <a:ext uri="{9D8B030D-6E8A-4147-A177-3AD203B41FA5}">
                      <a16:colId xmlns:a16="http://schemas.microsoft.com/office/drawing/2014/main" val="730800892"/>
                    </a:ext>
                  </a:extLst>
                </a:gridCol>
                <a:gridCol w="824269">
                  <a:extLst>
                    <a:ext uri="{9D8B030D-6E8A-4147-A177-3AD203B41FA5}">
                      <a16:colId xmlns:a16="http://schemas.microsoft.com/office/drawing/2014/main" val="899791873"/>
                    </a:ext>
                  </a:extLst>
                </a:gridCol>
                <a:gridCol w="824269">
                  <a:extLst>
                    <a:ext uri="{9D8B030D-6E8A-4147-A177-3AD203B41FA5}">
                      <a16:colId xmlns:a16="http://schemas.microsoft.com/office/drawing/2014/main" val="3439033966"/>
                    </a:ext>
                  </a:extLst>
                </a:gridCol>
                <a:gridCol w="824269">
                  <a:extLst>
                    <a:ext uri="{9D8B030D-6E8A-4147-A177-3AD203B41FA5}">
                      <a16:colId xmlns:a16="http://schemas.microsoft.com/office/drawing/2014/main" val="388180031"/>
                    </a:ext>
                  </a:extLst>
                </a:gridCol>
                <a:gridCol w="824269">
                  <a:extLst>
                    <a:ext uri="{9D8B030D-6E8A-4147-A177-3AD203B41FA5}">
                      <a16:colId xmlns:a16="http://schemas.microsoft.com/office/drawing/2014/main" val="2042514869"/>
                    </a:ext>
                  </a:extLst>
                </a:gridCol>
                <a:gridCol w="824269">
                  <a:extLst>
                    <a:ext uri="{9D8B030D-6E8A-4147-A177-3AD203B41FA5}">
                      <a16:colId xmlns:a16="http://schemas.microsoft.com/office/drawing/2014/main" val="857458258"/>
                    </a:ext>
                  </a:extLst>
                </a:gridCol>
                <a:gridCol w="824269">
                  <a:extLst>
                    <a:ext uri="{9D8B030D-6E8A-4147-A177-3AD203B41FA5}">
                      <a16:colId xmlns:a16="http://schemas.microsoft.com/office/drawing/2014/main" val="224525827"/>
                    </a:ext>
                  </a:extLst>
                </a:gridCol>
                <a:gridCol w="824269">
                  <a:extLst>
                    <a:ext uri="{9D8B030D-6E8A-4147-A177-3AD203B41FA5}">
                      <a16:colId xmlns:a16="http://schemas.microsoft.com/office/drawing/2014/main" val="1945545800"/>
                    </a:ext>
                  </a:extLst>
                </a:gridCol>
              </a:tblGrid>
              <a:tr h="22525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SECTOR</a:t>
                      </a:r>
                    </a:p>
                  </a:txBody>
                  <a:tcPr marL="0" marR="0" marT="0" marB="0" anchor="ctr">
                    <a:lnL w="9525">
                      <a:solidFill>
                        <a:srgbClr val="0051A5"/>
                      </a:solidFill>
                    </a:lnL>
                    <a:lnR w="9525">
                      <a:noFill/>
                    </a:lnR>
                    <a:lnT w="9525">
                      <a:solidFill>
                        <a:srgbClr val="0051A5"/>
                      </a:solidFill>
                    </a:lnT>
                    <a:lnB w="9525">
                      <a:noFill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CO" sz="800" b="1" i="0" u="none" strike="noStrike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800" b="0" i="0" u="none" strike="noStrike" dirty="0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800" b="0" i="0" u="none" strike="noStrike" dirty="0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800" b="0" i="0" u="none" strike="noStrike" dirty="0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800" b="0" i="0" u="none" strike="noStrike" dirty="0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800" b="0" i="0" u="none" strike="noStrike" dirty="0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800" b="0" i="0" u="none" strike="noStrike" dirty="0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3836050"/>
                  </a:ext>
                </a:extLst>
              </a:tr>
              <a:tr h="14853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CO" sz="9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Millones de pesos</a:t>
                      </a: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800" b="0" i="0" u="none" strike="noStrike" dirty="0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800" b="0" i="0" u="none" strike="noStrike" dirty="0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800" b="0" i="0" u="none" strike="noStrike" dirty="0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800" b="0" i="0" u="none" strike="noStrike" dirty="0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800" b="0" i="0" u="none" strike="noStrike" dirty="0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800" b="0" i="0" u="none" strike="noStrike" dirty="0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9525">
                      <a:noFill/>
                    </a:lnL>
                    <a:lnR w="9525">
                      <a:noFill/>
                    </a:lnR>
                    <a:lnT w="9525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793966"/>
                  </a:ext>
                </a:extLst>
              </a:tr>
              <a:tr h="41953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No.</a:t>
                      </a:r>
                      <a:endParaRPr lang="es-CO" sz="800" b="1" i="0" u="none" strike="noStrike">
                        <a:solidFill>
                          <a:schemeClr val="bg1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Principales Inversiones Sectoriales (BPIN / Proyecto)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BPIN 2025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Valor Proyectado 2025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Avance Proyectado al Cierre 2025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BPIN 2026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Valor Proyectado 2026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Avance Proyectado al Cierre 2026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Valor 2027 - 2029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950450"/>
                  </a:ext>
                </a:extLst>
              </a:tr>
              <a:tr h="2266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1</a:t>
                      </a:r>
                      <a:endParaRPr lang="es-CO" sz="11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Proyecto 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7421293"/>
                  </a:ext>
                </a:extLst>
              </a:tr>
              <a:tr h="19228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2</a:t>
                      </a:r>
                      <a:endParaRPr lang="es-CO" sz="11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Proyecto 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0659908"/>
                  </a:ext>
                </a:extLst>
              </a:tr>
              <a:tr h="19228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3</a:t>
                      </a:r>
                      <a:endParaRPr lang="es-CO" sz="11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Proyecto 3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4307392"/>
                  </a:ext>
                </a:extLst>
              </a:tr>
              <a:tr h="19228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4</a:t>
                      </a:r>
                      <a:endParaRPr lang="es-CO" sz="11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Proyecto 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4020182"/>
                  </a:ext>
                </a:extLst>
              </a:tr>
              <a:tr h="19228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5</a:t>
                      </a:r>
                      <a:endParaRPr lang="es-CO" sz="11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Proyecto 5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7131872"/>
                  </a:ext>
                </a:extLst>
              </a:tr>
              <a:tr h="309719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TOTAL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                                -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                                -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                                -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69786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6A725EB-8018-7DE6-2199-62C553B19FF5}"/>
              </a:ext>
            </a:extLst>
          </p:cNvPr>
          <p:cNvSpPr txBox="1"/>
          <p:nvPr/>
        </p:nvSpPr>
        <p:spPr>
          <a:xfrm>
            <a:off x="530503" y="1341262"/>
            <a:ext cx="117686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MX" b="1" dirty="0">
                <a:solidFill>
                  <a:srgbClr val="0051A5"/>
                </a:solidFill>
              </a:rPr>
              <a:t>Balance</a:t>
            </a:r>
            <a:r>
              <a:rPr lang="es-MX" dirty="0"/>
              <a:t> </a:t>
            </a:r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90CFA0A-731D-B63B-25E6-9D12E6C0BACC}"/>
              </a:ext>
            </a:extLst>
          </p:cNvPr>
          <p:cNvSpPr txBox="1"/>
          <p:nvPr/>
        </p:nvSpPr>
        <p:spPr>
          <a:xfrm>
            <a:off x="530503" y="3795539"/>
            <a:ext cx="10909523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MX" b="1">
                <a:solidFill>
                  <a:srgbClr val="0051A5"/>
                </a:solidFill>
              </a:rPr>
              <a:t>Proyecciones – Incluir en orden de prioridad siendo 1 la más importante</a:t>
            </a:r>
            <a:endParaRPr lang="es-CO">
              <a:solidFill>
                <a:srgbClr val="0051A5"/>
              </a:solidFill>
              <a:cs typeface="Helvetica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5148BE7-3A6A-E7EF-F5C9-3FCA5E4122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3184343"/>
              </p:ext>
            </p:extLst>
          </p:nvPr>
        </p:nvGraphicFramePr>
        <p:xfrm>
          <a:off x="8932292" y="4169564"/>
          <a:ext cx="3005405" cy="2396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1" name="Graphic 10">
            <a:extLst>
              <a:ext uri="{FF2B5EF4-FFF2-40B4-BE49-F238E27FC236}">
                <a16:creationId xmlns:a16="http://schemas.microsoft.com/office/drawing/2014/main" id="{364F6CA9-2B01-C152-6A11-E337C4DEEC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4540" y="1101066"/>
            <a:ext cx="7302165" cy="9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5353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307D5-E387-25FD-01BB-C07DBD311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24F7C3-F61D-B8E8-425E-687554FFC1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37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ítulo 3">
            <a:extLst>
              <a:ext uri="{FF2B5EF4-FFF2-40B4-BE49-F238E27FC236}">
                <a16:creationId xmlns:a16="http://schemas.microsoft.com/office/drawing/2014/main" id="{0CE59B07-177A-DA63-274F-F72FCC1E0DC0}"/>
              </a:ext>
            </a:extLst>
          </p:cNvPr>
          <p:cNvSpPr txBox="1">
            <a:spLocks/>
          </p:cNvSpPr>
          <p:nvPr/>
        </p:nvSpPr>
        <p:spPr>
          <a:xfrm>
            <a:off x="404891" y="849893"/>
            <a:ext cx="10588910" cy="4513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s-MX" sz="2400" b="1">
                <a:solidFill>
                  <a:srgbClr val="0051A5"/>
                </a:solidFill>
                <a:latin typeface="Helvetica"/>
                <a:ea typeface="Verdana"/>
                <a:cs typeface="Verdana" panose="020B0604030504040204" pitchFamily="34" charset="0"/>
              </a:rPr>
              <a:t>Costeo Principales Programas – PXQ 2022 - 2026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3A32A59-618A-A465-B9DD-E43E2902A6F0}"/>
              </a:ext>
            </a:extLst>
          </p:cNvPr>
          <p:cNvSpPr txBox="1"/>
          <p:nvPr/>
        </p:nvSpPr>
        <p:spPr>
          <a:xfrm>
            <a:off x="309034" y="1861634"/>
            <a:ext cx="11573932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Debe incluir el costeo de 2022 al 2026 de los principales programas descritos en el </a:t>
            </a:r>
            <a:r>
              <a:rPr lang="es-MX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slide</a:t>
            </a:r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anterior. Puede seguir los modelos incluidos en el Excel de apoyo o modificar el esquema de presentación, siempre que se cuente con precio unitario y cantidad para las vigencias indicadas.</a:t>
            </a:r>
            <a:r>
              <a:rPr lang="es-MX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es-CO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88701B9-3A15-B594-47EB-64AC1B7A27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0680" y="1305597"/>
            <a:ext cx="7430566" cy="173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8116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396DC-089C-E1A4-5D7E-1F8957791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3A698FAF-0C28-76DA-3918-1D7ECEAF51E2}"/>
              </a:ext>
            </a:extLst>
          </p:cNvPr>
          <p:cNvSpPr/>
          <p:nvPr/>
        </p:nvSpPr>
        <p:spPr>
          <a:xfrm>
            <a:off x="-28002" y="-42003"/>
            <a:ext cx="12306804" cy="6944454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AA6F335E-B941-BC1A-0981-FD021099455A}"/>
              </a:ext>
            </a:extLst>
          </p:cNvPr>
          <p:cNvSpPr txBox="1">
            <a:spLocks/>
          </p:cNvSpPr>
          <p:nvPr/>
        </p:nvSpPr>
        <p:spPr>
          <a:xfrm>
            <a:off x="423252" y="280688"/>
            <a:ext cx="10588910" cy="4513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s-MX" sz="2400" b="1">
                <a:solidFill>
                  <a:srgbClr val="0051A5"/>
                </a:solidFill>
                <a:latin typeface="Helvetica"/>
                <a:ea typeface="Verdana"/>
                <a:cs typeface="Verdana" panose="020B0604030504040204" pitchFamily="34" charset="0"/>
              </a:rPr>
              <a:t>Solicitud Inversión MGMP 2026 -2029</a:t>
            </a:r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A00604E3-5C23-4F5D-CA5D-BFD3EF97A1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3110372"/>
              </p:ext>
            </p:extLst>
          </p:nvPr>
        </p:nvGraphicFramePr>
        <p:xfrm>
          <a:off x="425261" y="5443639"/>
          <a:ext cx="11342252" cy="1134662"/>
        </p:xfrm>
        <a:graphic>
          <a:graphicData uri="http://schemas.openxmlformats.org/drawingml/2006/table">
            <a:tbl>
              <a:tblPr/>
              <a:tblGrid>
                <a:gridCol w="1725236">
                  <a:extLst>
                    <a:ext uri="{9D8B030D-6E8A-4147-A177-3AD203B41FA5}">
                      <a16:colId xmlns:a16="http://schemas.microsoft.com/office/drawing/2014/main" val="181525499"/>
                    </a:ext>
                  </a:extLst>
                </a:gridCol>
                <a:gridCol w="534556">
                  <a:extLst>
                    <a:ext uri="{9D8B030D-6E8A-4147-A177-3AD203B41FA5}">
                      <a16:colId xmlns:a16="http://schemas.microsoft.com/office/drawing/2014/main" val="85721501"/>
                    </a:ext>
                  </a:extLst>
                </a:gridCol>
                <a:gridCol w="534556">
                  <a:extLst>
                    <a:ext uri="{9D8B030D-6E8A-4147-A177-3AD203B41FA5}">
                      <a16:colId xmlns:a16="http://schemas.microsoft.com/office/drawing/2014/main" val="355627022"/>
                    </a:ext>
                  </a:extLst>
                </a:gridCol>
                <a:gridCol w="534556">
                  <a:extLst>
                    <a:ext uri="{9D8B030D-6E8A-4147-A177-3AD203B41FA5}">
                      <a16:colId xmlns:a16="http://schemas.microsoft.com/office/drawing/2014/main" val="2956495111"/>
                    </a:ext>
                  </a:extLst>
                </a:gridCol>
                <a:gridCol w="534556">
                  <a:extLst>
                    <a:ext uri="{9D8B030D-6E8A-4147-A177-3AD203B41FA5}">
                      <a16:colId xmlns:a16="http://schemas.microsoft.com/office/drawing/2014/main" val="916532480"/>
                    </a:ext>
                  </a:extLst>
                </a:gridCol>
                <a:gridCol w="534556">
                  <a:extLst>
                    <a:ext uri="{9D8B030D-6E8A-4147-A177-3AD203B41FA5}">
                      <a16:colId xmlns:a16="http://schemas.microsoft.com/office/drawing/2014/main" val="340521651"/>
                    </a:ext>
                  </a:extLst>
                </a:gridCol>
                <a:gridCol w="534556">
                  <a:extLst>
                    <a:ext uri="{9D8B030D-6E8A-4147-A177-3AD203B41FA5}">
                      <a16:colId xmlns:a16="http://schemas.microsoft.com/office/drawing/2014/main" val="1145797920"/>
                    </a:ext>
                  </a:extLst>
                </a:gridCol>
                <a:gridCol w="534556">
                  <a:extLst>
                    <a:ext uri="{9D8B030D-6E8A-4147-A177-3AD203B41FA5}">
                      <a16:colId xmlns:a16="http://schemas.microsoft.com/office/drawing/2014/main" val="4061330826"/>
                    </a:ext>
                  </a:extLst>
                </a:gridCol>
                <a:gridCol w="534556">
                  <a:extLst>
                    <a:ext uri="{9D8B030D-6E8A-4147-A177-3AD203B41FA5}">
                      <a16:colId xmlns:a16="http://schemas.microsoft.com/office/drawing/2014/main" val="1278873775"/>
                    </a:ext>
                  </a:extLst>
                </a:gridCol>
                <a:gridCol w="534556">
                  <a:extLst>
                    <a:ext uri="{9D8B030D-6E8A-4147-A177-3AD203B41FA5}">
                      <a16:colId xmlns:a16="http://schemas.microsoft.com/office/drawing/2014/main" val="263926380"/>
                    </a:ext>
                  </a:extLst>
                </a:gridCol>
                <a:gridCol w="534556">
                  <a:extLst>
                    <a:ext uri="{9D8B030D-6E8A-4147-A177-3AD203B41FA5}">
                      <a16:colId xmlns:a16="http://schemas.microsoft.com/office/drawing/2014/main" val="610500308"/>
                    </a:ext>
                  </a:extLst>
                </a:gridCol>
                <a:gridCol w="534556">
                  <a:extLst>
                    <a:ext uri="{9D8B030D-6E8A-4147-A177-3AD203B41FA5}">
                      <a16:colId xmlns:a16="http://schemas.microsoft.com/office/drawing/2014/main" val="3361852315"/>
                    </a:ext>
                  </a:extLst>
                </a:gridCol>
                <a:gridCol w="534556">
                  <a:extLst>
                    <a:ext uri="{9D8B030D-6E8A-4147-A177-3AD203B41FA5}">
                      <a16:colId xmlns:a16="http://schemas.microsoft.com/office/drawing/2014/main" val="3264779321"/>
                    </a:ext>
                  </a:extLst>
                </a:gridCol>
                <a:gridCol w="534556">
                  <a:extLst>
                    <a:ext uri="{9D8B030D-6E8A-4147-A177-3AD203B41FA5}">
                      <a16:colId xmlns:a16="http://schemas.microsoft.com/office/drawing/2014/main" val="3848159026"/>
                    </a:ext>
                  </a:extLst>
                </a:gridCol>
                <a:gridCol w="534556">
                  <a:extLst>
                    <a:ext uri="{9D8B030D-6E8A-4147-A177-3AD203B41FA5}">
                      <a16:colId xmlns:a16="http://schemas.microsoft.com/office/drawing/2014/main" val="3593907853"/>
                    </a:ext>
                  </a:extLst>
                </a:gridCol>
                <a:gridCol w="534556">
                  <a:extLst>
                    <a:ext uri="{9D8B030D-6E8A-4147-A177-3AD203B41FA5}">
                      <a16:colId xmlns:a16="http://schemas.microsoft.com/office/drawing/2014/main" val="2365903339"/>
                    </a:ext>
                  </a:extLst>
                </a:gridCol>
                <a:gridCol w="399669">
                  <a:extLst>
                    <a:ext uri="{9D8B030D-6E8A-4147-A177-3AD203B41FA5}">
                      <a16:colId xmlns:a16="http://schemas.microsoft.com/office/drawing/2014/main" val="474317514"/>
                    </a:ext>
                  </a:extLst>
                </a:gridCol>
                <a:gridCol w="399669">
                  <a:extLst>
                    <a:ext uri="{9D8B030D-6E8A-4147-A177-3AD203B41FA5}">
                      <a16:colId xmlns:a16="http://schemas.microsoft.com/office/drawing/2014/main" val="3358639672"/>
                    </a:ext>
                  </a:extLst>
                </a:gridCol>
                <a:gridCol w="399669">
                  <a:extLst>
                    <a:ext uri="{9D8B030D-6E8A-4147-A177-3AD203B41FA5}">
                      <a16:colId xmlns:a16="http://schemas.microsoft.com/office/drawing/2014/main" val="1256615312"/>
                    </a:ext>
                  </a:extLst>
                </a:gridCol>
                <a:gridCol w="399669">
                  <a:extLst>
                    <a:ext uri="{9D8B030D-6E8A-4147-A177-3AD203B41FA5}">
                      <a16:colId xmlns:a16="http://schemas.microsoft.com/office/drawing/2014/main" val="184093690"/>
                    </a:ext>
                  </a:extLst>
                </a:gridCol>
              </a:tblGrid>
              <a:tr h="201341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9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Millones de pesos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16"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MGMP 2026-2029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651762"/>
                  </a:ext>
                </a:extLst>
              </a:tr>
              <a:tr h="16237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ENTIDAD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2025*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Var%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Var%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Var%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7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Var%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4841125"/>
                  </a:ext>
                </a:extLst>
              </a:tr>
              <a:tr h="16237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Nación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Propios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Nación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Propios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Nación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Propios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Nación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Propios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Nación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Propios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26/25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27/26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28/27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29/28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6199776"/>
                  </a:ext>
                </a:extLst>
              </a:tr>
              <a:tr h="16237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Total Solicitado 2026-2029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800000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800000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800000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800000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800000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5276188"/>
                  </a:ext>
                </a:extLst>
              </a:tr>
              <a:tr h="181857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MGMP 2025-2024 Inversión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293669"/>
                  </a:ext>
                </a:extLst>
              </a:tr>
              <a:tr h="16237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7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DIFERENCIA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7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7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3240320"/>
                  </a:ext>
                </a:extLst>
              </a:tr>
            </a:tbl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C9327EF7-BDE1-F3D7-6D85-78594A992D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308628"/>
              </p:ext>
            </p:extLst>
          </p:nvPr>
        </p:nvGraphicFramePr>
        <p:xfrm>
          <a:off x="487693" y="961723"/>
          <a:ext cx="10674952" cy="4390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Graphic 6">
            <a:extLst>
              <a:ext uri="{FF2B5EF4-FFF2-40B4-BE49-F238E27FC236}">
                <a16:creationId xmlns:a16="http://schemas.microsoft.com/office/drawing/2014/main" id="{6A44F947-E1FD-6C4D-2B9C-AE1CC96F23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0959" y="682079"/>
            <a:ext cx="5426788" cy="98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3993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11B3F-1366-08E7-2888-EA36EA68A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AC290537-585C-7FCB-BF12-229B8DB32059}"/>
              </a:ext>
            </a:extLst>
          </p:cNvPr>
          <p:cNvSpPr/>
          <p:nvPr/>
        </p:nvSpPr>
        <p:spPr>
          <a:xfrm>
            <a:off x="-28002" y="-42003"/>
            <a:ext cx="12306804" cy="6944454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F8DF9662-269E-C570-86E1-FFAFCD3A12F1}"/>
              </a:ext>
            </a:extLst>
          </p:cNvPr>
          <p:cNvSpPr txBox="1">
            <a:spLocks/>
          </p:cNvSpPr>
          <p:nvPr/>
        </p:nvSpPr>
        <p:spPr>
          <a:xfrm>
            <a:off x="353183" y="280688"/>
            <a:ext cx="5658862" cy="4513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s-MX" sz="2400" b="1">
                <a:solidFill>
                  <a:srgbClr val="0051A5"/>
                </a:solidFill>
                <a:latin typeface="Helvetica"/>
                <a:ea typeface="Verdana"/>
                <a:cs typeface="Verdana" panose="020B0604030504040204" pitchFamily="34" charset="0"/>
              </a:rPr>
              <a:t>Solicitud Inversión MGMP 2026 -2029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FF737BBF-489F-95D5-36A8-38F88948E0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525693"/>
              </p:ext>
            </p:extLst>
          </p:nvPr>
        </p:nvGraphicFramePr>
        <p:xfrm>
          <a:off x="438649" y="936433"/>
          <a:ext cx="11120390" cy="5774636"/>
        </p:xfrm>
        <a:graphic>
          <a:graphicData uri="http://schemas.openxmlformats.org/drawingml/2006/table">
            <a:tbl>
              <a:tblPr/>
              <a:tblGrid>
                <a:gridCol w="2229822">
                  <a:extLst>
                    <a:ext uri="{9D8B030D-6E8A-4147-A177-3AD203B41FA5}">
                      <a16:colId xmlns:a16="http://schemas.microsoft.com/office/drawing/2014/main" val="2769771836"/>
                    </a:ext>
                  </a:extLst>
                </a:gridCol>
                <a:gridCol w="832595">
                  <a:extLst>
                    <a:ext uri="{9D8B030D-6E8A-4147-A177-3AD203B41FA5}">
                      <a16:colId xmlns:a16="http://schemas.microsoft.com/office/drawing/2014/main" val="773044613"/>
                    </a:ext>
                  </a:extLst>
                </a:gridCol>
                <a:gridCol w="641194">
                  <a:extLst>
                    <a:ext uri="{9D8B030D-6E8A-4147-A177-3AD203B41FA5}">
                      <a16:colId xmlns:a16="http://schemas.microsoft.com/office/drawing/2014/main" val="1951534289"/>
                    </a:ext>
                  </a:extLst>
                </a:gridCol>
                <a:gridCol w="641194">
                  <a:extLst>
                    <a:ext uri="{9D8B030D-6E8A-4147-A177-3AD203B41FA5}">
                      <a16:colId xmlns:a16="http://schemas.microsoft.com/office/drawing/2014/main" val="3007936785"/>
                    </a:ext>
                  </a:extLst>
                </a:gridCol>
                <a:gridCol w="823023">
                  <a:extLst>
                    <a:ext uri="{9D8B030D-6E8A-4147-A177-3AD203B41FA5}">
                      <a16:colId xmlns:a16="http://schemas.microsoft.com/office/drawing/2014/main" val="2924173453"/>
                    </a:ext>
                  </a:extLst>
                </a:gridCol>
                <a:gridCol w="622052">
                  <a:extLst>
                    <a:ext uri="{9D8B030D-6E8A-4147-A177-3AD203B41FA5}">
                      <a16:colId xmlns:a16="http://schemas.microsoft.com/office/drawing/2014/main" val="1600748091"/>
                    </a:ext>
                  </a:extLst>
                </a:gridCol>
                <a:gridCol w="622052">
                  <a:extLst>
                    <a:ext uri="{9D8B030D-6E8A-4147-A177-3AD203B41FA5}">
                      <a16:colId xmlns:a16="http://schemas.microsoft.com/office/drawing/2014/main" val="1384576493"/>
                    </a:ext>
                  </a:extLst>
                </a:gridCol>
                <a:gridCol w="803882">
                  <a:extLst>
                    <a:ext uri="{9D8B030D-6E8A-4147-A177-3AD203B41FA5}">
                      <a16:colId xmlns:a16="http://schemas.microsoft.com/office/drawing/2014/main" val="2765953098"/>
                    </a:ext>
                  </a:extLst>
                </a:gridCol>
                <a:gridCol w="803882">
                  <a:extLst>
                    <a:ext uri="{9D8B030D-6E8A-4147-A177-3AD203B41FA5}">
                      <a16:colId xmlns:a16="http://schemas.microsoft.com/office/drawing/2014/main" val="4249058339"/>
                    </a:ext>
                  </a:extLst>
                </a:gridCol>
                <a:gridCol w="803882">
                  <a:extLst>
                    <a:ext uri="{9D8B030D-6E8A-4147-A177-3AD203B41FA5}">
                      <a16:colId xmlns:a16="http://schemas.microsoft.com/office/drawing/2014/main" val="3973608385"/>
                    </a:ext>
                  </a:extLst>
                </a:gridCol>
                <a:gridCol w="574203">
                  <a:extLst>
                    <a:ext uri="{9D8B030D-6E8A-4147-A177-3AD203B41FA5}">
                      <a16:colId xmlns:a16="http://schemas.microsoft.com/office/drawing/2014/main" val="4110626722"/>
                    </a:ext>
                  </a:extLst>
                </a:gridCol>
                <a:gridCol w="574203">
                  <a:extLst>
                    <a:ext uri="{9D8B030D-6E8A-4147-A177-3AD203B41FA5}">
                      <a16:colId xmlns:a16="http://schemas.microsoft.com/office/drawing/2014/main" val="2707788331"/>
                    </a:ext>
                  </a:extLst>
                </a:gridCol>
                <a:gridCol w="574203">
                  <a:extLst>
                    <a:ext uri="{9D8B030D-6E8A-4147-A177-3AD203B41FA5}">
                      <a16:colId xmlns:a16="http://schemas.microsoft.com/office/drawing/2014/main" val="1137449433"/>
                    </a:ext>
                  </a:extLst>
                </a:gridCol>
                <a:gridCol w="574203">
                  <a:extLst>
                    <a:ext uri="{9D8B030D-6E8A-4147-A177-3AD203B41FA5}">
                      <a16:colId xmlns:a16="http://schemas.microsoft.com/office/drawing/2014/main" val="2505297909"/>
                    </a:ext>
                  </a:extLst>
                </a:gridCol>
              </a:tblGrid>
              <a:tr h="13785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Millones de pesos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10"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MGMP 2026-2029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CO" sz="900" b="1" i="0" u="none" strike="noStrike">
                        <a:solidFill>
                          <a:schemeClr val="bg1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CO" sz="900" b="1" i="0" u="none" strike="noStrike">
                        <a:solidFill>
                          <a:schemeClr val="bg1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CO" sz="900" b="1" i="0" u="none" strike="noStrike">
                        <a:solidFill>
                          <a:schemeClr val="bg1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CO" sz="900" b="1" i="0" u="none" strike="noStrike">
                        <a:solidFill>
                          <a:schemeClr val="bg1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CO" sz="900" b="1" i="0" u="none" strike="noStrike">
                        <a:solidFill>
                          <a:schemeClr val="bg1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CO" sz="900" b="1" i="0" u="none" strike="noStrike">
                        <a:solidFill>
                          <a:schemeClr val="bg1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CO" sz="900" b="1" i="0" u="none" strike="noStrike">
                        <a:solidFill>
                          <a:schemeClr val="bg1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CO" sz="900" b="1" i="0" u="none" strike="noStrike">
                        <a:solidFill>
                          <a:schemeClr val="bg1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CO" sz="900" b="1" i="0" u="none" strike="noStrike">
                        <a:solidFill>
                          <a:schemeClr val="bg1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5885145"/>
                  </a:ext>
                </a:extLst>
              </a:tr>
              <a:tr h="27571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Inversión/Entidad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2025*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Gasto Recurrente 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Gasto Recurrente 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CO" sz="800" b="1" i="0" u="none" strike="noStrike">
                        <a:solidFill>
                          <a:schemeClr val="bg1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Var%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Var%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Var%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Var%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2296416"/>
                  </a:ext>
                </a:extLst>
              </a:tr>
              <a:tr h="13785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Honorarios</a:t>
                      </a:r>
                    </a:p>
                  </a:txBody>
                  <a:tcPr marL="0" marR="0" marT="0" marB="0" anchor="ctr"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Otros**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Honorarios</a:t>
                      </a:r>
                    </a:p>
                  </a:txBody>
                  <a:tcPr marL="0" marR="0" marT="0" marB="0" anchor="ctr"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Otros**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26/25</a:t>
                      </a:r>
                    </a:p>
                  </a:txBody>
                  <a:tcPr marL="0" marR="0" marT="0" marB="0" anchor="ctr"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27/26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28/27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29/28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4105491"/>
                  </a:ext>
                </a:extLst>
              </a:tr>
              <a:tr h="18709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>
                          <a:solidFill>
                            <a:srgbClr val="0051A5"/>
                          </a:solidFill>
                          <a:effectLst/>
                          <a:latin typeface="Helvetica"/>
                        </a:rPr>
                        <a:t>Entidad 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8117457"/>
                  </a:ext>
                </a:extLst>
              </a:tr>
              <a:tr h="13785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1" i="0" u="none" strike="noStrike">
                          <a:solidFill>
                            <a:srgbClr val="0051A5"/>
                          </a:solidFill>
                          <a:effectLst/>
                          <a:latin typeface="Helvetica"/>
                        </a:rPr>
                        <a:t>Programa 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0886204"/>
                  </a:ext>
                </a:extLst>
              </a:tr>
              <a:tr h="137859"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Proyecto 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8844005"/>
                  </a:ext>
                </a:extLst>
              </a:tr>
              <a:tr h="137859"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Proyecto 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2452690"/>
                  </a:ext>
                </a:extLst>
              </a:tr>
              <a:tr h="137859"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Proyecto 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7679426"/>
                  </a:ext>
                </a:extLst>
              </a:tr>
              <a:tr h="18709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1" i="0" u="none" strike="noStrike">
                          <a:solidFill>
                            <a:srgbClr val="0051A5"/>
                          </a:solidFill>
                          <a:effectLst/>
                          <a:latin typeface="Helvetica"/>
                        </a:rPr>
                        <a:t>Programa 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9712529"/>
                  </a:ext>
                </a:extLst>
              </a:tr>
              <a:tr h="137859"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Proyecto 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5326475"/>
                  </a:ext>
                </a:extLst>
              </a:tr>
              <a:tr h="137859"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Proyecto 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5910840"/>
                  </a:ext>
                </a:extLst>
              </a:tr>
              <a:tr h="137859"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Proyecto 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9579039"/>
                  </a:ext>
                </a:extLst>
              </a:tr>
              <a:tr h="18709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1" i="0" u="none" strike="noStrike">
                          <a:solidFill>
                            <a:srgbClr val="0051A5"/>
                          </a:solidFill>
                          <a:effectLst/>
                          <a:latin typeface="Helvetica"/>
                        </a:rPr>
                        <a:t>Programa 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8360851"/>
                  </a:ext>
                </a:extLst>
              </a:tr>
              <a:tr h="137859"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Proyecto 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1964938"/>
                  </a:ext>
                </a:extLst>
              </a:tr>
              <a:tr h="137859"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Proyecto 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428916"/>
                  </a:ext>
                </a:extLst>
              </a:tr>
              <a:tr h="137859"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Proyecto 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8047055"/>
                  </a:ext>
                </a:extLst>
              </a:tr>
              <a:tr h="18709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Total Nación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7129783"/>
                  </a:ext>
                </a:extLst>
              </a:tr>
              <a:tr h="13785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Total Propios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3965256"/>
                  </a:ext>
                </a:extLst>
              </a:tr>
              <a:tr h="18709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6778497"/>
                  </a:ext>
                </a:extLst>
              </a:tr>
              <a:tr h="18709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>
                          <a:solidFill>
                            <a:srgbClr val="0051A5"/>
                          </a:solidFill>
                          <a:effectLst/>
                          <a:latin typeface="Helvetica"/>
                        </a:rPr>
                        <a:t>Entidad 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4363938"/>
                  </a:ext>
                </a:extLst>
              </a:tr>
              <a:tr h="13785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1" i="0" u="none" strike="noStrike">
                          <a:solidFill>
                            <a:srgbClr val="0051A5"/>
                          </a:solidFill>
                          <a:effectLst/>
                          <a:latin typeface="Helvetica"/>
                        </a:rPr>
                        <a:t>Programa 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7390846"/>
                  </a:ext>
                </a:extLst>
              </a:tr>
              <a:tr h="137859"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Proyecto 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6474888"/>
                  </a:ext>
                </a:extLst>
              </a:tr>
              <a:tr h="137859"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Proyecto 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391358"/>
                  </a:ext>
                </a:extLst>
              </a:tr>
              <a:tr h="137859"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Proyecto 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7395825"/>
                  </a:ext>
                </a:extLst>
              </a:tr>
              <a:tr h="18709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1" i="0" u="none" strike="noStrike">
                          <a:solidFill>
                            <a:srgbClr val="0051A5"/>
                          </a:solidFill>
                          <a:effectLst/>
                          <a:latin typeface="Helvetica"/>
                        </a:rPr>
                        <a:t>Programa 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5463783"/>
                  </a:ext>
                </a:extLst>
              </a:tr>
              <a:tr h="137859"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Proyecto 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8786394"/>
                  </a:ext>
                </a:extLst>
              </a:tr>
              <a:tr h="137859"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Proyecto 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0935407"/>
                  </a:ext>
                </a:extLst>
              </a:tr>
              <a:tr h="137859"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Proyecto 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9889668"/>
                  </a:ext>
                </a:extLst>
              </a:tr>
              <a:tr h="18709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1" i="0" u="none" strike="noStrike">
                          <a:solidFill>
                            <a:srgbClr val="0051A5"/>
                          </a:solidFill>
                          <a:effectLst/>
                          <a:latin typeface="Helvetica"/>
                        </a:rPr>
                        <a:t>Programa 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2047601"/>
                  </a:ext>
                </a:extLst>
              </a:tr>
              <a:tr h="137859"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Proyecto 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2552232"/>
                  </a:ext>
                </a:extLst>
              </a:tr>
              <a:tr h="137859"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Proyecto 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2862063"/>
                  </a:ext>
                </a:extLst>
              </a:tr>
              <a:tr h="137859"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Proyecto 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8041930"/>
                  </a:ext>
                </a:extLst>
              </a:tr>
              <a:tr h="18709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Total Nación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1919316"/>
                  </a:ext>
                </a:extLst>
              </a:tr>
              <a:tr h="13785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Total Propios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078227"/>
                  </a:ext>
                </a:extLst>
              </a:tr>
              <a:tr h="18709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4121257"/>
                  </a:ext>
                </a:extLst>
              </a:tr>
              <a:tr h="137859">
                <a:tc gridSpan="14">
                  <a:txBody>
                    <a:bodyPr/>
                    <a:lstStyle/>
                    <a:p>
                      <a:pPr algn="l" rtl="0" fontAlgn="ctr"/>
                      <a:r>
                        <a:rPr lang="es-MX" sz="8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* Apropiación vigente a 31 de marzo de 2025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8C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0181483"/>
                  </a:ext>
                </a:extLst>
              </a:tr>
              <a:tr h="137859">
                <a:tc gridSpan="14">
                  <a:txBody>
                    <a:bodyPr/>
                    <a:lstStyle/>
                    <a:p>
                      <a:pPr algn="l" rtl="0" fontAlgn="ctr"/>
                      <a:r>
                        <a:rPr lang="es-MX" sz="800" b="0" i="0" u="none" strike="noStrike" dirty="0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** Por otros entiéndase aquellos gastos recurrentes diferentes a honorarios por prestación de servicios. Por ejemplo: licencias de uso de software.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19861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70863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23922-BFAA-2068-7B13-585D111F4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48FF53E-2841-5B2D-CBE7-1431103F6F08}"/>
              </a:ext>
            </a:extLst>
          </p:cNvPr>
          <p:cNvSpPr/>
          <p:nvPr/>
        </p:nvSpPr>
        <p:spPr>
          <a:xfrm>
            <a:off x="-28002" y="-42003"/>
            <a:ext cx="12306804" cy="6944454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1A2C2BE4-B9B8-35BC-090E-F704A7DE6D71}"/>
              </a:ext>
            </a:extLst>
          </p:cNvPr>
          <p:cNvSpPr txBox="1">
            <a:spLocks/>
          </p:cNvSpPr>
          <p:nvPr/>
        </p:nvSpPr>
        <p:spPr>
          <a:xfrm>
            <a:off x="498190" y="281659"/>
            <a:ext cx="10588910" cy="4513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s-MX" sz="2400" b="1">
                <a:solidFill>
                  <a:srgbClr val="0051A5"/>
                </a:solidFill>
                <a:latin typeface="Helvetica"/>
                <a:ea typeface="Verdana"/>
                <a:cs typeface="Verdana" panose="020B0604030504040204" pitchFamily="34" charset="0"/>
              </a:rPr>
              <a:t>Iniciativas PPI 2022 - 2026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ED4D5E63-2A12-9A4C-DF06-963A70EA39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9066676"/>
              </p:ext>
            </p:extLst>
          </p:nvPr>
        </p:nvGraphicFramePr>
        <p:xfrm>
          <a:off x="495302" y="1801348"/>
          <a:ext cx="11081651" cy="1987975"/>
        </p:xfrm>
        <a:graphic>
          <a:graphicData uri="http://schemas.openxmlformats.org/drawingml/2006/table">
            <a:tbl>
              <a:tblPr/>
              <a:tblGrid>
                <a:gridCol w="703508">
                  <a:extLst>
                    <a:ext uri="{9D8B030D-6E8A-4147-A177-3AD203B41FA5}">
                      <a16:colId xmlns:a16="http://schemas.microsoft.com/office/drawing/2014/main" val="346054133"/>
                    </a:ext>
                  </a:extLst>
                </a:gridCol>
                <a:gridCol w="597332">
                  <a:extLst>
                    <a:ext uri="{9D8B030D-6E8A-4147-A177-3AD203B41FA5}">
                      <a16:colId xmlns:a16="http://schemas.microsoft.com/office/drawing/2014/main" val="1303511964"/>
                    </a:ext>
                  </a:extLst>
                </a:gridCol>
                <a:gridCol w="956011">
                  <a:extLst>
                    <a:ext uri="{9D8B030D-6E8A-4147-A177-3AD203B41FA5}">
                      <a16:colId xmlns:a16="http://schemas.microsoft.com/office/drawing/2014/main" val="1205261137"/>
                    </a:ext>
                  </a:extLst>
                </a:gridCol>
                <a:gridCol w="1103100">
                  <a:extLst>
                    <a:ext uri="{9D8B030D-6E8A-4147-A177-3AD203B41FA5}">
                      <a16:colId xmlns:a16="http://schemas.microsoft.com/office/drawing/2014/main" val="3544750211"/>
                    </a:ext>
                  </a:extLst>
                </a:gridCol>
                <a:gridCol w="1103100">
                  <a:extLst>
                    <a:ext uri="{9D8B030D-6E8A-4147-A177-3AD203B41FA5}">
                      <a16:colId xmlns:a16="http://schemas.microsoft.com/office/drawing/2014/main" val="2298858111"/>
                    </a:ext>
                  </a:extLst>
                </a:gridCol>
                <a:gridCol w="1103100">
                  <a:extLst>
                    <a:ext uri="{9D8B030D-6E8A-4147-A177-3AD203B41FA5}">
                      <a16:colId xmlns:a16="http://schemas.microsoft.com/office/drawing/2014/main" val="2599847500"/>
                    </a:ext>
                  </a:extLst>
                </a:gridCol>
                <a:gridCol w="1103100">
                  <a:extLst>
                    <a:ext uri="{9D8B030D-6E8A-4147-A177-3AD203B41FA5}">
                      <a16:colId xmlns:a16="http://schemas.microsoft.com/office/drawing/2014/main" val="2127305085"/>
                    </a:ext>
                  </a:extLst>
                </a:gridCol>
                <a:gridCol w="1103100">
                  <a:extLst>
                    <a:ext uri="{9D8B030D-6E8A-4147-A177-3AD203B41FA5}">
                      <a16:colId xmlns:a16="http://schemas.microsoft.com/office/drawing/2014/main" val="2619876201"/>
                    </a:ext>
                  </a:extLst>
                </a:gridCol>
                <a:gridCol w="1103100">
                  <a:extLst>
                    <a:ext uri="{9D8B030D-6E8A-4147-A177-3AD203B41FA5}">
                      <a16:colId xmlns:a16="http://schemas.microsoft.com/office/drawing/2014/main" val="1934250089"/>
                    </a:ext>
                  </a:extLst>
                </a:gridCol>
                <a:gridCol w="1103100">
                  <a:extLst>
                    <a:ext uri="{9D8B030D-6E8A-4147-A177-3AD203B41FA5}">
                      <a16:colId xmlns:a16="http://schemas.microsoft.com/office/drawing/2014/main" val="888194301"/>
                    </a:ext>
                  </a:extLst>
                </a:gridCol>
                <a:gridCol w="1103100">
                  <a:extLst>
                    <a:ext uri="{9D8B030D-6E8A-4147-A177-3AD203B41FA5}">
                      <a16:colId xmlns:a16="http://schemas.microsoft.com/office/drawing/2014/main" val="1244268180"/>
                    </a:ext>
                  </a:extLst>
                </a:gridCol>
              </a:tblGrid>
              <a:tr h="37774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Nombre de iniciativa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Entidad ejecutora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BPIN Proyecto 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Valor Comprometido 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Avance al Cierre 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BPIN Proyecto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8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Valor Comprometido 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8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Avance al Cierre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8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BPIN Proyecto 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Valor Comprometido  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Avance al Cierre 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770124"/>
                  </a:ext>
                </a:extLst>
              </a:tr>
              <a:tr h="315299">
                <a:tc>
                  <a:txBody>
                    <a:bodyPr/>
                    <a:lstStyle/>
                    <a:p>
                      <a:pPr algn="l" fontAlgn="b"/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8778630"/>
                  </a:ext>
                </a:extLst>
              </a:tr>
              <a:tr h="315299">
                <a:tc>
                  <a:txBody>
                    <a:bodyPr/>
                    <a:lstStyle/>
                    <a:p>
                      <a:pPr algn="l" fontAlgn="b"/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0655810"/>
                  </a:ext>
                </a:extLst>
              </a:tr>
              <a:tr h="315299">
                <a:tc>
                  <a:txBody>
                    <a:bodyPr/>
                    <a:lstStyle/>
                    <a:p>
                      <a:pPr algn="l" fontAlgn="b"/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0602359"/>
                  </a:ext>
                </a:extLst>
              </a:tr>
              <a:tr h="315299">
                <a:tc>
                  <a:txBody>
                    <a:bodyPr/>
                    <a:lstStyle/>
                    <a:p>
                      <a:pPr algn="l" fontAlgn="b"/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2999501"/>
                  </a:ext>
                </a:extLst>
              </a:tr>
              <a:tr h="315299">
                <a:tc>
                  <a:txBody>
                    <a:bodyPr/>
                    <a:lstStyle/>
                    <a:p>
                      <a:pPr algn="l" fontAlgn="b"/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0720689"/>
                  </a:ext>
                </a:extLst>
              </a:tr>
            </a:tbl>
          </a:graphicData>
        </a:graphic>
      </p:graphicFrame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C8F75994-66D6-3737-95C8-E1B523BD8B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623349"/>
              </p:ext>
            </p:extLst>
          </p:nvPr>
        </p:nvGraphicFramePr>
        <p:xfrm>
          <a:off x="495301" y="4221555"/>
          <a:ext cx="11081654" cy="2376266"/>
        </p:xfrm>
        <a:graphic>
          <a:graphicData uri="http://schemas.openxmlformats.org/drawingml/2006/table">
            <a:tbl>
              <a:tblPr/>
              <a:tblGrid>
                <a:gridCol w="1029894">
                  <a:extLst>
                    <a:ext uri="{9D8B030D-6E8A-4147-A177-3AD203B41FA5}">
                      <a16:colId xmlns:a16="http://schemas.microsoft.com/office/drawing/2014/main" val="2401859864"/>
                    </a:ext>
                  </a:extLst>
                </a:gridCol>
                <a:gridCol w="1094180">
                  <a:extLst>
                    <a:ext uri="{9D8B030D-6E8A-4147-A177-3AD203B41FA5}">
                      <a16:colId xmlns:a16="http://schemas.microsoft.com/office/drawing/2014/main" val="1810153812"/>
                    </a:ext>
                  </a:extLst>
                </a:gridCol>
                <a:gridCol w="1495425">
                  <a:extLst>
                    <a:ext uri="{9D8B030D-6E8A-4147-A177-3AD203B41FA5}">
                      <a16:colId xmlns:a16="http://schemas.microsoft.com/office/drawing/2014/main" val="3654437235"/>
                    </a:ext>
                  </a:extLst>
                </a:gridCol>
                <a:gridCol w="1438275">
                  <a:extLst>
                    <a:ext uri="{9D8B030D-6E8A-4147-A177-3AD203B41FA5}">
                      <a16:colId xmlns:a16="http://schemas.microsoft.com/office/drawing/2014/main" val="3088778435"/>
                    </a:ext>
                  </a:extLst>
                </a:gridCol>
                <a:gridCol w="1327566">
                  <a:extLst>
                    <a:ext uri="{9D8B030D-6E8A-4147-A177-3AD203B41FA5}">
                      <a16:colId xmlns:a16="http://schemas.microsoft.com/office/drawing/2014/main" val="44996254"/>
                    </a:ext>
                  </a:extLst>
                </a:gridCol>
                <a:gridCol w="1565438">
                  <a:extLst>
                    <a:ext uri="{9D8B030D-6E8A-4147-A177-3AD203B41FA5}">
                      <a16:colId xmlns:a16="http://schemas.microsoft.com/office/drawing/2014/main" val="3500711501"/>
                    </a:ext>
                  </a:extLst>
                </a:gridCol>
                <a:gridCol w="1565438">
                  <a:extLst>
                    <a:ext uri="{9D8B030D-6E8A-4147-A177-3AD203B41FA5}">
                      <a16:colId xmlns:a16="http://schemas.microsoft.com/office/drawing/2014/main" val="275678021"/>
                    </a:ext>
                  </a:extLst>
                </a:gridCol>
                <a:gridCol w="1565438">
                  <a:extLst>
                    <a:ext uri="{9D8B030D-6E8A-4147-A177-3AD203B41FA5}">
                      <a16:colId xmlns:a16="http://schemas.microsoft.com/office/drawing/2014/main" val="781290112"/>
                    </a:ext>
                  </a:extLst>
                </a:gridCol>
              </a:tblGrid>
              <a:tr h="35366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Nombre de iniciativa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Entidad ejecutora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BPIN Proyecto 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8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Valor Proyectado 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8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Avance Proyectado al Cierre 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8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BPIN Proyecto 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Valor Proyectado 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Avance Proyectado al Cierre 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3744963"/>
                  </a:ext>
                </a:extLst>
              </a:tr>
              <a:tr h="404520"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9669620"/>
                  </a:ext>
                </a:extLst>
              </a:tr>
              <a:tr h="404520"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4506386"/>
                  </a:ext>
                </a:extLst>
              </a:tr>
              <a:tr h="404520"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0797366"/>
                  </a:ext>
                </a:extLst>
              </a:tr>
              <a:tr h="404520"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379266"/>
                  </a:ext>
                </a:extLst>
              </a:tr>
              <a:tr h="404520">
                <a:tc>
                  <a:txBody>
                    <a:bodyPr/>
                    <a:lstStyle/>
                    <a:p>
                      <a:pPr algn="l" fontAlgn="b"/>
                      <a:endParaRPr lang="es-MX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4A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2498351"/>
                  </a:ext>
                </a:extLst>
              </a:tr>
            </a:tbl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FC74F496-5F73-80AE-F708-EA4134358B42}"/>
              </a:ext>
            </a:extLst>
          </p:cNvPr>
          <p:cNvSpPr txBox="1"/>
          <p:nvPr/>
        </p:nvSpPr>
        <p:spPr>
          <a:xfrm>
            <a:off x="499657" y="1391812"/>
            <a:ext cx="117686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MX" b="1">
                <a:solidFill>
                  <a:srgbClr val="0051A5"/>
                </a:solidFill>
              </a:rPr>
              <a:t>Balance</a:t>
            </a:r>
            <a:r>
              <a:rPr lang="es-MX">
                <a:solidFill>
                  <a:srgbClr val="0051A5"/>
                </a:solidFill>
              </a:rPr>
              <a:t> </a:t>
            </a:r>
            <a:endParaRPr lang="es-CO">
              <a:solidFill>
                <a:srgbClr val="0051A5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993212C-2478-AB3C-55F3-C86FAADD863F}"/>
              </a:ext>
            </a:extLst>
          </p:cNvPr>
          <p:cNvSpPr txBox="1"/>
          <p:nvPr/>
        </p:nvSpPr>
        <p:spPr>
          <a:xfrm>
            <a:off x="499656" y="3854425"/>
            <a:ext cx="1924176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MX" b="1">
                <a:solidFill>
                  <a:srgbClr val="0051A5"/>
                </a:solidFill>
              </a:rPr>
              <a:t>Proyecciones</a:t>
            </a:r>
            <a:r>
              <a:rPr lang="es-MX"/>
              <a:t> </a:t>
            </a:r>
            <a:endParaRPr lang="es-CO">
              <a:cs typeface="Helvetica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9F4856AE-EC9E-FAF9-9174-91EFC9569CF2}"/>
              </a:ext>
            </a:extLst>
          </p:cNvPr>
          <p:cNvSpPr txBox="1"/>
          <p:nvPr/>
        </p:nvSpPr>
        <p:spPr>
          <a:xfrm>
            <a:off x="491125" y="1028712"/>
            <a:ext cx="10954872" cy="2923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MX" sz="1300" b="1">
                <a:solidFill>
                  <a:schemeClr val="tx1">
                    <a:lumMod val="65000"/>
                    <a:lumOff val="35000"/>
                  </a:schemeClr>
                </a:solidFill>
              </a:rPr>
              <a:t>Las entidades no han realizado el seguimiento riguroso en la PIIP de las inversiones realizadas en el marco de las iniciativas del PPI.</a:t>
            </a:r>
            <a:endParaRPr lang="es-CO" sz="1300">
              <a:solidFill>
                <a:schemeClr val="tx1">
                  <a:lumMod val="65000"/>
                  <a:lumOff val="35000"/>
                </a:schemeClr>
              </a:solidFill>
              <a:cs typeface="Helvetica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6E4E7DB3-277F-CBE3-778B-9F91539F2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2020" y="729080"/>
            <a:ext cx="4053673" cy="11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6187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FC582-F038-87D7-F436-F0F39E2A9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Imagen que contiene texto, raqueta, firmar, mujer  El contenido generado por inteligencia artificial puede ser incorrecto.">
            <a:extLst>
              <a:ext uri="{FF2B5EF4-FFF2-40B4-BE49-F238E27FC236}">
                <a16:creationId xmlns:a16="http://schemas.microsoft.com/office/drawing/2014/main" id="{FEC1F636-9CFB-A72E-9BC1-3DA605B9A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226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120780-3B37-49BB-EC30-0CFC64C6C3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4546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1BC81F0-8AAE-2DAB-8F5A-C3D2E4830507}"/>
              </a:ext>
            </a:extLst>
          </p:cNvPr>
          <p:cNvSpPr txBox="1">
            <a:spLocks/>
          </p:cNvSpPr>
          <p:nvPr/>
        </p:nvSpPr>
        <p:spPr>
          <a:xfrm>
            <a:off x="442997" y="390298"/>
            <a:ext cx="10588910" cy="4231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s-MX" sz="2400" b="1">
                <a:solidFill>
                  <a:srgbClr val="0051A5"/>
                </a:solidFill>
                <a:latin typeface="Helvetica"/>
                <a:ea typeface="Verdana"/>
                <a:cs typeface="Verdana" panose="020B0604030504040204" pitchFamily="34" charset="0"/>
              </a:rPr>
              <a:t>Logros del Sector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4A7EBE0-9748-E791-855F-C1694984D414}"/>
              </a:ext>
            </a:extLst>
          </p:cNvPr>
          <p:cNvSpPr txBox="1"/>
          <p:nvPr/>
        </p:nvSpPr>
        <p:spPr>
          <a:xfrm>
            <a:off x="595921" y="1388280"/>
            <a:ext cx="1128258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MX" b="1">
                <a:solidFill>
                  <a:schemeClr val="tx1">
                    <a:lumMod val="65000"/>
                    <a:lumOff val="35000"/>
                  </a:schemeClr>
                </a:solidFill>
              </a:rPr>
              <a:t>Debe incluir los principales logros alcanzados durante el periodo agosto 2022 –  diciembre 2024, con énfasis en lo alcanzado en 2024.</a:t>
            </a:r>
            <a:endParaRPr lang="es-CO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EE30DD7-D7B2-64DB-4E32-0028DBDC46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7675" y="776471"/>
            <a:ext cx="2755429" cy="13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951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02076-D7D4-059A-0AAB-5C869F76CF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824F7A7E-642F-4804-E768-A547F513915C}"/>
              </a:ext>
            </a:extLst>
          </p:cNvPr>
          <p:cNvSpPr/>
          <p:nvPr/>
        </p:nvSpPr>
        <p:spPr>
          <a:xfrm>
            <a:off x="-28002" y="-42003"/>
            <a:ext cx="12306804" cy="6944454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3">
            <a:extLst>
              <a:ext uri="{FF2B5EF4-FFF2-40B4-BE49-F238E27FC236}">
                <a16:creationId xmlns:a16="http://schemas.microsoft.com/office/drawing/2014/main" id="{6E1433C4-3AA0-A942-7DE6-A860D8E9D21F}"/>
              </a:ext>
            </a:extLst>
          </p:cNvPr>
          <p:cNvSpPr txBox="1">
            <a:spLocks/>
          </p:cNvSpPr>
          <p:nvPr/>
        </p:nvSpPr>
        <p:spPr>
          <a:xfrm>
            <a:off x="202915" y="225604"/>
            <a:ext cx="10588910" cy="4513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s-MX" sz="2400" b="1">
                <a:solidFill>
                  <a:srgbClr val="0051A5"/>
                </a:solidFill>
                <a:latin typeface="Helvetica"/>
                <a:ea typeface="Verdana"/>
                <a:cs typeface="Verdana" panose="020B0604030504040204" pitchFamily="34" charset="0"/>
              </a:rPr>
              <a:t>Metas PND del Sector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5C9D2D03-17FF-F20B-4233-899A0E1A07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7227605"/>
              </p:ext>
            </p:extLst>
          </p:nvPr>
        </p:nvGraphicFramePr>
        <p:xfrm>
          <a:off x="529478" y="859564"/>
          <a:ext cx="10781727" cy="5795814"/>
        </p:xfrm>
        <a:graphic>
          <a:graphicData uri="http://schemas.openxmlformats.org/drawingml/2006/table">
            <a:tbl>
              <a:tblPr/>
              <a:tblGrid>
                <a:gridCol w="2859932">
                  <a:extLst>
                    <a:ext uri="{9D8B030D-6E8A-4147-A177-3AD203B41FA5}">
                      <a16:colId xmlns:a16="http://schemas.microsoft.com/office/drawing/2014/main" val="481046075"/>
                    </a:ext>
                  </a:extLst>
                </a:gridCol>
                <a:gridCol w="858349">
                  <a:extLst>
                    <a:ext uri="{9D8B030D-6E8A-4147-A177-3AD203B41FA5}">
                      <a16:colId xmlns:a16="http://schemas.microsoft.com/office/drawing/2014/main" val="855239522"/>
                    </a:ext>
                  </a:extLst>
                </a:gridCol>
                <a:gridCol w="1338067">
                  <a:extLst>
                    <a:ext uri="{9D8B030D-6E8A-4147-A177-3AD203B41FA5}">
                      <a16:colId xmlns:a16="http://schemas.microsoft.com/office/drawing/2014/main" val="2211726280"/>
                    </a:ext>
                  </a:extLst>
                </a:gridCol>
                <a:gridCol w="1145075">
                  <a:extLst>
                    <a:ext uri="{9D8B030D-6E8A-4147-A177-3AD203B41FA5}">
                      <a16:colId xmlns:a16="http://schemas.microsoft.com/office/drawing/2014/main" val="3854402248"/>
                    </a:ext>
                  </a:extLst>
                </a:gridCol>
                <a:gridCol w="1145076">
                  <a:extLst>
                    <a:ext uri="{9D8B030D-6E8A-4147-A177-3AD203B41FA5}">
                      <a16:colId xmlns:a16="http://schemas.microsoft.com/office/drawing/2014/main" val="3634341675"/>
                    </a:ext>
                  </a:extLst>
                </a:gridCol>
                <a:gridCol w="1145076">
                  <a:extLst>
                    <a:ext uri="{9D8B030D-6E8A-4147-A177-3AD203B41FA5}">
                      <a16:colId xmlns:a16="http://schemas.microsoft.com/office/drawing/2014/main" val="4157055675"/>
                    </a:ext>
                  </a:extLst>
                </a:gridCol>
                <a:gridCol w="1145076">
                  <a:extLst>
                    <a:ext uri="{9D8B030D-6E8A-4147-A177-3AD203B41FA5}">
                      <a16:colId xmlns:a16="http://schemas.microsoft.com/office/drawing/2014/main" val="521939484"/>
                    </a:ext>
                  </a:extLst>
                </a:gridCol>
                <a:gridCol w="1145076">
                  <a:extLst>
                    <a:ext uri="{9D8B030D-6E8A-4147-A177-3AD203B41FA5}">
                      <a16:colId xmlns:a16="http://schemas.microsoft.com/office/drawing/2014/main" val="229771876"/>
                    </a:ext>
                  </a:extLst>
                </a:gridCol>
              </a:tblGrid>
              <a:tr h="195141"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>
                          <a:solidFill>
                            <a:srgbClr val="0051A5"/>
                          </a:solidFill>
                          <a:effectLst/>
                          <a:latin typeface="Helvetica"/>
                        </a:rPr>
                        <a:t>SECTOR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CO" sz="1000" b="1" i="0" u="none" strike="noStrike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883112"/>
                  </a:ext>
                </a:extLst>
              </a:tr>
              <a:tr h="253682"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Millones de pesos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2037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PND 2022-2026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9337947"/>
                  </a:ext>
                </a:extLst>
              </a:tr>
              <a:tr h="224540">
                <a:tc rowSpan="2" gridSpan="3"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Metas Plan Nacional de Desarrollo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Total  2022-2026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2023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>
                      <a:solidFill>
                        <a:srgbClr val="0051A5"/>
                      </a:solidFill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2025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2026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3505672"/>
                  </a:ext>
                </a:extLst>
              </a:tr>
              <a:tr h="243926">
                <a:tc gridSpan="3"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CIERRE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CIERRE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PROYECCIÓN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PROYECCIÓN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278400"/>
                  </a:ext>
                </a:extLst>
              </a:tr>
              <a:tr h="195141">
                <a:tc rowSpan="5"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Meta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Meta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1203425"/>
                  </a:ext>
                </a:extLst>
              </a:tr>
              <a:tr h="19514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-CO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Unidad de Medida</a:t>
                      </a:r>
                      <a:endParaRPr lang="es-CO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Unidad de Medida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0610005"/>
                  </a:ext>
                </a:extLst>
              </a:tr>
              <a:tr h="19514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-CO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% Avance</a:t>
                      </a:r>
                      <a:endParaRPr lang="es-CO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% Avance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8675495"/>
                  </a:ext>
                </a:extLst>
              </a:tr>
              <a:tr h="19514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-CO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BPIN</a:t>
                      </a:r>
                      <a:endParaRPr lang="es-CO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BPIN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1281887"/>
                  </a:ext>
                </a:extLst>
              </a:tr>
              <a:tr h="19514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-CO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Recursos</a:t>
                      </a:r>
                      <a:endParaRPr lang="es-CO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Recursos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7548147"/>
                  </a:ext>
                </a:extLst>
              </a:tr>
              <a:tr h="195141">
                <a:tc rowSpan="5"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Meta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Meta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8637711"/>
                  </a:ext>
                </a:extLst>
              </a:tr>
              <a:tr h="19514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-CO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Unidad de Medida</a:t>
                      </a:r>
                      <a:endParaRPr lang="es-CO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Unidad de Medida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0839351"/>
                  </a:ext>
                </a:extLst>
              </a:tr>
              <a:tr h="19514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-CO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% Avance</a:t>
                      </a:r>
                      <a:endParaRPr lang="es-CO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% Avance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4081163"/>
                  </a:ext>
                </a:extLst>
              </a:tr>
              <a:tr h="19514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-CO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BPIN</a:t>
                      </a:r>
                      <a:endParaRPr lang="es-CO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BPIN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4621914"/>
                  </a:ext>
                </a:extLst>
              </a:tr>
              <a:tr h="19514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-CO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Recursos</a:t>
                      </a:r>
                      <a:endParaRPr lang="es-CO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Recursos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7488050"/>
                  </a:ext>
                </a:extLst>
              </a:tr>
              <a:tr h="195141">
                <a:tc rowSpan="5"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Meta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Meta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2409260"/>
                  </a:ext>
                </a:extLst>
              </a:tr>
              <a:tr h="19514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-CO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Unidad de Medida</a:t>
                      </a:r>
                      <a:endParaRPr lang="es-CO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Unidad de Medida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639928"/>
                  </a:ext>
                </a:extLst>
              </a:tr>
              <a:tr h="19514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-CO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% Avance</a:t>
                      </a:r>
                      <a:endParaRPr lang="es-CO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% Avance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4969427"/>
                  </a:ext>
                </a:extLst>
              </a:tr>
              <a:tr h="19514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-CO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BPIN</a:t>
                      </a:r>
                      <a:endParaRPr lang="es-CO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BPIN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2951880"/>
                  </a:ext>
                </a:extLst>
              </a:tr>
              <a:tr h="19514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-CO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Recursos</a:t>
                      </a:r>
                      <a:endParaRPr lang="es-CO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Recursos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453416"/>
                  </a:ext>
                </a:extLst>
              </a:tr>
              <a:tr h="195141">
                <a:tc rowSpan="5"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Meta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Meta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1769462"/>
                  </a:ext>
                </a:extLst>
              </a:tr>
              <a:tr h="19514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-CO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Unidad de Medida</a:t>
                      </a:r>
                      <a:endParaRPr lang="es-CO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Unidad de Medida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4424209"/>
                  </a:ext>
                </a:extLst>
              </a:tr>
              <a:tr h="19514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-CO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% Avance</a:t>
                      </a:r>
                      <a:endParaRPr lang="es-CO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% Avance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6314147"/>
                  </a:ext>
                </a:extLst>
              </a:tr>
              <a:tr h="19514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-CO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BPIN</a:t>
                      </a:r>
                      <a:endParaRPr lang="es-CO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BPIN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5026453"/>
                  </a:ext>
                </a:extLst>
              </a:tr>
              <a:tr h="19514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-CO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Recursos</a:t>
                      </a:r>
                      <a:endParaRPr lang="es-CO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Recursos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3275483"/>
                  </a:ext>
                </a:extLst>
              </a:tr>
              <a:tr h="195141">
                <a:tc rowSpan="5"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Meta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Meta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5165457"/>
                  </a:ext>
                </a:extLst>
              </a:tr>
              <a:tr h="19514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-CO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Unidad de Medida</a:t>
                      </a:r>
                      <a:endParaRPr lang="es-CO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Unidad de Medida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7631057"/>
                  </a:ext>
                </a:extLst>
              </a:tr>
              <a:tr h="19514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-CO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% Avance</a:t>
                      </a:r>
                      <a:endParaRPr lang="es-CO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% Avance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6114858"/>
                  </a:ext>
                </a:extLst>
              </a:tr>
              <a:tr h="19514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-CO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BPIN</a:t>
                      </a:r>
                      <a:endParaRPr lang="es-CO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BPIN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2816005"/>
                  </a:ext>
                </a:extLst>
              </a:tr>
              <a:tr h="19514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-CO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Recursos</a:t>
                      </a:r>
                      <a:endParaRPr lang="es-CO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</a:rPr>
                        <a:t>Recursos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>
                        <a:solidFill>
                          <a:srgbClr val="8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6572982"/>
                  </a:ext>
                </a:extLst>
              </a:tr>
            </a:tbl>
          </a:graphicData>
        </a:graphic>
      </p:graphicFrame>
      <p:pic>
        <p:nvPicPr>
          <p:cNvPr id="10" name="Graphic 5">
            <a:extLst>
              <a:ext uri="{FF2B5EF4-FFF2-40B4-BE49-F238E27FC236}">
                <a16:creationId xmlns:a16="http://schemas.microsoft.com/office/drawing/2014/main" id="{F7906BD0-CCE2-FFE3-C91A-F545640BAF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1937" y="619033"/>
            <a:ext cx="3411595" cy="10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570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04B06-2A60-44BA-EB29-F3E3F52B5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C5B238A-4D5F-540F-0D7B-A113977DA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52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DF3DA-FE6C-56A9-D38A-FE59F3493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D5C4ECE1-09CE-6633-2F44-8683DC6A4DC6}"/>
              </a:ext>
            </a:extLst>
          </p:cNvPr>
          <p:cNvSpPr/>
          <p:nvPr/>
        </p:nvSpPr>
        <p:spPr>
          <a:xfrm>
            <a:off x="-28002" y="-42003"/>
            <a:ext cx="12306804" cy="6944454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73351C10-F3F8-966E-3467-895508642994}"/>
              </a:ext>
            </a:extLst>
          </p:cNvPr>
          <p:cNvSpPr txBox="1">
            <a:spLocks/>
          </p:cNvSpPr>
          <p:nvPr/>
        </p:nvSpPr>
        <p:spPr>
          <a:xfrm>
            <a:off x="620449" y="303827"/>
            <a:ext cx="10588910" cy="4513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s-MX" sz="2400" b="1">
                <a:solidFill>
                  <a:srgbClr val="0051A5"/>
                </a:solidFill>
                <a:latin typeface="Helvetica"/>
                <a:ea typeface="Verdana"/>
                <a:cs typeface="Verdana" panose="020B0604030504040204" pitchFamily="34" charset="0"/>
              </a:rPr>
              <a:t>Ingresos Sector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615D565A-9122-4AC9-A32B-B6DABB7A76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2452122"/>
              </p:ext>
            </p:extLst>
          </p:nvPr>
        </p:nvGraphicFramePr>
        <p:xfrm>
          <a:off x="426724" y="982303"/>
          <a:ext cx="11226801" cy="4270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07D7A8F5-8398-6D28-67A5-A6FEB2CB38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2675464"/>
              </p:ext>
            </p:extLst>
          </p:nvPr>
        </p:nvGraphicFramePr>
        <p:xfrm>
          <a:off x="742950" y="5463239"/>
          <a:ext cx="10706100" cy="1194277"/>
        </p:xfrm>
        <a:graphic>
          <a:graphicData uri="http://schemas.openxmlformats.org/drawingml/2006/table">
            <a:tbl>
              <a:tblPr/>
              <a:tblGrid>
                <a:gridCol w="4620396">
                  <a:extLst>
                    <a:ext uri="{9D8B030D-6E8A-4147-A177-3AD203B41FA5}">
                      <a16:colId xmlns:a16="http://schemas.microsoft.com/office/drawing/2014/main" val="2511002712"/>
                    </a:ext>
                  </a:extLst>
                </a:gridCol>
                <a:gridCol w="1521426">
                  <a:extLst>
                    <a:ext uri="{9D8B030D-6E8A-4147-A177-3AD203B41FA5}">
                      <a16:colId xmlns:a16="http://schemas.microsoft.com/office/drawing/2014/main" val="3052437432"/>
                    </a:ext>
                  </a:extLst>
                </a:gridCol>
                <a:gridCol w="1521426">
                  <a:extLst>
                    <a:ext uri="{9D8B030D-6E8A-4147-A177-3AD203B41FA5}">
                      <a16:colId xmlns:a16="http://schemas.microsoft.com/office/drawing/2014/main" val="615032328"/>
                    </a:ext>
                  </a:extLst>
                </a:gridCol>
                <a:gridCol w="1521426">
                  <a:extLst>
                    <a:ext uri="{9D8B030D-6E8A-4147-A177-3AD203B41FA5}">
                      <a16:colId xmlns:a16="http://schemas.microsoft.com/office/drawing/2014/main" val="1959750306"/>
                    </a:ext>
                  </a:extLst>
                </a:gridCol>
                <a:gridCol w="1521426">
                  <a:extLst>
                    <a:ext uri="{9D8B030D-6E8A-4147-A177-3AD203B41FA5}">
                      <a16:colId xmlns:a16="http://schemas.microsoft.com/office/drawing/2014/main" val="1754831349"/>
                    </a:ext>
                  </a:extLst>
                </a:gridCol>
              </a:tblGrid>
              <a:tr h="17061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FDFDFD"/>
                          </a:solidFill>
                          <a:effectLst/>
                          <a:latin typeface="Helvetica"/>
                        </a:rPr>
                        <a:t>Entidad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DFDFD"/>
                          </a:solidFill>
                          <a:effectLst/>
                          <a:latin typeface="Helvetica"/>
                        </a:rPr>
                        <a:t>Var 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DFDFD"/>
                          </a:solidFill>
                          <a:effectLst/>
                          <a:latin typeface="Helvetica"/>
                        </a:rPr>
                        <a:t>Var 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DFDFD"/>
                          </a:solidFill>
                          <a:effectLst/>
                          <a:latin typeface="Helvetica"/>
                        </a:rPr>
                        <a:t>Var 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DFDFD"/>
                          </a:solidFill>
                          <a:effectLst/>
                          <a:latin typeface="Helvetica"/>
                        </a:rPr>
                        <a:t>Var 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1459166"/>
                  </a:ext>
                </a:extLst>
              </a:tr>
              <a:tr h="17061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DFDFD"/>
                          </a:solidFill>
                          <a:effectLst/>
                          <a:latin typeface="Helvetica"/>
                        </a:rPr>
                        <a:t>26/25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DFDFD"/>
                          </a:solidFill>
                          <a:effectLst/>
                          <a:latin typeface="Helvetica"/>
                        </a:rPr>
                        <a:t>27/26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DFDFD"/>
                          </a:solidFill>
                          <a:effectLst/>
                          <a:latin typeface="Helvetica"/>
                        </a:rPr>
                        <a:t>28/27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DFDFD"/>
                          </a:solidFill>
                          <a:effectLst/>
                          <a:latin typeface="Helvetica"/>
                        </a:rPr>
                        <a:t>29/28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7487539"/>
                  </a:ext>
                </a:extLst>
              </a:tr>
              <a:tr h="170611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Entidad 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2662937"/>
                  </a:ext>
                </a:extLst>
              </a:tr>
              <a:tr h="170611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Entidad 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0749048"/>
                  </a:ext>
                </a:extLst>
              </a:tr>
              <a:tr h="170611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Entidad 3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9211036"/>
                  </a:ext>
                </a:extLst>
              </a:tr>
              <a:tr h="170611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Entidad 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1024468"/>
                  </a:ext>
                </a:extLst>
              </a:tr>
              <a:tr h="170611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1" i="0" u="none" strike="noStrike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Total Ingresos Sector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6426529"/>
                  </a:ext>
                </a:extLst>
              </a:tr>
            </a:tbl>
          </a:graphicData>
        </a:graphic>
      </p:graphicFrame>
      <p:pic>
        <p:nvPicPr>
          <p:cNvPr id="10" name="Graphic 5">
            <a:extLst>
              <a:ext uri="{FF2B5EF4-FFF2-40B4-BE49-F238E27FC236}">
                <a16:creationId xmlns:a16="http://schemas.microsoft.com/office/drawing/2014/main" id="{8293355C-B297-DE66-E76F-371CF6A7AC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9028" y="751706"/>
            <a:ext cx="2781300" cy="11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27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77233-D6E5-AC59-6619-FCE965013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60F968B3-0F8C-2CFF-5F42-7FD921943D89}"/>
              </a:ext>
            </a:extLst>
          </p:cNvPr>
          <p:cNvSpPr/>
          <p:nvPr/>
        </p:nvSpPr>
        <p:spPr>
          <a:xfrm>
            <a:off x="-28002" y="-42003"/>
            <a:ext cx="12306804" cy="6944454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FA5B5BF3-8701-F758-CEFA-6B9DEFC227DB}"/>
              </a:ext>
            </a:extLst>
          </p:cNvPr>
          <p:cNvSpPr txBox="1">
            <a:spLocks/>
          </p:cNvSpPr>
          <p:nvPr/>
        </p:nvSpPr>
        <p:spPr>
          <a:xfrm>
            <a:off x="225327" y="318295"/>
            <a:ext cx="10588910" cy="4513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s-MX" sz="2400" b="1">
                <a:solidFill>
                  <a:srgbClr val="0051A5"/>
                </a:solidFill>
                <a:latin typeface="Helvetica"/>
                <a:ea typeface="Verdana"/>
                <a:cs typeface="Verdana" panose="020B0604030504040204" pitchFamily="34" charset="0"/>
              </a:rPr>
              <a:t>Ingresos Entidad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4A4E5AD8-BC5D-4DFD-B763-C22072547D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2747509"/>
              </p:ext>
            </p:extLst>
          </p:nvPr>
        </p:nvGraphicFramePr>
        <p:xfrm>
          <a:off x="8427816" y="1529016"/>
          <a:ext cx="3764184" cy="26143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CDFCD586-ECFA-A708-79DB-9C97DE872F45}"/>
              </a:ext>
            </a:extLst>
          </p:cNvPr>
          <p:cNvSpPr txBox="1"/>
          <p:nvPr/>
        </p:nvSpPr>
        <p:spPr>
          <a:xfrm>
            <a:off x="8595721" y="4379491"/>
            <a:ext cx="3167912" cy="523220"/>
          </a:xfrm>
          <a:prstGeom prst="rect">
            <a:avLst/>
          </a:prstGeom>
          <a:noFill/>
          <a:ln>
            <a:solidFill>
              <a:srgbClr val="0051A5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MX" sz="1400" b="1" dirty="0">
                <a:solidFill>
                  <a:srgbClr val="0051A5"/>
                </a:solidFill>
              </a:rPr>
              <a:t>Supuestos de Cálculo: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1400" dirty="0">
              <a:solidFill>
                <a:srgbClr val="255083"/>
              </a:solidFill>
              <a:cs typeface="Helvetica"/>
            </a:endParaRP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18044D92-8308-4DFC-23BF-C92F63C032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135383"/>
              </p:ext>
            </p:extLst>
          </p:nvPr>
        </p:nvGraphicFramePr>
        <p:xfrm>
          <a:off x="428367" y="974669"/>
          <a:ext cx="7856565" cy="5848760"/>
        </p:xfrm>
        <a:graphic>
          <a:graphicData uri="http://schemas.openxmlformats.org/drawingml/2006/table">
            <a:tbl>
              <a:tblPr/>
              <a:tblGrid>
                <a:gridCol w="1863416">
                  <a:extLst>
                    <a:ext uri="{9D8B030D-6E8A-4147-A177-3AD203B41FA5}">
                      <a16:colId xmlns:a16="http://schemas.microsoft.com/office/drawing/2014/main" val="3076459572"/>
                    </a:ext>
                  </a:extLst>
                </a:gridCol>
                <a:gridCol w="594279">
                  <a:extLst>
                    <a:ext uri="{9D8B030D-6E8A-4147-A177-3AD203B41FA5}">
                      <a16:colId xmlns:a16="http://schemas.microsoft.com/office/drawing/2014/main" val="576980322"/>
                    </a:ext>
                  </a:extLst>
                </a:gridCol>
                <a:gridCol w="594279">
                  <a:extLst>
                    <a:ext uri="{9D8B030D-6E8A-4147-A177-3AD203B41FA5}">
                      <a16:colId xmlns:a16="http://schemas.microsoft.com/office/drawing/2014/main" val="2540446632"/>
                    </a:ext>
                  </a:extLst>
                </a:gridCol>
                <a:gridCol w="594279">
                  <a:extLst>
                    <a:ext uri="{9D8B030D-6E8A-4147-A177-3AD203B41FA5}">
                      <a16:colId xmlns:a16="http://schemas.microsoft.com/office/drawing/2014/main" val="3440240562"/>
                    </a:ext>
                  </a:extLst>
                </a:gridCol>
                <a:gridCol w="624496">
                  <a:extLst>
                    <a:ext uri="{9D8B030D-6E8A-4147-A177-3AD203B41FA5}">
                      <a16:colId xmlns:a16="http://schemas.microsoft.com/office/drawing/2014/main" val="2335373696"/>
                    </a:ext>
                  </a:extLst>
                </a:gridCol>
                <a:gridCol w="624496">
                  <a:extLst>
                    <a:ext uri="{9D8B030D-6E8A-4147-A177-3AD203B41FA5}">
                      <a16:colId xmlns:a16="http://schemas.microsoft.com/office/drawing/2014/main" val="4220970520"/>
                    </a:ext>
                  </a:extLst>
                </a:gridCol>
                <a:gridCol w="624496">
                  <a:extLst>
                    <a:ext uri="{9D8B030D-6E8A-4147-A177-3AD203B41FA5}">
                      <a16:colId xmlns:a16="http://schemas.microsoft.com/office/drawing/2014/main" val="3682834579"/>
                    </a:ext>
                  </a:extLst>
                </a:gridCol>
                <a:gridCol w="584206">
                  <a:extLst>
                    <a:ext uri="{9D8B030D-6E8A-4147-A177-3AD203B41FA5}">
                      <a16:colId xmlns:a16="http://schemas.microsoft.com/office/drawing/2014/main" val="1552441754"/>
                    </a:ext>
                  </a:extLst>
                </a:gridCol>
                <a:gridCol w="584206">
                  <a:extLst>
                    <a:ext uri="{9D8B030D-6E8A-4147-A177-3AD203B41FA5}">
                      <a16:colId xmlns:a16="http://schemas.microsoft.com/office/drawing/2014/main" val="3555032591"/>
                    </a:ext>
                  </a:extLst>
                </a:gridCol>
                <a:gridCol w="584206">
                  <a:extLst>
                    <a:ext uri="{9D8B030D-6E8A-4147-A177-3AD203B41FA5}">
                      <a16:colId xmlns:a16="http://schemas.microsoft.com/office/drawing/2014/main" val="443564041"/>
                    </a:ext>
                  </a:extLst>
                </a:gridCol>
                <a:gridCol w="584206">
                  <a:extLst>
                    <a:ext uri="{9D8B030D-6E8A-4147-A177-3AD203B41FA5}">
                      <a16:colId xmlns:a16="http://schemas.microsoft.com/office/drawing/2014/main" val="3118271706"/>
                    </a:ext>
                  </a:extLst>
                </a:gridCol>
              </a:tblGrid>
              <a:tr h="292438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800" b="1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Millones de pesos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8"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MGMP 2026-2029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2832696"/>
                  </a:ext>
                </a:extLst>
              </a:tr>
              <a:tr h="14621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Ingresos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2025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2026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2027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2028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2029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Var%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Var%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Var%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Var%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7628059"/>
                  </a:ext>
                </a:extLst>
              </a:tr>
              <a:tr h="14621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26/25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27/26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28/27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29/28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3616721"/>
                  </a:ext>
                </a:extLst>
              </a:tr>
              <a:tr h="14621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I. Ingresos Corrientes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-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-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-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 -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 -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 -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54899"/>
                  </a:ext>
                </a:extLst>
              </a:tr>
              <a:tr h="14621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Ingresos tributarios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0825094"/>
                  </a:ext>
                </a:extLst>
              </a:tr>
              <a:tr h="14621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Impuestos directos *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2601090"/>
                  </a:ext>
                </a:extLst>
              </a:tr>
              <a:tr h="14621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Impuestos indirectos **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3275851"/>
                  </a:ext>
                </a:extLst>
              </a:tr>
              <a:tr h="14621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Ingresos no tributarios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227778"/>
                  </a:ext>
                </a:extLst>
              </a:tr>
              <a:tr h="14621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Contribuciones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0273523"/>
                  </a:ext>
                </a:extLst>
              </a:tr>
              <a:tr h="14621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Tasas y derechos administrativos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6501693"/>
                  </a:ext>
                </a:extLst>
              </a:tr>
              <a:tr h="14621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Multas sanciones e intereses de mora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3189764"/>
                  </a:ext>
                </a:extLst>
              </a:tr>
              <a:tr h="292438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Derechos económicos por uso de recursos naturales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6747171"/>
                  </a:ext>
                </a:extLst>
              </a:tr>
              <a:tr h="146219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Venta de bienes y servicios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646818"/>
                  </a:ext>
                </a:extLst>
              </a:tr>
              <a:tr h="14621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Transferencias corrientes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7776222"/>
                  </a:ext>
                </a:extLst>
              </a:tr>
              <a:tr h="14621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II. Recursos de Capital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-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-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-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 -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 -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 -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2875497"/>
                  </a:ext>
                </a:extLst>
              </a:tr>
              <a:tr h="14621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Disposición de activos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2992028"/>
                  </a:ext>
                </a:extLst>
              </a:tr>
              <a:tr h="14621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Excedentes financieros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4936064"/>
                  </a:ext>
                </a:extLst>
              </a:tr>
              <a:tr h="292438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Dividendos y utilidades por otras inversiones de capital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6418569"/>
                  </a:ext>
                </a:extLst>
              </a:tr>
              <a:tr h="14621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Traslados fondos DGCPTN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4763686"/>
                  </a:ext>
                </a:extLst>
              </a:tr>
              <a:tr h="14621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Rendimientos financieros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8791708"/>
                  </a:ext>
                </a:extLst>
              </a:tr>
              <a:tr h="14621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Recursos del crédito interno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4032563"/>
                  </a:ext>
                </a:extLst>
              </a:tr>
              <a:tr h="14621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Recursos del crédito externo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8220218"/>
                  </a:ext>
                </a:extLst>
              </a:tr>
              <a:tr h="14621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Transferencias de capital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3893000"/>
                  </a:ext>
                </a:extLst>
              </a:tr>
              <a:tr h="14621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Recuperación de cartera - préstamos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8887969"/>
                  </a:ext>
                </a:extLst>
              </a:tr>
              <a:tr h="14621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Recursos del balance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5439439"/>
                  </a:ext>
                </a:extLst>
              </a:tr>
              <a:tr h="14621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Diferencial cambiario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3755208"/>
                  </a:ext>
                </a:extLst>
              </a:tr>
              <a:tr h="146219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Recursos de terceros en consignación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8054733"/>
                  </a:ext>
                </a:extLst>
              </a:tr>
              <a:tr h="292438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Reintegros y otros recursos no apropiados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812701"/>
                  </a:ext>
                </a:extLst>
              </a:tr>
              <a:tr h="14621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Otros recursos de capital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6418602"/>
                  </a:ext>
                </a:extLst>
              </a:tr>
              <a:tr h="14621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III. Contribuciones Parafiscales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1" i="0" u="none" strike="noStrike">
                        <a:solidFill>
                          <a:schemeClr val="bg1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1" i="0" u="none" strike="noStrike">
                        <a:solidFill>
                          <a:schemeClr val="bg1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1" i="0" u="none" strike="noStrike">
                        <a:solidFill>
                          <a:schemeClr val="bg1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1" i="0" u="none" strike="noStrike">
                        <a:solidFill>
                          <a:schemeClr val="bg1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1" i="0" u="none" strike="noStrike">
                        <a:solidFill>
                          <a:schemeClr val="bg1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1" i="0" u="none" strike="noStrike">
                        <a:solidFill>
                          <a:schemeClr val="bg1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6698547"/>
                  </a:ext>
                </a:extLst>
              </a:tr>
              <a:tr h="14621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IV. Nación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- 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- 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- 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 - 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1" i="0" u="none" strike="noStrike">
                        <a:solidFill>
                          <a:schemeClr val="bg1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 - 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5292856"/>
                  </a:ext>
                </a:extLst>
              </a:tr>
              <a:tr h="14621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Fondos Especiales CSF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1719544"/>
                  </a:ext>
                </a:extLst>
              </a:tr>
              <a:tr h="14621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Fondo Especial SSF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6102796"/>
                  </a:ext>
                </a:extLst>
              </a:tr>
              <a:tr h="14621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Crédito externo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8916201"/>
                  </a:ext>
                </a:extLst>
              </a:tr>
              <a:tr h="14621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Otros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8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9031308"/>
                  </a:ext>
                </a:extLst>
              </a:tr>
              <a:tr h="14621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Total Ingresos por año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-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-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-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 -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800" b="1" i="0" u="none" strike="noStrike">
                        <a:solidFill>
                          <a:schemeClr val="bg1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                 -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557102"/>
                  </a:ext>
                </a:extLst>
              </a:tr>
            </a:tbl>
          </a:graphicData>
        </a:graphic>
      </p:graphicFrame>
      <p:pic>
        <p:nvPicPr>
          <p:cNvPr id="12" name="Graphic 5">
            <a:extLst>
              <a:ext uri="{FF2B5EF4-FFF2-40B4-BE49-F238E27FC236}">
                <a16:creationId xmlns:a16="http://schemas.microsoft.com/office/drawing/2014/main" id="{135238F5-5F5F-CEFB-4789-59708680B8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8381" y="749770"/>
            <a:ext cx="2781300" cy="11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689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38912-60C1-7944-A669-0F5DF57D4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Personas posando por un foto  El contenido generado por inteligencia artificial puede ser incorrecto.">
            <a:extLst>
              <a:ext uri="{FF2B5EF4-FFF2-40B4-BE49-F238E27FC236}">
                <a16:creationId xmlns:a16="http://schemas.microsoft.com/office/drawing/2014/main" id="{3744878B-336E-952C-199A-A4B038080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6958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05604-5485-3F62-6680-1B78AE734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7ED37ACE-FFCB-12C9-BE5C-E1BDCE61066C}"/>
              </a:ext>
            </a:extLst>
          </p:cNvPr>
          <p:cNvSpPr/>
          <p:nvPr/>
        </p:nvSpPr>
        <p:spPr>
          <a:xfrm>
            <a:off x="-28002" y="-42003"/>
            <a:ext cx="12306804" cy="6944454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A0470C95-407E-2C1E-932F-708EA0EF810C}"/>
              </a:ext>
            </a:extLst>
          </p:cNvPr>
          <p:cNvSpPr txBox="1">
            <a:spLocks/>
          </p:cNvSpPr>
          <p:nvPr/>
        </p:nvSpPr>
        <p:spPr>
          <a:xfrm>
            <a:off x="202915" y="300863"/>
            <a:ext cx="10588910" cy="4513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s-MX" sz="2400" b="1">
                <a:solidFill>
                  <a:srgbClr val="0051A5"/>
                </a:solidFill>
                <a:latin typeface="Helvetica"/>
                <a:ea typeface="Verdana"/>
                <a:cs typeface="Verdana" panose="020B0604030504040204" pitchFamily="34" charset="0"/>
              </a:rPr>
              <a:t>Marco de Gasto Mediano Plazo 2026-2029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927A4E97-C653-4350-86D2-41D4DBA286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0410023"/>
              </p:ext>
            </p:extLst>
          </p:nvPr>
        </p:nvGraphicFramePr>
        <p:xfrm>
          <a:off x="404621" y="995355"/>
          <a:ext cx="11174027" cy="40682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85A53B50-F955-64A8-C161-FD26655F65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3079712"/>
              </p:ext>
            </p:extLst>
          </p:nvPr>
        </p:nvGraphicFramePr>
        <p:xfrm>
          <a:off x="422739" y="5250719"/>
          <a:ext cx="11346522" cy="1286901"/>
        </p:xfrm>
        <a:graphic>
          <a:graphicData uri="http://schemas.openxmlformats.org/drawingml/2006/table">
            <a:tbl>
              <a:tblPr/>
              <a:tblGrid>
                <a:gridCol w="2311329">
                  <a:extLst>
                    <a:ext uri="{9D8B030D-6E8A-4147-A177-3AD203B41FA5}">
                      <a16:colId xmlns:a16="http://schemas.microsoft.com/office/drawing/2014/main" val="201395958"/>
                    </a:ext>
                  </a:extLst>
                </a:gridCol>
                <a:gridCol w="1161845">
                  <a:extLst>
                    <a:ext uri="{9D8B030D-6E8A-4147-A177-3AD203B41FA5}">
                      <a16:colId xmlns:a16="http://schemas.microsoft.com/office/drawing/2014/main" val="1169655121"/>
                    </a:ext>
                  </a:extLst>
                </a:gridCol>
                <a:gridCol w="1161845">
                  <a:extLst>
                    <a:ext uri="{9D8B030D-6E8A-4147-A177-3AD203B41FA5}">
                      <a16:colId xmlns:a16="http://schemas.microsoft.com/office/drawing/2014/main" val="706930343"/>
                    </a:ext>
                  </a:extLst>
                </a:gridCol>
                <a:gridCol w="1161845">
                  <a:extLst>
                    <a:ext uri="{9D8B030D-6E8A-4147-A177-3AD203B41FA5}">
                      <a16:colId xmlns:a16="http://schemas.microsoft.com/office/drawing/2014/main" val="2061136132"/>
                    </a:ext>
                  </a:extLst>
                </a:gridCol>
                <a:gridCol w="1161845">
                  <a:extLst>
                    <a:ext uri="{9D8B030D-6E8A-4147-A177-3AD203B41FA5}">
                      <a16:colId xmlns:a16="http://schemas.microsoft.com/office/drawing/2014/main" val="3898026490"/>
                    </a:ext>
                  </a:extLst>
                </a:gridCol>
                <a:gridCol w="1161845">
                  <a:extLst>
                    <a:ext uri="{9D8B030D-6E8A-4147-A177-3AD203B41FA5}">
                      <a16:colId xmlns:a16="http://schemas.microsoft.com/office/drawing/2014/main" val="3591067406"/>
                    </a:ext>
                  </a:extLst>
                </a:gridCol>
                <a:gridCol w="806492">
                  <a:extLst>
                    <a:ext uri="{9D8B030D-6E8A-4147-A177-3AD203B41FA5}">
                      <a16:colId xmlns:a16="http://schemas.microsoft.com/office/drawing/2014/main" val="2016973428"/>
                    </a:ext>
                  </a:extLst>
                </a:gridCol>
                <a:gridCol w="806492">
                  <a:extLst>
                    <a:ext uri="{9D8B030D-6E8A-4147-A177-3AD203B41FA5}">
                      <a16:colId xmlns:a16="http://schemas.microsoft.com/office/drawing/2014/main" val="4049281287"/>
                    </a:ext>
                  </a:extLst>
                </a:gridCol>
                <a:gridCol w="806492">
                  <a:extLst>
                    <a:ext uri="{9D8B030D-6E8A-4147-A177-3AD203B41FA5}">
                      <a16:colId xmlns:a16="http://schemas.microsoft.com/office/drawing/2014/main" val="3250035173"/>
                    </a:ext>
                  </a:extLst>
                </a:gridCol>
                <a:gridCol w="806492">
                  <a:extLst>
                    <a:ext uri="{9D8B030D-6E8A-4147-A177-3AD203B41FA5}">
                      <a16:colId xmlns:a16="http://schemas.microsoft.com/office/drawing/2014/main" val="1987186566"/>
                    </a:ext>
                  </a:extLst>
                </a:gridCol>
              </a:tblGrid>
              <a:tr h="154037">
                <a:tc rowSpan="2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2025*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2029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Var%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Var%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Var%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Var%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7985711"/>
                  </a:ext>
                </a:extLst>
              </a:tr>
              <a:tr h="15403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26/25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27/26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28/27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9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29/28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038166"/>
                  </a:ext>
                </a:extLst>
              </a:tr>
              <a:tr h="320397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1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Total Solicitud MGMP 2026-2029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-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-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-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-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-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938466"/>
                  </a:ext>
                </a:extLst>
              </a:tr>
              <a:tr h="30037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Helvetica"/>
                        </a:rPr>
                        <a:t>MGMP 2025-2028 CONPES 4138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1A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1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1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1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1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1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1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1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1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1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989571"/>
                  </a:ext>
                </a:extLst>
              </a:tr>
              <a:tr h="30037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1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Diferencia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203764"/>
                        </a:solidFill>
                        <a:effectLst/>
                        <a:latin typeface="Helvetic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-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-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-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203764"/>
                          </a:solidFill>
                          <a:effectLst/>
                          <a:latin typeface="Helvetica"/>
                        </a:rPr>
                        <a:t>                   -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Helvetica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1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3713865"/>
                  </a:ext>
                </a:extLst>
              </a:tr>
            </a:tbl>
          </a:graphicData>
        </a:graphic>
      </p:graphicFrame>
      <p:pic>
        <p:nvPicPr>
          <p:cNvPr id="3" name="Graphic 5">
            <a:extLst>
              <a:ext uri="{FF2B5EF4-FFF2-40B4-BE49-F238E27FC236}">
                <a16:creationId xmlns:a16="http://schemas.microsoft.com/office/drawing/2014/main" id="{A363FB49-7C08-EABE-7447-7900019ABA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2946" y="750737"/>
            <a:ext cx="6181661" cy="8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0528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OBIERNO DEL CAMBIO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0EEEE936CA4EB438B32927DCE465BB9" ma:contentTypeVersion="15" ma:contentTypeDescription="Crear nuevo documento." ma:contentTypeScope="" ma:versionID="b288b9af9b9db6d959d768a46842e901">
  <xsd:schema xmlns:xsd="http://www.w3.org/2001/XMLSchema" xmlns:xs="http://www.w3.org/2001/XMLSchema" xmlns:p="http://schemas.microsoft.com/office/2006/metadata/properties" xmlns:ns2="f5e101c1-3d39-4ff1-8098-8e3178b66c77" xmlns:ns3="7df46448-b1f3-4af9-9f9b-7e75d78e1acb" targetNamespace="http://schemas.microsoft.com/office/2006/metadata/properties" ma:root="true" ma:fieldsID="0f3d1906540c03b938e21c5fb9e0b4b2" ns2:_="" ns3:_="">
    <xsd:import namespace="f5e101c1-3d39-4ff1-8098-8e3178b66c77"/>
    <xsd:import namespace="7df46448-b1f3-4af9-9f9b-7e75d78e1ac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101c1-3d39-4ff1-8098-8e3178b66c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Etiquetas de imagen" ma:readOnly="false" ma:fieldId="{5cf76f15-5ced-4ddc-b409-7134ff3c332f}" ma:taxonomyMulti="true" ma:sspId="b62b1f75-36e8-497c-b113-7998821e9fb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f46448-b1f3-4af9-9f9b-7e75d78e1ac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96ec4edb-3935-46f6-af5b-a68b87755c2c}" ma:internalName="TaxCatchAll" ma:showField="CatchAllData" ma:web="7df46448-b1f3-4af9-9f9b-7e75d78e1ac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5e101c1-3d39-4ff1-8098-8e3178b66c77">
      <Terms xmlns="http://schemas.microsoft.com/office/infopath/2007/PartnerControls"/>
    </lcf76f155ced4ddcb4097134ff3c332f>
    <TaxCatchAll xmlns="7df46448-b1f3-4af9-9f9b-7e75d78e1acb" xsi:nil="true"/>
  </documentManagement>
</p:properties>
</file>

<file path=customXml/itemProps1.xml><?xml version="1.0" encoding="utf-8"?>
<ds:datastoreItem xmlns:ds="http://schemas.openxmlformats.org/officeDocument/2006/customXml" ds:itemID="{9EE1BC1A-3F97-4104-AEE5-00474C61022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43D9F3E-3E38-416E-9779-819DD6025177}">
  <ds:schemaRefs>
    <ds:schemaRef ds:uri="7df46448-b1f3-4af9-9f9b-7e75d78e1acb"/>
    <ds:schemaRef ds:uri="f5e101c1-3d39-4ff1-8098-8e3178b66c7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897738B-88DF-42B5-9C16-C22627568BD9}">
  <ds:schemaRefs>
    <ds:schemaRef ds:uri="7df46448-b1f3-4af9-9f9b-7e75d78e1acb"/>
    <ds:schemaRef ds:uri="9727FF3C-AF83-4575-BD83-77FC44955FCC"/>
    <ds:schemaRef ds:uri="f5e101c1-3d39-4ff1-8098-8e3178b66c77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microsoft.com/sharepoint/v3/field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3981</Words>
  <Application>Microsoft Office PowerPoint</Application>
  <PresentationFormat>Panorámica</PresentationFormat>
  <Paragraphs>2045</Paragraphs>
  <Slides>25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1" baseType="lpstr">
      <vt:lpstr>Aptos</vt:lpstr>
      <vt:lpstr>Arial</vt:lpstr>
      <vt:lpstr>Calibri</vt:lpstr>
      <vt:lpstr>Helvetica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William Camilo  Baracaldo Godoy</dc:creator>
  <cp:keywords/>
  <dc:description/>
  <cp:lastModifiedBy>Adriana Isabel Hernandez Gil</cp:lastModifiedBy>
  <cp:revision>42</cp:revision>
  <dcterms:created xsi:type="dcterms:W3CDTF">2023-05-08T00:34:42Z</dcterms:created>
  <dcterms:modified xsi:type="dcterms:W3CDTF">2025-04-14T19:29:42Z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0x01010070EEEE936CA4EB438B32927DCE465BB9</vt:lpwstr>
  </property>
</Properties>
</file>