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4"/>
  </p:notesMasterIdLst>
  <p:sldIdLst>
    <p:sldId id="263" r:id="rId2"/>
    <p:sldId id="304" r:id="rId3"/>
    <p:sldId id="333" r:id="rId4"/>
    <p:sldId id="305" r:id="rId5"/>
    <p:sldId id="306" r:id="rId6"/>
    <p:sldId id="307" r:id="rId7"/>
    <p:sldId id="303" r:id="rId8"/>
    <p:sldId id="310" r:id="rId9"/>
    <p:sldId id="312" r:id="rId10"/>
    <p:sldId id="309" r:id="rId11"/>
    <p:sldId id="302" r:id="rId12"/>
    <p:sldId id="314" r:id="rId13"/>
    <p:sldId id="316" r:id="rId14"/>
    <p:sldId id="317" r:id="rId15"/>
    <p:sldId id="334" r:id="rId16"/>
    <p:sldId id="320" r:id="rId17"/>
    <p:sldId id="318" r:id="rId18"/>
    <p:sldId id="319" r:id="rId19"/>
    <p:sldId id="321" r:id="rId20"/>
    <p:sldId id="322" r:id="rId21"/>
    <p:sldId id="323" r:id="rId22"/>
    <p:sldId id="308" r:id="rId23"/>
    <p:sldId id="315" r:id="rId24"/>
    <p:sldId id="324" r:id="rId25"/>
    <p:sldId id="335" r:id="rId26"/>
    <p:sldId id="313" r:id="rId27"/>
    <p:sldId id="327" r:id="rId28"/>
    <p:sldId id="329" r:id="rId29"/>
    <p:sldId id="326" r:id="rId30"/>
    <p:sldId id="328" r:id="rId31"/>
    <p:sldId id="330" r:id="rId32"/>
    <p:sldId id="299" r:id="rId3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D31"/>
    <a:srgbClr val="6554CC"/>
    <a:srgbClr val="FFFFFF"/>
    <a:srgbClr val="0F9CD9"/>
    <a:srgbClr val="0D79B6"/>
    <a:srgbClr val="1F3965"/>
    <a:srgbClr val="38629F"/>
    <a:srgbClr val="07618F"/>
    <a:srgbClr val="AADADE"/>
    <a:srgbClr val="9FB8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94658"/>
  </p:normalViewPr>
  <p:slideViewPr>
    <p:cSldViewPr snapToGrid="0">
      <p:cViewPr varScale="1">
        <p:scale>
          <a:sx n="62" d="100"/>
          <a:sy n="62" d="100"/>
        </p:scale>
        <p:origin x="30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C8B009-D055-41BB-9794-E5750FB3A107}"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s-ES"/>
        </a:p>
      </dgm:t>
    </dgm:pt>
    <dgm:pt modelId="{D8DE6C62-12D4-4151-8B28-DE1688577ED1}">
      <dgm:prSet phldrT="[Texto]" custT="1"/>
      <dgm:spPr/>
      <dgm:t>
        <a:bodyPr/>
        <a:lstStyle/>
        <a:p>
          <a:pPr algn="l"/>
          <a:r>
            <a:rPr lang="es-ES" sz="1400" b="1" dirty="0">
              <a:latin typeface="Verdana" panose="020B0604030504040204" pitchFamily="34" charset="0"/>
              <a:ea typeface="Verdana" panose="020B0604030504040204" pitchFamily="34" charset="0"/>
            </a:rPr>
            <a:t>Ingresos corrientes</a:t>
          </a:r>
        </a:p>
      </dgm:t>
    </dgm:pt>
    <dgm:pt modelId="{FB3A66DB-66AD-4808-914C-D9FDCBB3B75C}" type="parTrans" cxnId="{CF4558B3-82A3-47A1-9568-1AA6DD53DD6F}">
      <dgm:prSet/>
      <dgm:spPr/>
      <dgm:t>
        <a:bodyPr/>
        <a:lstStyle/>
        <a:p>
          <a:endParaRPr lang="es-ES" sz="1400">
            <a:latin typeface="Verdana" panose="020B0604030504040204" pitchFamily="34" charset="0"/>
            <a:ea typeface="Verdana" panose="020B0604030504040204" pitchFamily="34" charset="0"/>
          </a:endParaRPr>
        </a:p>
      </dgm:t>
    </dgm:pt>
    <dgm:pt modelId="{34C728C6-55CC-413D-B98C-D9692F7CD768}" type="sibTrans" cxnId="{CF4558B3-82A3-47A1-9568-1AA6DD53DD6F}">
      <dgm:prSet/>
      <dgm:spPr/>
      <dgm:t>
        <a:bodyPr/>
        <a:lstStyle/>
        <a:p>
          <a:endParaRPr lang="es-ES" sz="1400">
            <a:latin typeface="Verdana" panose="020B0604030504040204" pitchFamily="34" charset="0"/>
            <a:ea typeface="Verdana" panose="020B0604030504040204" pitchFamily="34" charset="0"/>
          </a:endParaRPr>
        </a:p>
      </dgm:t>
    </dgm:pt>
    <dgm:pt modelId="{AEEEA84B-6F15-4C76-83F0-FBCA0D2CA354}">
      <dgm:prSet phldrT="[Texto]" custT="1"/>
      <dgm:spPr/>
      <dgm:t>
        <a:bodyPr/>
        <a:lstStyle/>
        <a:p>
          <a:pPr algn="l"/>
          <a:r>
            <a:rPr lang="es-ES" sz="1400" b="1" dirty="0">
              <a:latin typeface="Verdana" panose="020B0604030504040204" pitchFamily="34" charset="0"/>
              <a:ea typeface="Verdana" panose="020B0604030504040204" pitchFamily="34" charset="0"/>
            </a:rPr>
            <a:t>Recursos de capital</a:t>
          </a:r>
        </a:p>
      </dgm:t>
    </dgm:pt>
    <dgm:pt modelId="{FBFC83CE-0BD1-4070-8775-BF13297BD0CF}" type="parTrans" cxnId="{1BD82049-2511-49AC-A8D9-C5DCB6871FE2}">
      <dgm:prSet/>
      <dgm:spPr/>
      <dgm:t>
        <a:bodyPr/>
        <a:lstStyle/>
        <a:p>
          <a:endParaRPr lang="es-ES" sz="1400">
            <a:latin typeface="Verdana" panose="020B0604030504040204" pitchFamily="34" charset="0"/>
            <a:ea typeface="Verdana" panose="020B0604030504040204" pitchFamily="34" charset="0"/>
          </a:endParaRPr>
        </a:p>
      </dgm:t>
    </dgm:pt>
    <dgm:pt modelId="{DF9ADF9E-5F4F-41DB-BCDE-C59DB4937C0E}" type="sibTrans" cxnId="{1BD82049-2511-49AC-A8D9-C5DCB6871FE2}">
      <dgm:prSet/>
      <dgm:spPr/>
      <dgm:t>
        <a:bodyPr/>
        <a:lstStyle/>
        <a:p>
          <a:endParaRPr lang="es-ES" sz="1400">
            <a:latin typeface="Verdana" panose="020B0604030504040204" pitchFamily="34" charset="0"/>
            <a:ea typeface="Verdana" panose="020B0604030504040204" pitchFamily="34" charset="0"/>
          </a:endParaRPr>
        </a:p>
      </dgm:t>
    </dgm:pt>
    <dgm:pt modelId="{CD490D1C-DE63-40DB-9BED-49CDB6297F20}">
      <dgm:prSet phldrT="[Texto]" custT="1"/>
      <dgm:spPr/>
      <dgm:t>
        <a:bodyPr/>
        <a:lstStyle/>
        <a:p>
          <a:pPr algn="l"/>
          <a:r>
            <a:rPr lang="es-ES" sz="1400" b="1" dirty="0">
              <a:latin typeface="Verdana" panose="020B0604030504040204" pitchFamily="34" charset="0"/>
              <a:ea typeface="Verdana" panose="020B0604030504040204" pitchFamily="34" charset="0"/>
            </a:rPr>
            <a:t> Fondos especiales</a:t>
          </a:r>
        </a:p>
      </dgm:t>
    </dgm:pt>
    <dgm:pt modelId="{C706D03A-70C5-411B-A3EC-07890B47CC47}" type="parTrans" cxnId="{590A26E6-61CD-425B-B18D-481806CA15D7}">
      <dgm:prSet/>
      <dgm:spPr/>
      <dgm:t>
        <a:bodyPr/>
        <a:lstStyle/>
        <a:p>
          <a:endParaRPr lang="es-ES" sz="1400">
            <a:latin typeface="Verdana" panose="020B0604030504040204" pitchFamily="34" charset="0"/>
            <a:ea typeface="Verdana" panose="020B0604030504040204" pitchFamily="34" charset="0"/>
          </a:endParaRPr>
        </a:p>
      </dgm:t>
    </dgm:pt>
    <dgm:pt modelId="{0C133AD3-AB24-4F6F-9561-EB4693C6B0FE}" type="sibTrans" cxnId="{590A26E6-61CD-425B-B18D-481806CA15D7}">
      <dgm:prSet/>
      <dgm:spPr/>
      <dgm:t>
        <a:bodyPr/>
        <a:lstStyle/>
        <a:p>
          <a:endParaRPr lang="es-ES" sz="1400">
            <a:latin typeface="Verdana" panose="020B0604030504040204" pitchFamily="34" charset="0"/>
            <a:ea typeface="Verdana" panose="020B0604030504040204" pitchFamily="34" charset="0"/>
          </a:endParaRPr>
        </a:p>
      </dgm:t>
    </dgm:pt>
    <dgm:pt modelId="{6249EBB5-2DE5-4231-B584-237A6AEA7EEF}">
      <dgm:prSet phldrT="[Texto]" custT="1"/>
      <dgm:spPr/>
      <dgm:t>
        <a:bodyPr/>
        <a:lstStyle/>
        <a:p>
          <a:r>
            <a:rPr lang="es-ES" sz="1400" b="1">
              <a:latin typeface="Verdana" panose="020B0604030504040204" pitchFamily="34" charset="0"/>
              <a:ea typeface="Verdana" panose="020B0604030504040204" pitchFamily="34" charset="0"/>
            </a:rPr>
            <a:t>Contribuciones parafiscales</a:t>
          </a:r>
        </a:p>
      </dgm:t>
    </dgm:pt>
    <dgm:pt modelId="{AF40256F-637E-412A-90B2-D6ABD44D420C}" type="parTrans" cxnId="{9733A8E2-C5A2-48ED-B2A7-73BB06BC9B86}">
      <dgm:prSet/>
      <dgm:spPr/>
      <dgm:t>
        <a:bodyPr/>
        <a:lstStyle/>
        <a:p>
          <a:endParaRPr lang="es-CO">
            <a:latin typeface="Verdana" panose="020B0604030504040204" pitchFamily="34" charset="0"/>
            <a:ea typeface="Verdana" panose="020B0604030504040204" pitchFamily="34" charset="0"/>
          </a:endParaRPr>
        </a:p>
      </dgm:t>
    </dgm:pt>
    <dgm:pt modelId="{85D0F4DE-C6B3-42A0-A5FA-35174AB78BF6}" type="sibTrans" cxnId="{9733A8E2-C5A2-48ED-B2A7-73BB06BC9B86}">
      <dgm:prSet/>
      <dgm:spPr/>
      <dgm:t>
        <a:bodyPr/>
        <a:lstStyle/>
        <a:p>
          <a:endParaRPr lang="es-CO">
            <a:latin typeface="Verdana" panose="020B0604030504040204" pitchFamily="34" charset="0"/>
            <a:ea typeface="Verdana" panose="020B0604030504040204" pitchFamily="34" charset="0"/>
          </a:endParaRPr>
        </a:p>
      </dgm:t>
    </dgm:pt>
    <dgm:pt modelId="{68DD82CE-355C-4D4E-92FB-827AF701A8C9}" type="pres">
      <dgm:prSet presAssocID="{42C8B009-D055-41BB-9794-E5750FB3A107}" presName="Name0" presStyleCnt="0">
        <dgm:presLayoutVars>
          <dgm:chMax val="7"/>
          <dgm:chPref val="7"/>
          <dgm:dir/>
        </dgm:presLayoutVars>
      </dgm:prSet>
      <dgm:spPr/>
    </dgm:pt>
    <dgm:pt modelId="{9CB3E173-9233-464A-9C28-C3B55A95D970}" type="pres">
      <dgm:prSet presAssocID="{42C8B009-D055-41BB-9794-E5750FB3A107}" presName="Name1" presStyleCnt="0"/>
      <dgm:spPr/>
    </dgm:pt>
    <dgm:pt modelId="{5ECA8F6A-61BE-49FD-8236-197028E02369}" type="pres">
      <dgm:prSet presAssocID="{42C8B009-D055-41BB-9794-E5750FB3A107}" presName="cycle" presStyleCnt="0"/>
      <dgm:spPr/>
    </dgm:pt>
    <dgm:pt modelId="{267D74ED-EA2F-417D-BCAC-35E1FFE38038}" type="pres">
      <dgm:prSet presAssocID="{42C8B009-D055-41BB-9794-E5750FB3A107}" presName="srcNode" presStyleLbl="node1" presStyleIdx="0" presStyleCnt="4"/>
      <dgm:spPr/>
    </dgm:pt>
    <dgm:pt modelId="{71EF9A1F-EA60-4C26-B988-FCA60387F47C}" type="pres">
      <dgm:prSet presAssocID="{42C8B009-D055-41BB-9794-E5750FB3A107}" presName="conn" presStyleLbl="parChTrans1D2" presStyleIdx="0" presStyleCnt="1"/>
      <dgm:spPr/>
    </dgm:pt>
    <dgm:pt modelId="{F2DBAA3F-6F2B-4A47-890C-DAFBDDA47367}" type="pres">
      <dgm:prSet presAssocID="{42C8B009-D055-41BB-9794-E5750FB3A107}" presName="extraNode" presStyleLbl="node1" presStyleIdx="0" presStyleCnt="4"/>
      <dgm:spPr/>
    </dgm:pt>
    <dgm:pt modelId="{FED6E496-7B9A-4258-8985-4A7E412C53B6}" type="pres">
      <dgm:prSet presAssocID="{42C8B009-D055-41BB-9794-E5750FB3A107}" presName="dstNode" presStyleLbl="node1" presStyleIdx="0" presStyleCnt="4"/>
      <dgm:spPr/>
    </dgm:pt>
    <dgm:pt modelId="{EB5BD759-2815-4815-B167-6FF31C28D6CC}" type="pres">
      <dgm:prSet presAssocID="{D8DE6C62-12D4-4151-8B28-DE1688577ED1}" presName="text_1" presStyleLbl="node1" presStyleIdx="0" presStyleCnt="4" custScaleX="90159" custLinFactNeighborX="1249" custLinFactNeighborY="15117">
        <dgm:presLayoutVars>
          <dgm:bulletEnabled val="1"/>
        </dgm:presLayoutVars>
      </dgm:prSet>
      <dgm:spPr>
        <a:prstGeom prst="roundRect">
          <a:avLst/>
        </a:prstGeom>
      </dgm:spPr>
    </dgm:pt>
    <dgm:pt modelId="{FAADF91C-85BE-4245-BEE6-ADD7EB7D0E41}" type="pres">
      <dgm:prSet presAssocID="{D8DE6C62-12D4-4151-8B28-DE1688577ED1}" presName="accent_1" presStyleCnt="0"/>
      <dgm:spPr/>
    </dgm:pt>
    <dgm:pt modelId="{CB5F0F63-CF01-4DFE-B30B-EFEC85B34D9D}" type="pres">
      <dgm:prSet presAssocID="{D8DE6C62-12D4-4151-8B28-DE1688577ED1}" presName="accentRepeatNode" presStyleLbl="solidFgAcc1" presStyleIdx="0" presStyleCnt="4" custLinFactNeighborX="3096" custLinFactNeighborY="15090">
        <dgm:style>
          <a:lnRef idx="1">
            <a:schemeClr val="accent1"/>
          </a:lnRef>
          <a:fillRef idx="3">
            <a:schemeClr val="accent1"/>
          </a:fillRef>
          <a:effectRef idx="2">
            <a:schemeClr val="accent1"/>
          </a:effectRef>
          <a:fontRef idx="minor">
            <a:schemeClr val="lt1"/>
          </a:fontRef>
        </dgm:style>
      </dgm:prSet>
      <dgm:spPr/>
    </dgm:pt>
    <dgm:pt modelId="{549A231E-2BD6-41B3-9883-95C8A5F9F277}" type="pres">
      <dgm:prSet presAssocID="{AEEEA84B-6F15-4C76-83F0-FBCA0D2CA354}" presName="text_2" presStyleLbl="node1" presStyleIdx="1" presStyleCnt="4" custScaleX="89098" custScaleY="107921" custLinFactNeighborX="-153" custLinFactNeighborY="-3344">
        <dgm:presLayoutVars>
          <dgm:bulletEnabled val="1"/>
        </dgm:presLayoutVars>
      </dgm:prSet>
      <dgm:spPr>
        <a:prstGeom prst="roundRect">
          <a:avLst/>
        </a:prstGeom>
      </dgm:spPr>
    </dgm:pt>
    <dgm:pt modelId="{D1ADF824-27F7-4ECD-8C01-4E14B39D51C8}" type="pres">
      <dgm:prSet presAssocID="{AEEEA84B-6F15-4C76-83F0-FBCA0D2CA354}" presName="accent_2" presStyleCnt="0"/>
      <dgm:spPr/>
    </dgm:pt>
    <dgm:pt modelId="{7FE0C77D-D2B2-44AE-893E-F546B12BF29A}" type="pres">
      <dgm:prSet presAssocID="{AEEEA84B-6F15-4C76-83F0-FBCA0D2CA354}" presName="accentRepeatNode" presStyleLbl="solidFgAcc1" presStyleIdx="1" presStyleCnt="4">
        <dgm:style>
          <a:lnRef idx="1">
            <a:schemeClr val="accent1"/>
          </a:lnRef>
          <a:fillRef idx="3">
            <a:schemeClr val="accent1"/>
          </a:fillRef>
          <a:effectRef idx="2">
            <a:schemeClr val="accent1"/>
          </a:effectRef>
          <a:fontRef idx="minor">
            <a:schemeClr val="lt1"/>
          </a:fontRef>
        </dgm:style>
      </dgm:prSet>
      <dgm:spPr/>
    </dgm:pt>
    <dgm:pt modelId="{C8242A57-BE76-47DC-88D6-6E992E51FA66}" type="pres">
      <dgm:prSet presAssocID="{CD490D1C-DE63-40DB-9BED-49CDB6297F20}" presName="text_3" presStyleLbl="node1" presStyleIdx="2" presStyleCnt="4" custScaleX="96998" custScaleY="106961" custLinFactNeighborX="-6315" custLinFactNeighborY="930">
        <dgm:presLayoutVars>
          <dgm:bulletEnabled val="1"/>
        </dgm:presLayoutVars>
      </dgm:prSet>
      <dgm:spPr>
        <a:prstGeom prst="roundRect">
          <a:avLst/>
        </a:prstGeom>
      </dgm:spPr>
    </dgm:pt>
    <dgm:pt modelId="{853FF532-B0F7-4E93-AE87-77931192E8CC}" type="pres">
      <dgm:prSet presAssocID="{CD490D1C-DE63-40DB-9BED-49CDB6297F20}" presName="accent_3" presStyleCnt="0"/>
      <dgm:spPr/>
    </dgm:pt>
    <dgm:pt modelId="{BCF31BF3-B792-4A1B-91A5-FD9BF2851D02}" type="pres">
      <dgm:prSet presAssocID="{CD490D1C-DE63-40DB-9BED-49CDB6297F20}" presName="accentRepeatNode" presStyleLbl="solidFgAcc1" presStyleIdx="2" presStyleCnt="4" custLinFactNeighborX="5663" custLinFactNeighborY="-5958">
        <dgm:style>
          <a:lnRef idx="1">
            <a:schemeClr val="accent1"/>
          </a:lnRef>
          <a:fillRef idx="3">
            <a:schemeClr val="accent1"/>
          </a:fillRef>
          <a:effectRef idx="2">
            <a:schemeClr val="accent1"/>
          </a:effectRef>
          <a:fontRef idx="minor">
            <a:schemeClr val="lt1"/>
          </a:fontRef>
        </dgm:style>
      </dgm:prSet>
      <dgm:spPr/>
    </dgm:pt>
    <dgm:pt modelId="{C9D8DAAE-414D-4025-BFE3-C02872DC3B24}" type="pres">
      <dgm:prSet presAssocID="{6249EBB5-2DE5-4231-B584-237A6AEA7EEF}" presName="text_4" presStyleLbl="node1" presStyleIdx="3" presStyleCnt="4" custScaleX="83633" custLinFactNeighborX="-2567" custLinFactNeighborY="-924">
        <dgm:presLayoutVars>
          <dgm:bulletEnabled val="1"/>
        </dgm:presLayoutVars>
      </dgm:prSet>
      <dgm:spPr>
        <a:prstGeom prst="roundRect">
          <a:avLst/>
        </a:prstGeom>
      </dgm:spPr>
    </dgm:pt>
    <dgm:pt modelId="{284A2CDE-8FDD-4A42-914C-3FDF2FC2DF34}" type="pres">
      <dgm:prSet presAssocID="{6249EBB5-2DE5-4231-B584-237A6AEA7EEF}" presName="accent_4" presStyleCnt="0"/>
      <dgm:spPr/>
    </dgm:pt>
    <dgm:pt modelId="{31251EBE-6390-4148-A944-BCCD9C19AC5D}" type="pres">
      <dgm:prSet presAssocID="{6249EBB5-2DE5-4231-B584-237A6AEA7EEF}" presName="accentRepeatNode" presStyleLbl="solidFgAcc1" presStyleIdx="3" presStyleCnt="4" custLinFactNeighborX="11083" custLinFactNeighborY="-762">
        <dgm:style>
          <a:lnRef idx="1">
            <a:schemeClr val="accent1"/>
          </a:lnRef>
          <a:fillRef idx="3">
            <a:schemeClr val="accent1"/>
          </a:fillRef>
          <a:effectRef idx="2">
            <a:schemeClr val="accent1"/>
          </a:effectRef>
          <a:fontRef idx="minor">
            <a:schemeClr val="lt1"/>
          </a:fontRef>
        </dgm:style>
      </dgm:prSet>
      <dgm:spPr/>
    </dgm:pt>
  </dgm:ptLst>
  <dgm:cxnLst>
    <dgm:cxn modelId="{BA063721-2B9F-4D36-B21E-041545A39502}" type="presOf" srcId="{AEEEA84B-6F15-4C76-83F0-FBCA0D2CA354}" destId="{549A231E-2BD6-41B3-9883-95C8A5F9F277}" srcOrd="0" destOrd="0" presId="urn:microsoft.com/office/officeart/2008/layout/VerticalCurvedList"/>
    <dgm:cxn modelId="{919E9F32-E247-4CED-AC06-9B3B043EAA32}" type="presOf" srcId="{D8DE6C62-12D4-4151-8B28-DE1688577ED1}" destId="{EB5BD759-2815-4815-B167-6FF31C28D6CC}" srcOrd="0" destOrd="0" presId="urn:microsoft.com/office/officeart/2008/layout/VerticalCurvedList"/>
    <dgm:cxn modelId="{2B178E63-DC08-4EA9-B5F5-295B82CC9748}" type="presOf" srcId="{CD490D1C-DE63-40DB-9BED-49CDB6297F20}" destId="{C8242A57-BE76-47DC-88D6-6E992E51FA66}" srcOrd="0" destOrd="0" presId="urn:microsoft.com/office/officeart/2008/layout/VerticalCurvedList"/>
    <dgm:cxn modelId="{11DE3964-B561-4175-8D24-E1021DEEE525}" type="presOf" srcId="{34C728C6-55CC-413D-B98C-D9692F7CD768}" destId="{71EF9A1F-EA60-4C26-B988-FCA60387F47C}" srcOrd="0" destOrd="0" presId="urn:microsoft.com/office/officeart/2008/layout/VerticalCurvedList"/>
    <dgm:cxn modelId="{1BD82049-2511-49AC-A8D9-C5DCB6871FE2}" srcId="{42C8B009-D055-41BB-9794-E5750FB3A107}" destId="{AEEEA84B-6F15-4C76-83F0-FBCA0D2CA354}" srcOrd="1" destOrd="0" parTransId="{FBFC83CE-0BD1-4070-8775-BF13297BD0CF}" sibTransId="{DF9ADF9E-5F4F-41DB-BCDE-C59DB4937C0E}"/>
    <dgm:cxn modelId="{02444C5A-8E01-4593-B062-43B77FDF036B}" type="presOf" srcId="{6249EBB5-2DE5-4231-B584-237A6AEA7EEF}" destId="{C9D8DAAE-414D-4025-BFE3-C02872DC3B24}" srcOrd="0" destOrd="0" presId="urn:microsoft.com/office/officeart/2008/layout/VerticalCurvedList"/>
    <dgm:cxn modelId="{9BED6686-9854-49F5-8556-257EF6DDB7AD}" type="presOf" srcId="{42C8B009-D055-41BB-9794-E5750FB3A107}" destId="{68DD82CE-355C-4D4E-92FB-827AF701A8C9}" srcOrd="0" destOrd="0" presId="urn:microsoft.com/office/officeart/2008/layout/VerticalCurvedList"/>
    <dgm:cxn modelId="{CF4558B3-82A3-47A1-9568-1AA6DD53DD6F}" srcId="{42C8B009-D055-41BB-9794-E5750FB3A107}" destId="{D8DE6C62-12D4-4151-8B28-DE1688577ED1}" srcOrd="0" destOrd="0" parTransId="{FB3A66DB-66AD-4808-914C-D9FDCBB3B75C}" sibTransId="{34C728C6-55CC-413D-B98C-D9692F7CD768}"/>
    <dgm:cxn modelId="{9733A8E2-C5A2-48ED-B2A7-73BB06BC9B86}" srcId="{42C8B009-D055-41BB-9794-E5750FB3A107}" destId="{6249EBB5-2DE5-4231-B584-237A6AEA7EEF}" srcOrd="3" destOrd="0" parTransId="{AF40256F-637E-412A-90B2-D6ABD44D420C}" sibTransId="{85D0F4DE-C6B3-42A0-A5FA-35174AB78BF6}"/>
    <dgm:cxn modelId="{590A26E6-61CD-425B-B18D-481806CA15D7}" srcId="{42C8B009-D055-41BB-9794-E5750FB3A107}" destId="{CD490D1C-DE63-40DB-9BED-49CDB6297F20}" srcOrd="2" destOrd="0" parTransId="{C706D03A-70C5-411B-A3EC-07890B47CC47}" sibTransId="{0C133AD3-AB24-4F6F-9561-EB4693C6B0FE}"/>
    <dgm:cxn modelId="{1A701E7E-2794-4E29-AC80-4EEA3EB5BC26}" type="presParOf" srcId="{68DD82CE-355C-4D4E-92FB-827AF701A8C9}" destId="{9CB3E173-9233-464A-9C28-C3B55A95D970}" srcOrd="0" destOrd="0" presId="urn:microsoft.com/office/officeart/2008/layout/VerticalCurvedList"/>
    <dgm:cxn modelId="{62A711C0-1BCC-43A3-9298-747F1DF8FFD0}" type="presParOf" srcId="{9CB3E173-9233-464A-9C28-C3B55A95D970}" destId="{5ECA8F6A-61BE-49FD-8236-197028E02369}" srcOrd="0" destOrd="0" presId="urn:microsoft.com/office/officeart/2008/layout/VerticalCurvedList"/>
    <dgm:cxn modelId="{560EA255-79EB-4175-8902-C72B056F87BA}" type="presParOf" srcId="{5ECA8F6A-61BE-49FD-8236-197028E02369}" destId="{267D74ED-EA2F-417D-BCAC-35E1FFE38038}" srcOrd="0" destOrd="0" presId="urn:microsoft.com/office/officeart/2008/layout/VerticalCurvedList"/>
    <dgm:cxn modelId="{1E08F1B0-7E60-433A-872B-843E5C02EE78}" type="presParOf" srcId="{5ECA8F6A-61BE-49FD-8236-197028E02369}" destId="{71EF9A1F-EA60-4C26-B988-FCA60387F47C}" srcOrd="1" destOrd="0" presId="urn:microsoft.com/office/officeart/2008/layout/VerticalCurvedList"/>
    <dgm:cxn modelId="{339E067C-E6D7-4E96-B632-374D70CCD0EA}" type="presParOf" srcId="{5ECA8F6A-61BE-49FD-8236-197028E02369}" destId="{F2DBAA3F-6F2B-4A47-890C-DAFBDDA47367}" srcOrd="2" destOrd="0" presId="urn:microsoft.com/office/officeart/2008/layout/VerticalCurvedList"/>
    <dgm:cxn modelId="{89AD4B2D-9F9B-407D-8E2D-B85F275C599D}" type="presParOf" srcId="{5ECA8F6A-61BE-49FD-8236-197028E02369}" destId="{FED6E496-7B9A-4258-8985-4A7E412C53B6}" srcOrd="3" destOrd="0" presId="urn:microsoft.com/office/officeart/2008/layout/VerticalCurvedList"/>
    <dgm:cxn modelId="{A1726FCC-D2C0-4993-85BE-A9E92324CAFA}" type="presParOf" srcId="{9CB3E173-9233-464A-9C28-C3B55A95D970}" destId="{EB5BD759-2815-4815-B167-6FF31C28D6CC}" srcOrd="1" destOrd="0" presId="urn:microsoft.com/office/officeart/2008/layout/VerticalCurvedList"/>
    <dgm:cxn modelId="{D2DA63B2-156A-4EF1-806A-947ECEE980FB}" type="presParOf" srcId="{9CB3E173-9233-464A-9C28-C3B55A95D970}" destId="{FAADF91C-85BE-4245-BEE6-ADD7EB7D0E41}" srcOrd="2" destOrd="0" presId="urn:microsoft.com/office/officeart/2008/layout/VerticalCurvedList"/>
    <dgm:cxn modelId="{F8937756-E21F-4D28-8620-F27358DBCCC9}" type="presParOf" srcId="{FAADF91C-85BE-4245-BEE6-ADD7EB7D0E41}" destId="{CB5F0F63-CF01-4DFE-B30B-EFEC85B34D9D}" srcOrd="0" destOrd="0" presId="urn:microsoft.com/office/officeart/2008/layout/VerticalCurvedList"/>
    <dgm:cxn modelId="{66E54ADB-78F1-4D32-93F4-875B409FA60D}" type="presParOf" srcId="{9CB3E173-9233-464A-9C28-C3B55A95D970}" destId="{549A231E-2BD6-41B3-9883-95C8A5F9F277}" srcOrd="3" destOrd="0" presId="urn:microsoft.com/office/officeart/2008/layout/VerticalCurvedList"/>
    <dgm:cxn modelId="{484B7096-CD7F-41B5-8E13-049988706BD6}" type="presParOf" srcId="{9CB3E173-9233-464A-9C28-C3B55A95D970}" destId="{D1ADF824-27F7-4ECD-8C01-4E14B39D51C8}" srcOrd="4" destOrd="0" presId="urn:microsoft.com/office/officeart/2008/layout/VerticalCurvedList"/>
    <dgm:cxn modelId="{561A4B68-C744-4C72-9C22-682D5E9B4867}" type="presParOf" srcId="{D1ADF824-27F7-4ECD-8C01-4E14B39D51C8}" destId="{7FE0C77D-D2B2-44AE-893E-F546B12BF29A}" srcOrd="0" destOrd="0" presId="urn:microsoft.com/office/officeart/2008/layout/VerticalCurvedList"/>
    <dgm:cxn modelId="{5BEA0132-DFCA-4D85-9A1E-475F42124C0C}" type="presParOf" srcId="{9CB3E173-9233-464A-9C28-C3B55A95D970}" destId="{C8242A57-BE76-47DC-88D6-6E992E51FA66}" srcOrd="5" destOrd="0" presId="urn:microsoft.com/office/officeart/2008/layout/VerticalCurvedList"/>
    <dgm:cxn modelId="{F9029016-8ACD-4268-9AAF-BAE38E58D228}" type="presParOf" srcId="{9CB3E173-9233-464A-9C28-C3B55A95D970}" destId="{853FF532-B0F7-4E93-AE87-77931192E8CC}" srcOrd="6" destOrd="0" presId="urn:microsoft.com/office/officeart/2008/layout/VerticalCurvedList"/>
    <dgm:cxn modelId="{31C56E93-8938-4AD5-B0BA-26D135A5A3AC}" type="presParOf" srcId="{853FF532-B0F7-4E93-AE87-77931192E8CC}" destId="{BCF31BF3-B792-4A1B-91A5-FD9BF2851D02}" srcOrd="0" destOrd="0" presId="urn:microsoft.com/office/officeart/2008/layout/VerticalCurvedList"/>
    <dgm:cxn modelId="{D4C7815D-EF56-4383-BCE3-FD491C37478E}" type="presParOf" srcId="{9CB3E173-9233-464A-9C28-C3B55A95D970}" destId="{C9D8DAAE-414D-4025-BFE3-C02872DC3B24}" srcOrd="7" destOrd="0" presId="urn:microsoft.com/office/officeart/2008/layout/VerticalCurvedList"/>
    <dgm:cxn modelId="{7CC99ABC-BFAA-4690-A64C-D96BBD68C1C6}" type="presParOf" srcId="{9CB3E173-9233-464A-9C28-C3B55A95D970}" destId="{284A2CDE-8FDD-4A42-914C-3FDF2FC2DF34}" srcOrd="8" destOrd="0" presId="urn:microsoft.com/office/officeart/2008/layout/VerticalCurvedList"/>
    <dgm:cxn modelId="{2BAB2185-08F3-48AA-9B35-D9790FD615E9}" type="presParOf" srcId="{284A2CDE-8FDD-4A42-914C-3FDF2FC2DF34}" destId="{31251EBE-6390-4148-A944-BCCD9C19AC5D}"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F9A1F-EA60-4C26-B988-FCA60387F47C}">
      <dsp:nvSpPr>
        <dsp:cNvPr id="0" name=""/>
        <dsp:cNvSpPr/>
      </dsp:nvSpPr>
      <dsp:spPr>
        <a:xfrm>
          <a:off x="-3598104" y="-555868"/>
          <a:ext cx="4312137" cy="4312137"/>
        </a:xfrm>
        <a:prstGeom prst="blockArc">
          <a:avLst>
            <a:gd name="adj1" fmla="val 18900000"/>
            <a:gd name="adj2" fmla="val 2700000"/>
            <a:gd name="adj3" fmla="val 501"/>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5BD759-2815-4815-B167-6FF31C28D6CC}">
      <dsp:nvSpPr>
        <dsp:cNvPr id="0" name=""/>
        <dsp:cNvSpPr/>
      </dsp:nvSpPr>
      <dsp:spPr>
        <a:xfrm>
          <a:off x="558431" y="320475"/>
          <a:ext cx="2557359" cy="492349"/>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Verdana" panose="020B0604030504040204" pitchFamily="34" charset="0"/>
              <a:ea typeface="Verdana" panose="020B0604030504040204" pitchFamily="34" charset="0"/>
            </a:rPr>
            <a:t>Ingresos corrientes</a:t>
          </a:r>
        </a:p>
      </dsp:txBody>
      <dsp:txXfrm>
        <a:off x="582465" y="344509"/>
        <a:ext cx="2509291" cy="444281"/>
      </dsp:txXfrm>
    </dsp:sp>
    <dsp:sp modelId="{CB5F0F63-CF01-4DFE-B30B-EFEC85B34D9D}">
      <dsp:nvSpPr>
        <dsp:cNvPr id="0" name=""/>
        <dsp:cNvSpPr/>
      </dsp:nvSpPr>
      <dsp:spPr>
        <a:xfrm>
          <a:off x="94768" y="277372"/>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 modelId="{549A231E-2BD6-41B3-9883-95C8A5F9F277}">
      <dsp:nvSpPr>
        <dsp:cNvPr id="0" name=""/>
        <dsp:cNvSpPr/>
      </dsp:nvSpPr>
      <dsp:spPr>
        <a:xfrm>
          <a:off x="801031" y="948735"/>
          <a:ext cx="2275762" cy="531348"/>
        </a:xfrm>
        <a:prstGeom prst="round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Verdana" panose="020B0604030504040204" pitchFamily="34" charset="0"/>
              <a:ea typeface="Verdana" panose="020B0604030504040204" pitchFamily="34" charset="0"/>
            </a:rPr>
            <a:t>Recursos de capital</a:t>
          </a:r>
        </a:p>
      </dsp:txBody>
      <dsp:txXfrm>
        <a:off x="826969" y="974673"/>
        <a:ext cx="2223886" cy="479472"/>
      </dsp:txXfrm>
    </dsp:sp>
    <dsp:sp modelId="{7FE0C77D-D2B2-44AE-893E-F546B12BF29A}">
      <dsp:nvSpPr>
        <dsp:cNvPr id="0" name=""/>
        <dsp:cNvSpPr/>
      </dsp:nvSpPr>
      <dsp:spPr>
        <a:xfrm>
          <a:off x="357990" y="923155"/>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 modelId="{C8242A57-BE76-47DC-88D6-6E992E51FA66}">
      <dsp:nvSpPr>
        <dsp:cNvPr id="0" name=""/>
        <dsp:cNvSpPr/>
      </dsp:nvSpPr>
      <dsp:spPr>
        <a:xfrm>
          <a:off x="542748" y="1710794"/>
          <a:ext cx="2477546" cy="526621"/>
        </a:xfrm>
        <a:prstGeom prst="round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Verdana" panose="020B0604030504040204" pitchFamily="34" charset="0"/>
              <a:ea typeface="Verdana" panose="020B0604030504040204" pitchFamily="34" charset="0"/>
            </a:rPr>
            <a:t> Fondos especiales</a:t>
          </a:r>
        </a:p>
      </dsp:txBody>
      <dsp:txXfrm>
        <a:off x="568456" y="1736502"/>
        <a:ext cx="2426130" cy="475205"/>
      </dsp:txXfrm>
    </dsp:sp>
    <dsp:sp modelId="{BCF31BF3-B792-4A1B-91A5-FD9BF2851D02}">
      <dsp:nvSpPr>
        <dsp:cNvPr id="0" name=""/>
        <dsp:cNvSpPr/>
      </dsp:nvSpPr>
      <dsp:spPr>
        <a:xfrm>
          <a:off x="392842" y="1625139"/>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 modelId="{C9D8DAAE-414D-4025-BFE3-C02872DC3B24}">
      <dsp:nvSpPr>
        <dsp:cNvPr id="0" name=""/>
        <dsp:cNvSpPr/>
      </dsp:nvSpPr>
      <dsp:spPr>
        <a:xfrm>
          <a:off x="542745" y="2457454"/>
          <a:ext cx="2372249" cy="492349"/>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02" tIns="35560" rIns="35560" bIns="35560" numCol="1" spcCol="1270" anchor="ctr" anchorCtr="0">
          <a:noAutofit/>
        </a:bodyPr>
        <a:lstStyle/>
        <a:p>
          <a:pPr marL="0" lvl="0" indent="0" algn="l" defTabSz="622300">
            <a:lnSpc>
              <a:spcPct val="90000"/>
            </a:lnSpc>
            <a:spcBef>
              <a:spcPct val="0"/>
            </a:spcBef>
            <a:spcAft>
              <a:spcPct val="35000"/>
            </a:spcAft>
            <a:buNone/>
          </a:pPr>
          <a:r>
            <a:rPr lang="es-ES" sz="1400" b="1" kern="1200">
              <a:latin typeface="Verdana" panose="020B0604030504040204" pitchFamily="34" charset="0"/>
              <a:ea typeface="Verdana" panose="020B0604030504040204" pitchFamily="34" charset="0"/>
            </a:rPr>
            <a:t>Contribuciones parafiscales</a:t>
          </a:r>
        </a:p>
      </dsp:txBody>
      <dsp:txXfrm>
        <a:off x="566779" y="2481488"/>
        <a:ext cx="2324181" cy="444281"/>
      </dsp:txXfrm>
    </dsp:sp>
    <dsp:sp modelId="{31251EBE-6390-4148-A944-BCCD9C19AC5D}">
      <dsp:nvSpPr>
        <dsp:cNvPr id="0" name=""/>
        <dsp:cNvSpPr/>
      </dsp:nvSpPr>
      <dsp:spPr>
        <a:xfrm>
          <a:off x="143923" y="2395770"/>
          <a:ext cx="615436" cy="6154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441F6-4E90-43DB-8CE3-A3D0B08E8B75}" type="datetimeFigureOut">
              <a:rPr lang="es-CO" smtClean="0"/>
              <a:t>19/09/2025</a:t>
            </a:fld>
            <a:endParaRPr lang="es-CO"/>
          </a:p>
        </p:txBody>
      </p:sp>
      <p:sp>
        <p:nvSpPr>
          <p:cNvPr id="4" name="Marcador de imagen de diapositiva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A431C-7B77-401C-B9CE-DDE5FC38C18C}" type="slidenum">
              <a:rPr lang="es-CO" smtClean="0"/>
              <a:t>‹Nº›</a:t>
            </a:fld>
            <a:endParaRPr lang="es-CO"/>
          </a:p>
        </p:txBody>
      </p:sp>
    </p:spTree>
    <p:extLst>
      <p:ext uri="{BB962C8B-B14F-4D97-AF65-F5344CB8AC3E}">
        <p14:creationId xmlns:p14="http://schemas.microsoft.com/office/powerpoint/2010/main" val="3310838117"/>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8</a:t>
            </a:fld>
            <a:endParaRPr lang="es-CO"/>
          </a:p>
        </p:txBody>
      </p:sp>
    </p:spTree>
    <p:extLst>
      <p:ext uri="{BB962C8B-B14F-4D97-AF65-F5344CB8AC3E}">
        <p14:creationId xmlns:p14="http://schemas.microsoft.com/office/powerpoint/2010/main" val="112028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55A431C-7B77-401C-B9CE-DDE5FC38C18C}" type="slidenum">
              <a:rPr lang="es-CO" smtClean="0"/>
              <a:t>21</a:t>
            </a:fld>
            <a:endParaRPr lang="es-CO"/>
          </a:p>
        </p:txBody>
      </p:sp>
    </p:spTree>
    <p:extLst>
      <p:ext uri="{BB962C8B-B14F-4D97-AF65-F5344CB8AC3E}">
        <p14:creationId xmlns:p14="http://schemas.microsoft.com/office/powerpoint/2010/main" val="2713306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60894" y="1286359"/>
            <a:ext cx="6031805" cy="728421"/>
          </a:xfrm>
        </p:spPr>
        <p:txBody>
          <a:bodyPr anchor="b">
            <a:normAutofit/>
          </a:bodyPr>
          <a:lstStyle>
            <a:lvl1pPr algn="ctr">
              <a:defRPr sz="2400" b="1">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MX"/>
              <a:t>Haz clic para modificar el estilo de título del patrón</a:t>
            </a:r>
            <a:endParaRPr lang="en-US" dirty="0"/>
          </a:p>
        </p:txBody>
      </p:sp>
      <p:sp>
        <p:nvSpPr>
          <p:cNvPr id="3" name="Subtitle 2"/>
          <p:cNvSpPr>
            <a:spLocks noGrp="1"/>
          </p:cNvSpPr>
          <p:nvPr>
            <p:ph type="subTitle" idx="1"/>
          </p:nvPr>
        </p:nvSpPr>
        <p:spPr>
          <a:xfrm>
            <a:off x="944960" y="2578011"/>
            <a:ext cx="5669756" cy="1296566"/>
          </a:xfrm>
        </p:spPr>
        <p:txBody>
          <a:bodyPr/>
          <a:lstStyle>
            <a:lvl1pPr marL="0" indent="0" algn="ctr">
              <a:buNone/>
              <a:defRPr sz="1984">
                <a:latin typeface="Verdana" panose="020B0604030504040204" pitchFamily="34" charset="0"/>
                <a:ea typeface="Verdana" panose="020B0604030504040204" pitchFamily="34" charset="0"/>
                <a:cs typeface="Verdana" panose="020B0604030504040204" pitchFamily="34" charset="0"/>
              </a:defRPr>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es-MX"/>
              <a:t>Haz clic para editar el estilo de subtítulo del patrón</a:t>
            </a:r>
            <a:endParaRPr lang="en-US" dirty="0"/>
          </a:p>
        </p:txBody>
      </p:sp>
      <p:sp>
        <p:nvSpPr>
          <p:cNvPr id="4" name="Date Placeholder 3"/>
          <p:cNvSpPr>
            <a:spLocks noGrp="1"/>
          </p:cNvSpPr>
          <p:nvPr>
            <p:ph type="dt" sz="half" idx="10"/>
          </p:nvPr>
        </p:nvSpPr>
        <p:spPr>
          <a:xfrm>
            <a:off x="519728" y="10213383"/>
            <a:ext cx="1700927" cy="265586"/>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B446DEFA-822C-074B-9AA5-CD58110DA059}" type="datetimeFigureOut">
              <a:rPr lang="es-CO" smtClean="0"/>
              <a:pPr/>
              <a:t>19/09/2025</a:t>
            </a:fld>
            <a:endParaRPr lang="es-CO"/>
          </a:p>
        </p:txBody>
      </p:sp>
      <p:sp>
        <p:nvSpPr>
          <p:cNvPr id="5" name="Footer Placeholder 4"/>
          <p:cNvSpPr>
            <a:spLocks noGrp="1"/>
          </p:cNvSpPr>
          <p:nvPr>
            <p:ph type="ftr" sz="quarter" idx="11"/>
          </p:nvPr>
        </p:nvSpPr>
        <p:spPr>
          <a:xfrm>
            <a:off x="2504143" y="10213383"/>
            <a:ext cx="2551390" cy="265586"/>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endParaRPr lang="es-CO"/>
          </a:p>
        </p:txBody>
      </p:sp>
      <p:sp>
        <p:nvSpPr>
          <p:cNvPr id="6" name="Slide Number Placeholder 5"/>
          <p:cNvSpPr>
            <a:spLocks noGrp="1"/>
          </p:cNvSpPr>
          <p:nvPr>
            <p:ph type="sldNum" sz="quarter" idx="12"/>
          </p:nvPr>
        </p:nvSpPr>
        <p:spPr>
          <a:xfrm>
            <a:off x="5339020" y="10213383"/>
            <a:ext cx="1700927" cy="265586"/>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fld id="{1B2950E2-92E5-364B-8823-C7DC5F9967CD}" type="slidenum">
              <a:rPr lang="es-CO" smtClean="0"/>
              <a:pPr/>
              <a:t>‹Nº›</a:t>
            </a:fld>
            <a:endParaRPr lang="es-CO"/>
          </a:p>
        </p:txBody>
      </p:sp>
    </p:spTree>
    <p:extLst>
      <p:ext uri="{BB962C8B-B14F-4D97-AF65-F5344CB8AC3E}">
        <p14:creationId xmlns:p14="http://schemas.microsoft.com/office/powerpoint/2010/main" val="803728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446DEFA-822C-074B-9AA5-CD58110DA059}" type="datetimeFigureOut">
              <a:rPr lang="es-CO" smtClean="0"/>
              <a:t>19/09/2025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1943705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815497"/>
            <a:ext cx="1630055" cy="9060817"/>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519728" y="815497"/>
            <a:ext cx="4795669" cy="9060817"/>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446DEFA-822C-074B-9AA5-CD58110DA059}" type="datetimeFigureOut">
              <a:rPr lang="es-CO" smtClean="0"/>
              <a:t>19/09/2025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70115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B446DEFA-822C-074B-9AA5-CD58110DA059}" type="datetimeFigureOut">
              <a:rPr lang="es-CO" smtClean="0"/>
              <a:t>19/09/2025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163874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15791" y="1814713"/>
            <a:ext cx="6520220" cy="2959482"/>
          </a:xfrm>
        </p:spPr>
        <p:txBody>
          <a:bodyPr anchor="b"/>
          <a:lstStyle>
            <a:lvl1pPr>
              <a:defRPr sz="496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515791" y="5917618"/>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B446DEFA-822C-074B-9AA5-CD58110DA059}" type="datetimeFigureOut">
              <a:rPr lang="es-CO" smtClean="0"/>
              <a:t>19/09/2025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98632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B446DEFA-822C-074B-9AA5-CD58110DA059}" type="datetimeFigureOut">
              <a:rPr lang="es-CO" smtClean="0"/>
              <a:t>19/09/2025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915808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20712" y="1270860"/>
            <a:ext cx="6520220" cy="946517"/>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520713" y="2419178"/>
            <a:ext cx="3198096" cy="1284502"/>
          </a:xfrm>
        </p:spPr>
        <p:txBody>
          <a:bodyPr anchor="ctr"/>
          <a:lstStyle>
            <a:lvl1pPr marL="0" indent="0">
              <a:buNone/>
              <a:defRPr sz="1984" b="1">
                <a:solidFill>
                  <a:srgbClr val="0D79B6"/>
                </a:solidFill>
              </a:defRPr>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s-MX" dirty="0"/>
              <a:t>Haga clic para modificar los estilos de texto del patrón</a:t>
            </a:r>
          </a:p>
        </p:txBody>
      </p:sp>
      <p:sp>
        <p:nvSpPr>
          <p:cNvPr id="4" name="Content Placeholder 3"/>
          <p:cNvSpPr>
            <a:spLocks noGrp="1"/>
          </p:cNvSpPr>
          <p:nvPr>
            <p:ph sz="half" idx="2"/>
          </p:nvPr>
        </p:nvSpPr>
        <p:spPr>
          <a:xfrm>
            <a:off x="520713" y="3905482"/>
            <a:ext cx="3198096" cy="5744375"/>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3827086" y="2419178"/>
            <a:ext cx="3213847" cy="1284502"/>
          </a:xfrm>
        </p:spPr>
        <p:txBody>
          <a:bodyPr anchor="ctr"/>
          <a:lstStyle>
            <a:lvl1pPr marL="0" indent="0">
              <a:buNone/>
              <a:defRPr sz="1984" b="1">
                <a:solidFill>
                  <a:srgbClr val="0F9CD9"/>
                </a:solidFill>
              </a:defRPr>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s-MX" dirty="0"/>
              <a:t>Haga clic para modificar los estilos de texto del patrón</a:t>
            </a:r>
          </a:p>
        </p:txBody>
      </p:sp>
      <p:sp>
        <p:nvSpPr>
          <p:cNvPr id="6" name="Content Placeholder 5"/>
          <p:cNvSpPr>
            <a:spLocks noGrp="1"/>
          </p:cNvSpPr>
          <p:nvPr>
            <p:ph sz="quarter" idx="4"/>
          </p:nvPr>
        </p:nvSpPr>
        <p:spPr>
          <a:xfrm>
            <a:off x="3827086" y="3905482"/>
            <a:ext cx="3213847" cy="5744375"/>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B446DEFA-822C-074B-9AA5-CD58110DA059}" type="datetimeFigureOut">
              <a:rPr lang="es-CO" smtClean="0"/>
              <a:t>19/09/2025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4262911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B446DEFA-822C-074B-9AA5-CD58110DA059}" type="datetimeFigureOut">
              <a:rPr lang="es-CO" smtClean="0"/>
              <a:t>19/09/2025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354418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6DEFA-822C-074B-9AA5-CD58110DA059}" type="datetimeFigureOut">
              <a:rPr lang="es-CO" smtClean="0"/>
              <a:t>19/09/2025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2913962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1539424"/>
            <a:ext cx="2438192" cy="2288657"/>
          </a:xfrm>
        </p:spPr>
        <p:txBody>
          <a:bodyPr anchor="ctr"/>
          <a:lstStyle>
            <a:lvl1pPr>
              <a:defRPr sz="2645"/>
            </a:lvl1pPr>
          </a:lstStyle>
          <a:p>
            <a:r>
              <a:rPr lang="es-MX" dirty="0"/>
              <a:t>Haz clic para modificar el estilo de título del patrón</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520712" y="4014060"/>
            <a:ext cx="2438192" cy="5135855"/>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19/09/2025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3194810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20712" y="1539424"/>
            <a:ext cx="2438192" cy="2335152"/>
          </a:xfrm>
        </p:spPr>
        <p:txBody>
          <a:bodyPr anchor="b"/>
          <a:lstStyle>
            <a:lvl1pPr>
              <a:defRPr sz="2645"/>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s-MX"/>
              <a:t>Haz clic en el icono para agregar una imagen</a:t>
            </a:r>
            <a:endParaRPr lang="en-US" dirty="0"/>
          </a:p>
        </p:txBody>
      </p:sp>
      <p:sp>
        <p:nvSpPr>
          <p:cNvPr id="4" name="Text Placeholder 3"/>
          <p:cNvSpPr>
            <a:spLocks noGrp="1"/>
          </p:cNvSpPr>
          <p:nvPr>
            <p:ph type="body" sz="half" idx="2"/>
          </p:nvPr>
        </p:nvSpPr>
        <p:spPr>
          <a:xfrm>
            <a:off x="520712" y="4060556"/>
            <a:ext cx="2438192" cy="508936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s-MX" dirty="0"/>
              <a:t>Haga clic para modificar los estilos de texto del patrón</a:t>
            </a:r>
          </a:p>
        </p:txBody>
      </p:sp>
      <p:sp>
        <p:nvSpPr>
          <p:cNvPr id="5" name="Date Placeholder 4"/>
          <p:cNvSpPr>
            <a:spLocks noGrp="1"/>
          </p:cNvSpPr>
          <p:nvPr>
            <p:ph type="dt" sz="half" idx="10"/>
          </p:nvPr>
        </p:nvSpPr>
        <p:spPr/>
        <p:txBody>
          <a:bodyPr/>
          <a:lstStyle/>
          <a:p>
            <a:fld id="{B446DEFA-822C-074B-9AA5-CD58110DA059}" type="datetimeFigureOut">
              <a:rPr lang="es-CO" smtClean="0"/>
              <a:t>19/09/2025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B2950E2-92E5-364B-8823-C7DC5F9967CD}" type="slidenum">
              <a:rPr lang="es-CO" smtClean="0"/>
              <a:t>‹Nº›</a:t>
            </a:fld>
            <a:endParaRPr lang="es-CO"/>
          </a:p>
        </p:txBody>
      </p:sp>
    </p:spTree>
    <p:extLst>
      <p:ext uri="{BB962C8B-B14F-4D97-AF65-F5344CB8AC3E}">
        <p14:creationId xmlns:p14="http://schemas.microsoft.com/office/powerpoint/2010/main" val="4209453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8289D3C-2F6B-6805-A8CB-6F11968ED84F}"/>
              </a:ext>
            </a:extLst>
          </p:cNvPr>
          <p:cNvPicPr>
            <a:picLocks/>
          </p:cNvPicPr>
          <p:nvPr userDrawn="1"/>
        </p:nvPicPr>
        <p:blipFill>
          <a:blip r:embed="rId13"/>
          <a:stretch>
            <a:fillRect/>
          </a:stretch>
        </p:blipFill>
        <p:spPr>
          <a:xfrm>
            <a:off x="0" y="0"/>
            <a:ext cx="7560000" cy="10692000"/>
          </a:xfrm>
          <a:prstGeom prst="rect">
            <a:avLst/>
          </a:prstGeom>
        </p:spPr>
      </p:pic>
      <p:sp>
        <p:nvSpPr>
          <p:cNvPr id="2" name="Title Placeholder 1"/>
          <p:cNvSpPr>
            <a:spLocks noGrp="1"/>
          </p:cNvSpPr>
          <p:nvPr>
            <p:ph type="title"/>
          </p:nvPr>
        </p:nvSpPr>
        <p:spPr>
          <a:xfrm>
            <a:off x="519728" y="1216739"/>
            <a:ext cx="6520220" cy="844536"/>
          </a:xfrm>
          <a:prstGeom prst="rect">
            <a:avLst/>
          </a:prstGeom>
        </p:spPr>
        <p:txBody>
          <a:bodyPr vert="horz" lIns="91440" tIns="45720" rIns="91440" bIns="45720" rtlCol="0" anchor="ctr">
            <a:normAutofit/>
          </a:bodyPr>
          <a:lstStyle/>
          <a:p>
            <a:r>
              <a:rPr lang="es-MX" dirty="0"/>
              <a:t>Haz clic para modificar el estilo de título del patrón</a:t>
            </a:r>
            <a:endParaRPr lang="en-US" dirty="0"/>
          </a:p>
        </p:txBody>
      </p:sp>
      <p:sp>
        <p:nvSpPr>
          <p:cNvPr id="3" name="Text Placeholder 2"/>
          <p:cNvSpPr>
            <a:spLocks noGrp="1"/>
          </p:cNvSpPr>
          <p:nvPr>
            <p:ph type="body" idx="1"/>
          </p:nvPr>
        </p:nvSpPr>
        <p:spPr>
          <a:xfrm>
            <a:off x="519728" y="2443244"/>
            <a:ext cx="6520219" cy="6783857"/>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519728" y="10213383"/>
            <a:ext cx="1700927" cy="265586"/>
          </a:xfrm>
          <a:prstGeom prst="rect">
            <a:avLst/>
          </a:prstGeom>
        </p:spPr>
        <p:txBody>
          <a:bodyPr vert="horz" lIns="91440" tIns="45720" rIns="91440" bIns="45720" rtlCol="0" anchor="ctr"/>
          <a:lstStyle>
            <a:lvl1pPr algn="l">
              <a:defRPr sz="992">
                <a:solidFill>
                  <a:schemeClr val="tx1">
                    <a:tint val="75000"/>
                  </a:schemeClr>
                </a:solidFill>
              </a:defRPr>
            </a:lvl1pPr>
          </a:lstStyle>
          <a:p>
            <a:fld id="{B446DEFA-822C-074B-9AA5-CD58110DA059}" type="datetimeFigureOut">
              <a:rPr lang="es-CO" smtClean="0"/>
              <a:t>19/09/2025</a:t>
            </a:fld>
            <a:endParaRPr lang="es-CO"/>
          </a:p>
        </p:txBody>
      </p:sp>
      <p:sp>
        <p:nvSpPr>
          <p:cNvPr id="5" name="Footer Placeholder 4"/>
          <p:cNvSpPr>
            <a:spLocks noGrp="1"/>
          </p:cNvSpPr>
          <p:nvPr>
            <p:ph type="ftr" sz="quarter" idx="3"/>
          </p:nvPr>
        </p:nvSpPr>
        <p:spPr>
          <a:xfrm>
            <a:off x="2504143" y="10213383"/>
            <a:ext cx="2551390" cy="265586"/>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5339020" y="10213383"/>
            <a:ext cx="1700927" cy="265586"/>
          </a:xfrm>
          <a:prstGeom prst="rect">
            <a:avLst/>
          </a:prstGeom>
        </p:spPr>
        <p:txBody>
          <a:bodyPr vert="horz" lIns="91440" tIns="45720" rIns="91440" bIns="45720" rtlCol="0" anchor="ctr"/>
          <a:lstStyle>
            <a:lvl1pPr algn="r">
              <a:defRPr sz="992">
                <a:solidFill>
                  <a:schemeClr val="tx1">
                    <a:tint val="75000"/>
                  </a:schemeClr>
                </a:solidFill>
              </a:defRPr>
            </a:lvl1pPr>
          </a:lstStyle>
          <a:p>
            <a:fld id="{1B2950E2-92E5-364B-8823-C7DC5F9967CD}" type="slidenum">
              <a:rPr lang="es-CO" smtClean="0"/>
              <a:t>‹Nº›</a:t>
            </a:fld>
            <a:endParaRPr lang="es-CO"/>
          </a:p>
        </p:txBody>
      </p:sp>
    </p:spTree>
    <p:extLst>
      <p:ext uri="{BB962C8B-B14F-4D97-AF65-F5344CB8AC3E}">
        <p14:creationId xmlns:p14="http://schemas.microsoft.com/office/powerpoint/2010/main" val="10455876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2.emf"/><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4.svg"/><Relationship Id="rId7" Type="http://schemas.openxmlformats.org/officeDocument/2006/relationships/diagramData" Target="../diagrams/data1.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1.svg"/><Relationship Id="rId11" Type="http://schemas.microsoft.com/office/2007/relationships/diagramDrawing" Target="../diagrams/drawing1.xml"/><Relationship Id="rId5" Type="http://schemas.openxmlformats.org/officeDocument/2006/relationships/image" Target="../media/image40.png"/><Relationship Id="rId10" Type="http://schemas.openxmlformats.org/officeDocument/2006/relationships/diagramColors" Target="../diagrams/colors1.xml"/><Relationship Id="rId4" Type="http://schemas.openxmlformats.org/officeDocument/2006/relationships/image" Target="../media/image6.png"/><Relationship Id="rId9"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emf"/><Relationship Id="rId4" Type="http://schemas.openxmlformats.org/officeDocument/2006/relationships/image" Target="../media/image41.sv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1.sv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52.emf"/><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1.sv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emf"/><Relationship Id="rId4" Type="http://schemas.openxmlformats.org/officeDocument/2006/relationships/image" Target="../media/image41.sv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image" Target="../media/image55.png"/><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te.gov.co/"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emf"/><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9.emf"/><Relationship Id="rId5" Type="http://schemas.openxmlformats.org/officeDocument/2006/relationships/image" Target="../media/image41.sv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63.sv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63.sv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63.sv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pte.gov.co/es/ingresos-2025-seguimiento-ejecuci%C3%B3n" TargetMode="External"/><Relationship Id="rId5" Type="http://schemas.openxmlformats.org/officeDocument/2006/relationships/hyperlink" Target="http://www.minhacienda.gov.co/" TargetMode="External"/><Relationship Id="rId4" Type="http://schemas.openxmlformats.org/officeDocument/2006/relationships/image" Target="../media/image38.sv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65.emf"/><Relationship Id="rId4" Type="http://schemas.openxmlformats.org/officeDocument/2006/relationships/image" Target="../media/image38.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68.sv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68.svg"/></Relationships>
</file>

<file path=ppt/slides/_rels/slide3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emf"/><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6.png"/><Relationship Id="rId4" Type="http://schemas.openxmlformats.org/officeDocument/2006/relationships/image" Target="../media/image28.sv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4.svg"/><Relationship Id="rId3" Type="http://schemas.openxmlformats.org/officeDocument/2006/relationships/image" Target="../media/image34.png"/><Relationship Id="rId7" Type="http://schemas.openxmlformats.org/officeDocument/2006/relationships/image" Target="../media/image6.png"/><Relationship Id="rId12" Type="http://schemas.openxmlformats.org/officeDocument/2006/relationships/image" Target="../media/image13.png"/><Relationship Id="rId2" Type="http://schemas.openxmlformats.org/officeDocument/2006/relationships/image" Target="../media/image33.png"/><Relationship Id="rId16" Type="http://schemas.openxmlformats.org/officeDocument/2006/relationships/image" Target="../media/image38.svg"/><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16.sv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15.png"/><Relationship Id="rId4" Type="http://schemas.openxmlformats.org/officeDocument/2006/relationships/image" Target="../media/image35.png"/><Relationship Id="rId9" Type="http://schemas.openxmlformats.org/officeDocument/2006/relationships/image" Target="../media/image20.sv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65D98174-B769-669D-80C4-AF074547B99D}"/>
              </a:ext>
            </a:extLst>
          </p:cNvPr>
          <p:cNvPicPr>
            <a:picLocks noChangeAspect="1"/>
          </p:cNvPicPr>
          <p:nvPr/>
        </p:nvPicPr>
        <p:blipFill>
          <a:blip r:embed="rId3"/>
          <a:srcRect r="10676"/>
          <a:stretch/>
        </p:blipFill>
        <p:spPr>
          <a:xfrm>
            <a:off x="1719187" y="4830563"/>
            <a:ext cx="5840488" cy="4354777"/>
          </a:xfrm>
          <a:prstGeom prst="rect">
            <a:avLst/>
          </a:prstGeom>
        </p:spPr>
      </p:pic>
      <p:pic>
        <p:nvPicPr>
          <p:cNvPr id="3" name="Imagen 2">
            <a:extLst>
              <a:ext uri="{FF2B5EF4-FFF2-40B4-BE49-F238E27FC236}">
                <a16:creationId xmlns:a16="http://schemas.microsoft.com/office/drawing/2014/main" id="{F5B1F4C8-1E5F-A774-378F-7D04172112A6}"/>
              </a:ext>
            </a:extLst>
          </p:cNvPr>
          <p:cNvPicPr>
            <a:picLocks noChangeAspect="1"/>
          </p:cNvPicPr>
          <p:nvPr/>
        </p:nvPicPr>
        <p:blipFill>
          <a:blip r:embed="rId4"/>
          <a:stretch>
            <a:fillRect/>
          </a:stretch>
        </p:blipFill>
        <p:spPr>
          <a:xfrm>
            <a:off x="-4686" y="1"/>
            <a:ext cx="7564361" cy="10691812"/>
          </a:xfrm>
          <a:prstGeom prst="rect">
            <a:avLst/>
          </a:prstGeom>
        </p:spPr>
      </p:pic>
      <p:sp>
        <p:nvSpPr>
          <p:cNvPr id="5" name="CuadroTexto 4">
            <a:extLst>
              <a:ext uri="{FF2B5EF4-FFF2-40B4-BE49-F238E27FC236}">
                <a16:creationId xmlns:a16="http://schemas.microsoft.com/office/drawing/2014/main" id="{9C1ACEE3-FEA4-27DA-BBA6-8878F13A0ED4}"/>
              </a:ext>
            </a:extLst>
          </p:cNvPr>
          <p:cNvSpPr txBox="1"/>
          <p:nvPr/>
        </p:nvSpPr>
        <p:spPr>
          <a:xfrm>
            <a:off x="3100249" y="4621660"/>
            <a:ext cx="2935856" cy="417807"/>
          </a:xfrm>
          <a:prstGeom prst="rect">
            <a:avLst/>
          </a:prstGeom>
          <a:noFill/>
        </p:spPr>
        <p:txBody>
          <a:bodyPr wrap="square" rtlCol="0">
            <a:spAutoFit/>
          </a:bodyPr>
          <a:lstStyle/>
          <a:p>
            <a:r>
              <a:rPr lang="es-ES" sz="2115" b="1" dirty="0">
                <a:solidFill>
                  <a:srgbClr val="16ADB9"/>
                </a:solidFill>
                <a:latin typeface="Verdana" panose="020B0604030504040204" pitchFamily="34" charset="0"/>
                <a:ea typeface="Verdana" panose="020B0604030504040204" pitchFamily="34" charset="0"/>
                <a:cs typeface="Verdana" panose="020B0604030504040204" pitchFamily="34" charset="0"/>
              </a:rPr>
              <a:t>Corte a Enero</a:t>
            </a:r>
            <a:endParaRPr lang="es-CO" sz="2115" b="1" dirty="0">
              <a:solidFill>
                <a:srgbClr val="16ADB9"/>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a:extLst>
              <a:ext uri="{FF2B5EF4-FFF2-40B4-BE49-F238E27FC236}">
                <a16:creationId xmlns:a16="http://schemas.microsoft.com/office/drawing/2014/main" id="{01A4E7FA-74C1-B8E8-7E17-F83AB620F6F3}"/>
              </a:ext>
            </a:extLst>
          </p:cNvPr>
          <p:cNvSpPr txBox="1"/>
          <p:nvPr/>
        </p:nvSpPr>
        <p:spPr>
          <a:xfrm>
            <a:off x="3779836" y="9323179"/>
            <a:ext cx="3207601" cy="682431"/>
          </a:xfrm>
          <a:prstGeom prst="rect">
            <a:avLst/>
          </a:prstGeom>
          <a:noFill/>
        </p:spPr>
        <p:txBody>
          <a:bodyPr wrap="square" rtlCol="0">
            <a:spAutoFit/>
          </a:bodyPr>
          <a:lstStyle/>
          <a:p>
            <a:pPr>
              <a:lnSpc>
                <a:spcPts val="1594"/>
              </a:lnSpc>
            </a:pPr>
            <a:r>
              <a:rPr lang="es-ES" sz="971"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PRESUPUESTO GENERAL DE LA NACIÓN</a:t>
            </a:r>
            <a:br>
              <a:rPr lang="es-ES" sz="971"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br>
            <a:r>
              <a:rPr lang="es-ES" sz="971"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Dirección General del Presupuesto Público Nacional – DGPPN </a:t>
            </a:r>
            <a:endParaRPr lang="es-CO" sz="971"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a:extLst>
              <a:ext uri="{FF2B5EF4-FFF2-40B4-BE49-F238E27FC236}">
                <a16:creationId xmlns:a16="http://schemas.microsoft.com/office/drawing/2014/main" id="{CD44F04E-F898-F773-D04A-8438C57A3560}"/>
              </a:ext>
            </a:extLst>
          </p:cNvPr>
          <p:cNvSpPr txBox="1"/>
          <p:nvPr/>
        </p:nvSpPr>
        <p:spPr>
          <a:xfrm>
            <a:off x="2047168" y="4577737"/>
            <a:ext cx="3460652" cy="424603"/>
          </a:xfrm>
          <a:prstGeom prst="rect">
            <a:avLst/>
          </a:prstGeom>
          <a:noFill/>
        </p:spPr>
        <p:txBody>
          <a:bodyPr wrap="square">
            <a:spAutoFit/>
          </a:bodyPr>
          <a:lstStyle/>
          <a:p>
            <a:pPr>
              <a:lnSpc>
                <a:spcPct val="100000"/>
              </a:lnSpc>
            </a:pPr>
            <a:r>
              <a:rPr lang="es-ES" sz="2159" b="1" dirty="0">
                <a:solidFill>
                  <a:schemeClr val="bg1"/>
                </a:solidFill>
                <a:latin typeface="Verdana" panose="020B0604030504040204" pitchFamily="34" charset="0"/>
                <a:ea typeface="Verdana" panose="020B0604030504040204" pitchFamily="34" charset="0"/>
              </a:rPr>
              <a:t>Corte a agosto 2025</a:t>
            </a:r>
          </a:p>
        </p:txBody>
      </p:sp>
      <p:pic>
        <p:nvPicPr>
          <p:cNvPr id="4" name="Imagen 3">
            <a:extLst>
              <a:ext uri="{FF2B5EF4-FFF2-40B4-BE49-F238E27FC236}">
                <a16:creationId xmlns:a16="http://schemas.microsoft.com/office/drawing/2014/main" id="{78F81169-2114-9DC9-E53D-26E5FC02C60F}"/>
              </a:ext>
            </a:extLst>
          </p:cNvPr>
          <p:cNvPicPr>
            <a:picLocks noChangeAspect="1"/>
          </p:cNvPicPr>
          <p:nvPr/>
        </p:nvPicPr>
        <p:blipFill>
          <a:blip r:embed="rId5"/>
          <a:stretch>
            <a:fillRect/>
          </a:stretch>
        </p:blipFill>
        <p:spPr>
          <a:xfrm>
            <a:off x="2171572" y="4055819"/>
            <a:ext cx="3212064" cy="406862"/>
          </a:xfrm>
          <a:prstGeom prst="rect">
            <a:avLst/>
          </a:prstGeom>
        </p:spPr>
      </p:pic>
    </p:spTree>
    <p:extLst>
      <p:ext uri="{BB962C8B-B14F-4D97-AF65-F5344CB8AC3E}">
        <p14:creationId xmlns:p14="http://schemas.microsoft.com/office/powerpoint/2010/main" val="1734212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F60EF7E-A734-3580-C763-AA28A8D0A193}"/>
              </a:ext>
            </a:extLst>
          </p:cNvPr>
          <p:cNvSpPr>
            <a:spLocks noGrp="1"/>
          </p:cNvSpPr>
          <p:nvPr>
            <p:ph idx="1"/>
          </p:nvPr>
        </p:nvSpPr>
        <p:spPr>
          <a:xfrm>
            <a:off x="519728" y="2306149"/>
            <a:ext cx="6520219" cy="6175716"/>
          </a:xfrm>
        </p:spPr>
        <p:txBody>
          <a:bodyPr>
            <a:normAutofit/>
          </a:bodyPr>
          <a:lstStyle/>
          <a:p>
            <a:pPr marL="0" indent="0" algn="just">
              <a:lnSpc>
                <a:spcPct val="115000"/>
              </a:lnSpc>
              <a:spcAft>
                <a:spcPts val="800"/>
              </a:spcAft>
              <a:buNone/>
            </a:pPr>
            <a:r>
              <a:rPr lang="es-ES_tradnl" sz="1400" kern="100" dirty="0">
                <a:effectLst/>
                <a:cs typeface="Times New Roman" panose="02020603050405020304" pitchFamily="18" charset="0"/>
              </a:rPr>
              <a:t>Los ingresos corrientes representan el 6</a:t>
            </a:r>
            <a:r>
              <a:rPr lang="es-ES_tradnl" sz="1400" kern="100" dirty="0">
                <a:cs typeface="Times New Roman" panose="02020603050405020304" pitchFamily="18" charset="0"/>
              </a:rPr>
              <a:t>0</a:t>
            </a:r>
            <a:r>
              <a:rPr lang="es-ES_tradnl" sz="1400" kern="100" dirty="0">
                <a:effectLst/>
                <a:cs typeface="Times New Roman" panose="02020603050405020304" pitchFamily="18" charset="0"/>
              </a:rPr>
              <a:t>% del aforo vigente, destacándose como la fuente principal de financiación. La mayor parte de estos ingresos son de carácter tributario, teniendo en cuenta su distribución se dividen en impuestos directos e indirectos en una proporción de 49,3% y 50,7%, respectivamente.</a:t>
            </a:r>
            <a:endParaRPr lang="es-CO" sz="1400" kern="100" dirty="0">
              <a:effectLst/>
              <a:cs typeface="Times New Roman" panose="02020603050405020304" pitchFamily="18" charset="0"/>
            </a:endParaRPr>
          </a:p>
          <a:p>
            <a:pPr marL="0" indent="0" algn="just">
              <a:lnSpc>
                <a:spcPct val="115000"/>
              </a:lnSpc>
              <a:spcAft>
                <a:spcPts val="800"/>
              </a:spcAft>
              <a:buNone/>
            </a:pPr>
            <a:r>
              <a:rPr lang="es-ES_tradnl" sz="1400" kern="100" dirty="0">
                <a:effectLst/>
                <a:cs typeface="Times New Roman" panose="02020603050405020304" pitchFamily="18" charset="0"/>
              </a:rPr>
              <a:t>Respecto a los recursos de capital, estos constituyen el 30,</a:t>
            </a:r>
            <a:r>
              <a:rPr lang="es-ES_tradnl" sz="1400" kern="100" dirty="0">
                <a:cs typeface="Times New Roman" panose="02020603050405020304" pitchFamily="18" charset="0"/>
              </a:rPr>
              <a:t>3</a:t>
            </a:r>
            <a:r>
              <a:rPr lang="es-ES_tradnl" sz="1400" kern="100" dirty="0">
                <a:effectLst/>
                <a:cs typeface="Times New Roman" panose="02020603050405020304" pitchFamily="18" charset="0"/>
              </a:rPr>
              <a:t>% del aforo vigente. Dentro de estos, los recursos de crédito interno ocupan una posición destacada al representar el </a:t>
            </a:r>
            <a:r>
              <a:rPr lang="es-ES_tradnl" sz="1400" kern="100" dirty="0">
                <a:cs typeface="Times New Roman" panose="02020603050405020304" pitchFamily="18" charset="0"/>
              </a:rPr>
              <a:t>51,9</a:t>
            </a:r>
            <a:r>
              <a:rPr lang="es-ES_tradnl" sz="1400" kern="100" dirty="0">
                <a:effectLst/>
                <a:cs typeface="Times New Roman" panose="02020603050405020304" pitchFamily="18" charset="0"/>
              </a:rPr>
              <a:t>% del total de recursos de capital. </a:t>
            </a:r>
            <a:endParaRPr lang="es-CO" sz="1400" kern="100" dirty="0">
              <a:effectLst/>
              <a:cs typeface="Times New Roman" panose="02020603050405020304" pitchFamily="18" charset="0"/>
            </a:endParaRPr>
          </a:p>
          <a:p>
            <a:pPr marL="0" indent="0" algn="just">
              <a:lnSpc>
                <a:spcPct val="115000"/>
              </a:lnSpc>
              <a:spcAft>
                <a:spcPts val="800"/>
              </a:spcAft>
              <a:buNone/>
            </a:pPr>
            <a:r>
              <a:rPr lang="es-ES_tradnl" sz="1400" kern="100" dirty="0">
                <a:effectLst/>
                <a:cs typeface="Times New Roman" panose="02020603050405020304" pitchFamily="18" charset="0"/>
              </a:rPr>
              <a:t>Los ingresos administrados por los establecimientos públicos, que representan el 5,3% del aforo vigente, se caracterizan por la diversidad de su composición. Los ingresos corrientes de los estapúblicos, 2,6% del aforo vigente, provienen exclusivamente de ingresos no tributarios, siendo las tasas y derechos administrativos los más significativos con un 36,5% de su composición. Esta estructura de ingresos refleja la autonomía financiera de estas entidades para cubrir sus gastos operativos.</a:t>
            </a:r>
            <a:endParaRPr lang="es-CO" sz="1400" kern="100" dirty="0">
              <a:effectLst/>
              <a:cs typeface="Times New Roman" panose="02020603050405020304" pitchFamily="18" charset="0"/>
            </a:endParaRPr>
          </a:p>
          <a:p>
            <a:pPr marL="0" indent="0" algn="just">
              <a:lnSpc>
                <a:spcPct val="115000"/>
              </a:lnSpc>
              <a:spcAft>
                <a:spcPts val="800"/>
              </a:spcAft>
              <a:buNone/>
            </a:pPr>
            <a:r>
              <a:rPr lang="es-ES_tradnl" sz="1400" kern="100" dirty="0">
                <a:effectLst/>
                <a:cs typeface="Times New Roman" panose="02020603050405020304" pitchFamily="18" charset="0"/>
              </a:rPr>
              <a:t>En cuanto a los recursos de capital de los establecimientos públicos, estos representan el 1,4% del aforo vigente, destacándose los excedentes financieros como su principal fuente. </a:t>
            </a:r>
            <a:endParaRPr lang="es-CO" sz="1400" kern="100" dirty="0">
              <a:effectLst/>
              <a:cs typeface="Times New Roman" panose="02020603050405020304" pitchFamily="18" charset="0"/>
            </a:endParaRPr>
          </a:p>
        </p:txBody>
      </p:sp>
      <p:pic>
        <p:nvPicPr>
          <p:cNvPr id="4" name="Gráfico 3">
            <a:extLst>
              <a:ext uri="{FF2B5EF4-FFF2-40B4-BE49-F238E27FC236}">
                <a16:creationId xmlns:a16="http://schemas.microsoft.com/office/drawing/2014/main" id="{9EB65566-46DB-1960-5F11-6287A9064C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7745" y="1106183"/>
            <a:ext cx="5517653" cy="524850"/>
          </a:xfrm>
          <a:prstGeom prst="rect">
            <a:avLst/>
          </a:prstGeom>
        </p:spPr>
      </p:pic>
      <p:sp>
        <p:nvSpPr>
          <p:cNvPr id="5" name="CuadroTexto 4">
            <a:extLst>
              <a:ext uri="{FF2B5EF4-FFF2-40B4-BE49-F238E27FC236}">
                <a16:creationId xmlns:a16="http://schemas.microsoft.com/office/drawing/2014/main" id="{0CC424B5-D9DD-6403-C64B-8991EAFC42C6}"/>
              </a:ext>
            </a:extLst>
          </p:cNvPr>
          <p:cNvSpPr txBox="1"/>
          <p:nvPr/>
        </p:nvSpPr>
        <p:spPr>
          <a:xfrm>
            <a:off x="2083976" y="1129166"/>
            <a:ext cx="3391722" cy="490904"/>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2. Composición del Presupuesto de Ingresos</a:t>
            </a:r>
          </a:p>
        </p:txBody>
      </p:sp>
      <p:pic>
        <p:nvPicPr>
          <p:cNvPr id="6" name="Imagen 5">
            <a:extLst>
              <a:ext uri="{FF2B5EF4-FFF2-40B4-BE49-F238E27FC236}">
                <a16:creationId xmlns:a16="http://schemas.microsoft.com/office/drawing/2014/main" id="{B12C9B51-0CE2-6DD4-0D88-DECE8ECE9FF6}"/>
              </a:ext>
            </a:extLst>
          </p:cNvPr>
          <p:cNvPicPr>
            <a:picLocks noChangeAspect="1"/>
          </p:cNvPicPr>
          <p:nvPr/>
        </p:nvPicPr>
        <p:blipFill>
          <a:blip r:embed="rId4"/>
          <a:stretch>
            <a:fillRect/>
          </a:stretch>
        </p:blipFill>
        <p:spPr>
          <a:xfrm>
            <a:off x="4805097" y="328224"/>
            <a:ext cx="1659313" cy="296306"/>
          </a:xfrm>
          <a:prstGeom prst="rect">
            <a:avLst/>
          </a:prstGeom>
        </p:spPr>
      </p:pic>
      <p:sp>
        <p:nvSpPr>
          <p:cNvPr id="7" name="CuadroTexto 6">
            <a:extLst>
              <a:ext uri="{FF2B5EF4-FFF2-40B4-BE49-F238E27FC236}">
                <a16:creationId xmlns:a16="http://schemas.microsoft.com/office/drawing/2014/main" id="{355485B3-8AC5-3BE0-3B18-0B9823CF96D1}"/>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Tree>
    <p:extLst>
      <p:ext uri="{BB962C8B-B14F-4D97-AF65-F5344CB8AC3E}">
        <p14:creationId xmlns:p14="http://schemas.microsoft.com/office/powerpoint/2010/main" val="2902790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F4E93C-6079-7EC1-5B53-F7B32CB32939}"/>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C9820D7E-102E-2852-023C-175CDF5D4D9F}"/>
              </a:ext>
            </a:extLst>
          </p:cNvPr>
          <p:cNvPicPr>
            <a:picLocks noChangeAspect="1"/>
          </p:cNvPicPr>
          <p:nvPr/>
        </p:nvPicPr>
        <p:blipFill>
          <a:blip r:embed="rId3"/>
          <a:srcRect r="12284"/>
          <a:stretch/>
        </p:blipFill>
        <p:spPr>
          <a:xfrm>
            <a:off x="928588" y="4699289"/>
            <a:ext cx="6631087" cy="5429135"/>
          </a:xfrm>
          <a:prstGeom prst="rect">
            <a:avLst/>
          </a:prstGeom>
        </p:spPr>
      </p:pic>
      <p:pic>
        <p:nvPicPr>
          <p:cNvPr id="3" name="Imagen 2">
            <a:extLst>
              <a:ext uri="{FF2B5EF4-FFF2-40B4-BE49-F238E27FC236}">
                <a16:creationId xmlns:a16="http://schemas.microsoft.com/office/drawing/2014/main" id="{0AB42911-AED9-EA0C-430C-83CFCA1CB552}"/>
              </a:ext>
            </a:extLst>
          </p:cNvPr>
          <p:cNvPicPr>
            <a:picLocks noChangeAspect="1"/>
          </p:cNvPicPr>
          <p:nvPr/>
        </p:nvPicPr>
        <p:blipFill>
          <a:blip r:embed="rId2"/>
          <a:stretch>
            <a:fillRect/>
          </a:stretch>
        </p:blipFill>
        <p:spPr>
          <a:xfrm>
            <a:off x="-756" y="-163773"/>
            <a:ext cx="7560431" cy="10855585"/>
          </a:xfrm>
          <a:prstGeom prst="rect">
            <a:avLst/>
          </a:prstGeom>
        </p:spPr>
      </p:pic>
      <p:sp>
        <p:nvSpPr>
          <p:cNvPr id="6" name="Título 1">
            <a:extLst>
              <a:ext uri="{FF2B5EF4-FFF2-40B4-BE49-F238E27FC236}">
                <a16:creationId xmlns:a16="http://schemas.microsoft.com/office/drawing/2014/main" id="{B071886B-89F0-6127-5868-F9EEE1A9B456}"/>
              </a:ext>
            </a:extLst>
          </p:cNvPr>
          <p:cNvSpPr txBox="1">
            <a:spLocks/>
          </p:cNvSpPr>
          <p:nvPr/>
        </p:nvSpPr>
        <p:spPr>
          <a:xfrm>
            <a:off x="1280751" y="1384753"/>
            <a:ext cx="4669412" cy="1456833"/>
          </a:xfrm>
          <a:prstGeom prst="rect">
            <a:avLst/>
          </a:prstGeom>
        </p:spPr>
        <p:txBody>
          <a:bodyPr vert="horz" lIns="98694" tIns="49347" rIns="98694" bIns="49347" rtlCol="0" anchor="t">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1" b="1" dirty="0">
                <a:solidFill>
                  <a:schemeClr val="bg1"/>
                </a:solidFill>
                <a:latin typeface="Verdana" panose="020B0604030504040204" pitchFamily="34" charset="0"/>
                <a:ea typeface="Verdana" panose="020B0604030504040204" pitchFamily="34" charset="0"/>
                <a:cs typeface="Verdana" panose="020B0604030504040204" pitchFamily="34" charset="0"/>
              </a:rPr>
              <a:t>3. Ejecución de  Ingresos PGN</a:t>
            </a:r>
            <a:endParaRPr lang="es-ES" sz="518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ectángulo redondeado 6">
            <a:extLst>
              <a:ext uri="{FF2B5EF4-FFF2-40B4-BE49-F238E27FC236}">
                <a16:creationId xmlns:a16="http://schemas.microsoft.com/office/drawing/2014/main" id="{BA387257-76B5-B0F8-4516-A09CCA26E593}"/>
              </a:ext>
            </a:extLst>
          </p:cNvPr>
          <p:cNvSpPr/>
          <p:nvPr/>
        </p:nvSpPr>
        <p:spPr>
          <a:xfrm>
            <a:off x="1280751" y="2818123"/>
            <a:ext cx="4428420" cy="1526891"/>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lIns="55515" tIns="27758" rIns="55515" bIns="27758" rtlCol="0" anchor="ctr"/>
          <a:lstStyle/>
          <a:p>
            <a:pPr algn="just"/>
            <a:endParaRPr lang="es-CO" sz="1079" dirty="0">
              <a:solidFill>
                <a:schemeClr val="bg1"/>
              </a:solidFill>
              <a:latin typeface="Verdana" panose="020B0604030504040204" pitchFamily="34" charset="0"/>
              <a:ea typeface="Verdana" panose="020B0604030504040204" pitchFamily="34" charset="0"/>
            </a:endParaRPr>
          </a:p>
        </p:txBody>
      </p:sp>
      <p:sp>
        <p:nvSpPr>
          <p:cNvPr id="8" name="CuadroTexto 7">
            <a:extLst>
              <a:ext uri="{FF2B5EF4-FFF2-40B4-BE49-F238E27FC236}">
                <a16:creationId xmlns:a16="http://schemas.microsoft.com/office/drawing/2014/main" id="{BADDEB6B-BBF9-A8A5-3E20-A318576D8883}"/>
              </a:ext>
            </a:extLst>
          </p:cNvPr>
          <p:cNvSpPr txBox="1"/>
          <p:nvPr/>
        </p:nvSpPr>
        <p:spPr>
          <a:xfrm>
            <a:off x="1850504" y="3077940"/>
            <a:ext cx="4290646" cy="46166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Corte </a:t>
            </a:r>
            <a:r>
              <a:rPr lang="es-CO" sz="2400" dirty="0">
                <a:solidFill>
                  <a:prstClr val="white"/>
                </a:solidFill>
                <a:latin typeface="Verdana" panose="020B0604030504040204" pitchFamily="34" charset="0"/>
                <a:ea typeface="Verdana" panose="020B0604030504040204" pitchFamily="34" charset="0"/>
              </a:rPr>
              <a:t>agosto</a:t>
            </a:r>
            <a:r>
              <a:rPr kumimoji="0" lang="es-CO" sz="24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de 2025</a:t>
            </a:r>
          </a:p>
        </p:txBody>
      </p:sp>
    </p:spTree>
    <p:extLst>
      <p:ext uri="{BB962C8B-B14F-4D97-AF65-F5344CB8AC3E}">
        <p14:creationId xmlns:p14="http://schemas.microsoft.com/office/powerpoint/2010/main" val="414795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7A1E55A-D2D1-C611-AC19-895F4F430C33}"/>
              </a:ext>
            </a:extLst>
          </p:cNvPr>
          <p:cNvSpPr>
            <a:spLocks noGrp="1"/>
          </p:cNvSpPr>
          <p:nvPr>
            <p:ph idx="1"/>
          </p:nvPr>
        </p:nvSpPr>
        <p:spPr>
          <a:xfrm>
            <a:off x="519727" y="1715816"/>
            <a:ext cx="6305002" cy="1318835"/>
          </a:xfrm>
        </p:spPr>
        <p:txBody>
          <a:bodyPr>
            <a:normAutofit/>
          </a:bodyPr>
          <a:lstStyle/>
          <a:p>
            <a:pPr marL="0" indent="0" algn="just">
              <a:buNone/>
            </a:pPr>
            <a:r>
              <a:rPr lang="es-ES_tradnl" sz="1400" kern="100" dirty="0">
                <a:ea typeface="Cambria" panose="02040503050406030204" pitchFamily="18" charset="0"/>
                <a:cs typeface="Times New Roman" panose="02020603050405020304" pitchFamily="18" charset="0"/>
              </a:rPr>
              <a:t>A agosto de 2025, la ejecución del presupuesto de ingresos muestra un recaudo de $323,9 billones, evidenciando un aumento respecto al recaudo observado en el mismo mes en 2024, cuando este se situaba en $275,7 billones. Esta tendencia refleja un aumento en la captación de ingresos en comparación con el año anterior, como se presenta en el gráfico No. 3.</a:t>
            </a:r>
            <a:endParaRPr lang="es-CO" sz="1400" kern="100" dirty="0">
              <a:ea typeface="Cambria" panose="02040503050406030204" pitchFamily="18" charset="0"/>
              <a:cs typeface="Times New Roman" panose="02020603050405020304" pitchFamily="18" charset="0"/>
            </a:endParaRPr>
          </a:p>
          <a:p>
            <a:pPr marL="0" indent="0">
              <a:buNone/>
            </a:pPr>
            <a:endParaRPr lang="es-CO" dirty="0"/>
          </a:p>
        </p:txBody>
      </p:sp>
      <p:pic>
        <p:nvPicPr>
          <p:cNvPr id="4" name="Gráfico 3">
            <a:extLst>
              <a:ext uri="{FF2B5EF4-FFF2-40B4-BE49-F238E27FC236}">
                <a16:creationId xmlns:a16="http://schemas.microsoft.com/office/drawing/2014/main" id="{5FF966A9-4D68-E263-BA8F-6895A42F43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5A753008-7ED8-3DFA-1CC5-EE315E9CC6E9}"/>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pic>
        <p:nvPicPr>
          <p:cNvPr id="9" name="Imagen 8">
            <a:extLst>
              <a:ext uri="{FF2B5EF4-FFF2-40B4-BE49-F238E27FC236}">
                <a16:creationId xmlns:a16="http://schemas.microsoft.com/office/drawing/2014/main" id="{8F23625C-E03F-BC33-1D35-A579849F04FA}"/>
              </a:ext>
            </a:extLst>
          </p:cNvPr>
          <p:cNvPicPr>
            <a:picLocks noChangeAspect="1"/>
          </p:cNvPicPr>
          <p:nvPr/>
        </p:nvPicPr>
        <p:blipFill>
          <a:blip r:embed="rId4"/>
          <a:stretch>
            <a:fillRect/>
          </a:stretch>
        </p:blipFill>
        <p:spPr>
          <a:xfrm>
            <a:off x="4805097" y="328224"/>
            <a:ext cx="1659313" cy="296306"/>
          </a:xfrm>
          <a:prstGeom prst="rect">
            <a:avLst/>
          </a:prstGeom>
        </p:spPr>
      </p:pic>
      <p:sp>
        <p:nvSpPr>
          <p:cNvPr id="10" name="CuadroTexto 9">
            <a:extLst>
              <a:ext uri="{FF2B5EF4-FFF2-40B4-BE49-F238E27FC236}">
                <a16:creationId xmlns:a16="http://schemas.microsoft.com/office/drawing/2014/main" id="{9B74D252-DA0B-3E0E-AD54-43763BFE1D48}"/>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grpSp>
        <p:nvGrpSpPr>
          <p:cNvPr id="11" name="Grupo 10">
            <a:extLst>
              <a:ext uri="{FF2B5EF4-FFF2-40B4-BE49-F238E27FC236}">
                <a16:creationId xmlns:a16="http://schemas.microsoft.com/office/drawing/2014/main" id="{06B20A23-6409-0EC4-9C1F-1CD3AB824672}"/>
              </a:ext>
            </a:extLst>
          </p:cNvPr>
          <p:cNvGrpSpPr/>
          <p:nvPr/>
        </p:nvGrpSpPr>
        <p:grpSpPr>
          <a:xfrm>
            <a:off x="923357" y="4285296"/>
            <a:ext cx="2587605" cy="1278751"/>
            <a:chOff x="934529" y="5910062"/>
            <a:chExt cx="2252472" cy="744474"/>
          </a:xfrm>
        </p:grpSpPr>
        <p:sp>
          <p:nvSpPr>
            <p:cNvPr id="12" name="Forma libre: forma 11">
              <a:extLst>
                <a:ext uri="{FF2B5EF4-FFF2-40B4-BE49-F238E27FC236}">
                  <a16:creationId xmlns:a16="http://schemas.microsoft.com/office/drawing/2014/main" id="{BF43F09F-2612-6C1A-AF4E-DC515AD8FFBC}"/>
                </a:ext>
              </a:extLst>
            </p:cNvPr>
            <p:cNvSpPr/>
            <p:nvPr/>
          </p:nvSpPr>
          <p:spPr>
            <a:xfrm>
              <a:off x="934529"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F9CD9"/>
            </a:solidFill>
            <a:ln w="9525" cap="flat">
              <a:noFill/>
              <a:prstDash val="solid"/>
              <a:miter/>
            </a:ln>
          </p:spPr>
          <p:txBody>
            <a:bodyPr rtlCol="0" anchor="ctr"/>
            <a:lstStyle/>
            <a:p>
              <a:endParaRPr lang="es-CO" sz="2115"/>
            </a:p>
          </p:txBody>
        </p:sp>
        <p:sp>
          <p:nvSpPr>
            <p:cNvPr id="13" name="Forma libre: forma 12">
              <a:extLst>
                <a:ext uri="{FF2B5EF4-FFF2-40B4-BE49-F238E27FC236}">
                  <a16:creationId xmlns:a16="http://schemas.microsoft.com/office/drawing/2014/main" id="{3912503B-5464-DAE3-8EE3-465679DA56D5}"/>
                </a:ext>
              </a:extLst>
            </p:cNvPr>
            <p:cNvSpPr/>
            <p:nvPr/>
          </p:nvSpPr>
          <p:spPr>
            <a:xfrm>
              <a:off x="989583"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grpSp>
        <p:nvGrpSpPr>
          <p:cNvPr id="14" name="Grupo 13">
            <a:extLst>
              <a:ext uri="{FF2B5EF4-FFF2-40B4-BE49-F238E27FC236}">
                <a16:creationId xmlns:a16="http://schemas.microsoft.com/office/drawing/2014/main" id="{B330FF71-FEA0-E1FC-8FDC-E69A1914B117}"/>
              </a:ext>
            </a:extLst>
          </p:cNvPr>
          <p:cNvGrpSpPr/>
          <p:nvPr/>
        </p:nvGrpSpPr>
        <p:grpSpPr>
          <a:xfrm>
            <a:off x="4211284" y="4299901"/>
            <a:ext cx="2587605" cy="1278751"/>
            <a:chOff x="3597288" y="5910062"/>
            <a:chExt cx="2252472" cy="744474"/>
          </a:xfrm>
        </p:grpSpPr>
        <p:sp>
          <p:nvSpPr>
            <p:cNvPr id="15" name="Forma libre: forma 14">
              <a:extLst>
                <a:ext uri="{FF2B5EF4-FFF2-40B4-BE49-F238E27FC236}">
                  <a16:creationId xmlns:a16="http://schemas.microsoft.com/office/drawing/2014/main" id="{835749CC-60DB-2CE9-E306-D581878E9D16}"/>
                </a:ext>
              </a:extLst>
            </p:cNvPr>
            <p:cNvSpPr/>
            <p:nvPr/>
          </p:nvSpPr>
          <p:spPr>
            <a:xfrm>
              <a:off x="3597288"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18AEBA"/>
            </a:solidFill>
            <a:ln w="9525" cap="flat">
              <a:noFill/>
              <a:prstDash val="solid"/>
              <a:miter/>
            </a:ln>
          </p:spPr>
          <p:txBody>
            <a:bodyPr rtlCol="0" anchor="ctr"/>
            <a:lstStyle/>
            <a:p>
              <a:endParaRPr lang="es-CO" sz="2115"/>
            </a:p>
          </p:txBody>
        </p:sp>
        <p:sp>
          <p:nvSpPr>
            <p:cNvPr id="16" name="Forma libre: forma 15">
              <a:extLst>
                <a:ext uri="{FF2B5EF4-FFF2-40B4-BE49-F238E27FC236}">
                  <a16:creationId xmlns:a16="http://schemas.microsoft.com/office/drawing/2014/main" id="{74E10879-C9A6-A4A3-6CFE-604F815177A6}"/>
                </a:ext>
              </a:extLst>
            </p:cNvPr>
            <p:cNvSpPr/>
            <p:nvPr/>
          </p:nvSpPr>
          <p:spPr>
            <a:xfrm>
              <a:off x="3652342"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grpSp>
        <p:nvGrpSpPr>
          <p:cNvPr id="17" name="Grupo 16">
            <a:extLst>
              <a:ext uri="{FF2B5EF4-FFF2-40B4-BE49-F238E27FC236}">
                <a16:creationId xmlns:a16="http://schemas.microsoft.com/office/drawing/2014/main" id="{3E1BB6F5-BED2-D104-97F8-0C71731B3859}"/>
              </a:ext>
            </a:extLst>
          </p:cNvPr>
          <p:cNvGrpSpPr/>
          <p:nvPr/>
        </p:nvGrpSpPr>
        <p:grpSpPr>
          <a:xfrm>
            <a:off x="558473" y="3741051"/>
            <a:ext cx="1158951" cy="1158951"/>
            <a:chOff x="1086" y="66649"/>
            <a:chExt cx="1158951" cy="1158951"/>
          </a:xfrm>
          <a:solidFill>
            <a:srgbClr val="0070C0"/>
          </a:solidFill>
        </p:grpSpPr>
        <p:sp>
          <p:nvSpPr>
            <p:cNvPr id="18" name="Elipse 17">
              <a:extLst>
                <a:ext uri="{FF2B5EF4-FFF2-40B4-BE49-F238E27FC236}">
                  <a16:creationId xmlns:a16="http://schemas.microsoft.com/office/drawing/2014/main" id="{C4DDF075-A802-D187-3EFF-82AC6C734F27}"/>
                </a:ext>
              </a:extLst>
            </p:cNvPr>
            <p:cNvSpPr/>
            <p:nvPr/>
          </p:nvSpPr>
          <p:spPr>
            <a:xfrm>
              <a:off x="1086" y="66649"/>
              <a:ext cx="1158951" cy="1158951"/>
            </a:xfrm>
            <a:prstGeom prst="ellipse">
              <a:avLst/>
            </a:prstGeom>
            <a:grp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a:lstStyle/>
            <a:p>
              <a:endParaRPr lang="es-CO"/>
            </a:p>
          </p:txBody>
        </p:sp>
        <p:sp>
          <p:nvSpPr>
            <p:cNvPr id="19" name="Elipse 4">
              <a:extLst>
                <a:ext uri="{FF2B5EF4-FFF2-40B4-BE49-F238E27FC236}">
                  <a16:creationId xmlns:a16="http://schemas.microsoft.com/office/drawing/2014/main" id="{8C6CD6D2-7AD7-B5CD-3316-6682D21C858E}"/>
                </a:ext>
              </a:extLst>
            </p:cNvPr>
            <p:cNvSpPr txBox="1"/>
            <p:nvPr/>
          </p:nvSpPr>
          <p:spPr>
            <a:xfrm>
              <a:off x="170810" y="236373"/>
              <a:ext cx="819503" cy="8195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Century Gothic" panose="020B0502020202020204" pitchFamily="34" charset="0"/>
                </a:rPr>
                <a:t>2024</a:t>
              </a:r>
            </a:p>
          </p:txBody>
        </p:sp>
      </p:grpSp>
      <p:grpSp>
        <p:nvGrpSpPr>
          <p:cNvPr id="20" name="Grupo 19">
            <a:extLst>
              <a:ext uri="{FF2B5EF4-FFF2-40B4-BE49-F238E27FC236}">
                <a16:creationId xmlns:a16="http://schemas.microsoft.com/office/drawing/2014/main" id="{64F0E2EC-69C0-F7EB-689F-630093236C18}"/>
              </a:ext>
            </a:extLst>
          </p:cNvPr>
          <p:cNvGrpSpPr/>
          <p:nvPr/>
        </p:nvGrpSpPr>
        <p:grpSpPr>
          <a:xfrm>
            <a:off x="3631806" y="3739271"/>
            <a:ext cx="1158951" cy="1158951"/>
            <a:chOff x="3090183" y="31796"/>
            <a:chExt cx="1158951" cy="1158951"/>
          </a:xfrm>
        </p:grpSpPr>
        <p:sp>
          <p:nvSpPr>
            <p:cNvPr id="21" name="Elipse 20">
              <a:extLst>
                <a:ext uri="{FF2B5EF4-FFF2-40B4-BE49-F238E27FC236}">
                  <a16:creationId xmlns:a16="http://schemas.microsoft.com/office/drawing/2014/main" id="{D04F1932-D002-7E74-0ED2-622A2C2FD4D1}"/>
                </a:ext>
              </a:extLst>
            </p:cNvPr>
            <p:cNvSpPr/>
            <p:nvPr/>
          </p:nvSpPr>
          <p:spPr>
            <a:xfrm>
              <a:off x="3090183" y="31796"/>
              <a:ext cx="1158951" cy="1158951"/>
            </a:xfrm>
            <a:prstGeom prst="ellipse">
              <a:avLst/>
            </a:prstGeom>
            <a:solidFill>
              <a:schemeClr val="accent5">
                <a:lumMod val="50000"/>
              </a:schemeClr>
            </a:solidFill>
          </p:spPr>
          <p:style>
            <a:lnRef idx="3">
              <a:schemeClr val="lt1">
                <a:hueOff val="0"/>
                <a:satOff val="0"/>
                <a:lumOff val="0"/>
                <a:alphaOff val="0"/>
              </a:schemeClr>
            </a:lnRef>
            <a:fillRef idx="1">
              <a:scrgbClr r="0" g="0" b="0"/>
            </a:fillRef>
            <a:effectRef idx="1">
              <a:schemeClr val="accent2">
                <a:hueOff val="4681519"/>
                <a:satOff val="-5839"/>
                <a:lumOff val="1373"/>
                <a:alphaOff val="0"/>
              </a:schemeClr>
            </a:effectRef>
            <a:fontRef idx="minor">
              <a:schemeClr val="lt1"/>
            </a:fontRef>
          </p:style>
          <p:txBody>
            <a:bodyPr/>
            <a:lstStyle/>
            <a:p>
              <a:endParaRPr lang="es-CO"/>
            </a:p>
          </p:txBody>
        </p:sp>
        <p:sp>
          <p:nvSpPr>
            <p:cNvPr id="22" name="Elipse 4">
              <a:extLst>
                <a:ext uri="{FF2B5EF4-FFF2-40B4-BE49-F238E27FC236}">
                  <a16:creationId xmlns:a16="http://schemas.microsoft.com/office/drawing/2014/main" id="{635DB325-F3ED-EA55-0EA9-568DCABBC674}"/>
                </a:ext>
              </a:extLst>
            </p:cNvPr>
            <p:cNvSpPr txBox="1"/>
            <p:nvPr/>
          </p:nvSpPr>
          <p:spPr>
            <a:xfrm>
              <a:off x="3259906" y="250978"/>
              <a:ext cx="819503" cy="8195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Century Gothic" panose="020B0502020202020204" pitchFamily="34" charset="0"/>
                </a:rPr>
                <a:t>2025</a:t>
              </a:r>
            </a:p>
          </p:txBody>
        </p:sp>
      </p:grpSp>
      <p:sp>
        <p:nvSpPr>
          <p:cNvPr id="24" name="CuadroTexto 23">
            <a:extLst>
              <a:ext uri="{FF2B5EF4-FFF2-40B4-BE49-F238E27FC236}">
                <a16:creationId xmlns:a16="http://schemas.microsoft.com/office/drawing/2014/main" id="{B5BF8F9B-1F12-0F8E-E634-A8ADA9070105}"/>
              </a:ext>
            </a:extLst>
          </p:cNvPr>
          <p:cNvSpPr txBox="1"/>
          <p:nvPr/>
        </p:nvSpPr>
        <p:spPr>
          <a:xfrm>
            <a:off x="1556152" y="4441140"/>
            <a:ext cx="1633503" cy="1015663"/>
          </a:xfrm>
          <a:prstGeom prst="rect">
            <a:avLst/>
          </a:prstGeom>
          <a:noFill/>
        </p:spPr>
        <p:txBody>
          <a:bodyPr wrap="square">
            <a:spAutoFit/>
          </a:bodyPr>
          <a:lstStyle/>
          <a:p>
            <a:pPr lvl="0" algn="ctr"/>
            <a:r>
              <a:rPr lang="es-CO" sz="2000" b="1" dirty="0"/>
              <a:t>$275,7</a:t>
            </a:r>
          </a:p>
          <a:p>
            <a:pPr lvl="0" algn="ctr"/>
            <a:r>
              <a:rPr lang="es-CO" sz="2000" b="1" dirty="0"/>
              <a:t>billones</a:t>
            </a:r>
          </a:p>
          <a:p>
            <a:pPr lvl="0" algn="ctr"/>
            <a:r>
              <a:rPr lang="es-CO" sz="2000" b="1" dirty="0"/>
              <a:t>58%</a:t>
            </a:r>
          </a:p>
        </p:txBody>
      </p:sp>
      <p:sp>
        <p:nvSpPr>
          <p:cNvPr id="25" name="CuadroTexto 24">
            <a:extLst>
              <a:ext uri="{FF2B5EF4-FFF2-40B4-BE49-F238E27FC236}">
                <a16:creationId xmlns:a16="http://schemas.microsoft.com/office/drawing/2014/main" id="{14F14250-E2A9-D597-2CAA-BB35911CADE9}"/>
              </a:ext>
            </a:extLst>
          </p:cNvPr>
          <p:cNvSpPr txBox="1"/>
          <p:nvPr/>
        </p:nvSpPr>
        <p:spPr>
          <a:xfrm>
            <a:off x="4711072" y="4411411"/>
            <a:ext cx="1633503" cy="1015663"/>
          </a:xfrm>
          <a:prstGeom prst="rect">
            <a:avLst/>
          </a:prstGeom>
          <a:noFill/>
        </p:spPr>
        <p:txBody>
          <a:bodyPr wrap="square">
            <a:spAutoFit/>
          </a:bodyPr>
          <a:lstStyle/>
          <a:p>
            <a:pPr lvl="0" algn="ctr"/>
            <a:r>
              <a:rPr lang="es-CO" sz="2000" b="1" dirty="0"/>
              <a:t>$323,9 billones</a:t>
            </a:r>
          </a:p>
          <a:p>
            <a:pPr lvl="0" algn="ctr"/>
            <a:r>
              <a:rPr lang="es-CO" sz="2000" b="1" dirty="0"/>
              <a:t>63%</a:t>
            </a:r>
          </a:p>
        </p:txBody>
      </p:sp>
      <p:sp>
        <p:nvSpPr>
          <p:cNvPr id="26" name="CuadroTexto 25">
            <a:extLst>
              <a:ext uri="{FF2B5EF4-FFF2-40B4-BE49-F238E27FC236}">
                <a16:creationId xmlns:a16="http://schemas.microsoft.com/office/drawing/2014/main" id="{D546289A-D231-AEBF-F905-0A5CDEB28828}"/>
              </a:ext>
            </a:extLst>
          </p:cNvPr>
          <p:cNvSpPr txBox="1"/>
          <p:nvPr/>
        </p:nvSpPr>
        <p:spPr>
          <a:xfrm>
            <a:off x="734946" y="3210341"/>
            <a:ext cx="5828365" cy="557332"/>
          </a:xfrm>
          <a:prstGeom prst="rect">
            <a:avLst/>
          </a:prstGeom>
          <a:noFill/>
          <a:ln>
            <a:noFill/>
            <a:prstDash val="dash"/>
          </a:ln>
        </p:spPr>
        <p:txBody>
          <a:bodyPr wrap="square" rtlCol="0">
            <a:spAutoFit/>
          </a:bodyPr>
          <a:lstStyle/>
          <a:p>
            <a:pPr algn="ctr"/>
            <a:r>
              <a:rPr lang="es-ES" sz="1511" b="1" dirty="0">
                <a:solidFill>
                  <a:srgbClr val="0B78B5"/>
                </a:solidFill>
                <a:latin typeface="Verdana" panose="020B0604030504040204" pitchFamily="34" charset="0"/>
                <a:ea typeface="Verdana" panose="020B0604030504040204" pitchFamily="34" charset="0"/>
              </a:rPr>
              <a:t>Gráfico No. 3. Recaudo Neto Ingresos PGN         Acumulado a agosto</a:t>
            </a:r>
          </a:p>
        </p:txBody>
      </p:sp>
      <p:sp>
        <p:nvSpPr>
          <p:cNvPr id="28" name="CuadroTexto 27">
            <a:extLst>
              <a:ext uri="{FF2B5EF4-FFF2-40B4-BE49-F238E27FC236}">
                <a16:creationId xmlns:a16="http://schemas.microsoft.com/office/drawing/2014/main" id="{375395AE-0398-3FDE-6480-FD867E35F9C6}"/>
              </a:ext>
            </a:extLst>
          </p:cNvPr>
          <p:cNvSpPr txBox="1"/>
          <p:nvPr/>
        </p:nvSpPr>
        <p:spPr>
          <a:xfrm>
            <a:off x="1808906" y="5618681"/>
            <a:ext cx="3781166" cy="237566"/>
          </a:xfrm>
          <a:prstGeom prst="rect">
            <a:avLst/>
          </a:prstGeom>
          <a:noFill/>
        </p:spPr>
        <p:txBody>
          <a:bodyPr wrap="square">
            <a:spAutoFit/>
          </a:bodyPr>
          <a:lstStyle/>
          <a:p>
            <a:pPr algn="ctr">
              <a:lnSpc>
                <a:spcPct val="115000"/>
              </a:lnSpc>
              <a:spcAft>
                <a:spcPts val="800"/>
              </a:spcAft>
            </a:pPr>
            <a:r>
              <a:rPr lang="es-ES_tradnl" sz="900" b="1" kern="100" dirty="0">
                <a:solidFill>
                  <a:srgbClr val="7F7F7F"/>
                </a:solidFill>
                <a:effectLst/>
                <a:latin typeface="Verdana" panose="020B0604030504040204" pitchFamily="34" charset="0"/>
                <a:ea typeface="Cambria" panose="02040503050406030204" pitchFamily="18" charset="0"/>
                <a:cs typeface="Times New Roman" panose="02020603050405020304" pitchFamily="18" charset="0"/>
              </a:rPr>
              <a:t>Fuente: </a:t>
            </a:r>
            <a:r>
              <a:rPr lang="es-ES_tradnl" sz="900" kern="100" dirty="0">
                <a:solidFill>
                  <a:srgbClr val="7F7F7F"/>
                </a:solidFill>
                <a:effectLst/>
                <a:latin typeface="Verdana" panose="020B0604030504040204" pitchFamily="34" charset="0"/>
                <a:ea typeface="Cambria" panose="02040503050406030204" pitchFamily="18" charset="0"/>
                <a:cs typeface="Times New Roman" panose="02020603050405020304" pitchFamily="18" charset="0"/>
              </a:rPr>
              <a:t>Dirección General del Presupuesto Público Nacional</a:t>
            </a:r>
            <a:endParaRPr lang="es-CO" sz="9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0" name="CuadroTexto 29">
            <a:extLst>
              <a:ext uri="{FF2B5EF4-FFF2-40B4-BE49-F238E27FC236}">
                <a16:creationId xmlns:a16="http://schemas.microsoft.com/office/drawing/2014/main" id="{F1DE4D61-A429-F990-27DE-B490B24B1E00}"/>
              </a:ext>
            </a:extLst>
          </p:cNvPr>
          <p:cNvSpPr txBox="1"/>
          <p:nvPr/>
        </p:nvSpPr>
        <p:spPr>
          <a:xfrm>
            <a:off x="450754" y="6115048"/>
            <a:ext cx="6373975" cy="3404715"/>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Dentro de los ingresos del presupuesto nacional, los recursos de capital muestran una diferencia positiva en los porcentajes de ejecución al comparar 2024 y 2025 del 52,3% y el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67,8</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respectivamente. En cuanto a los Ingresos Corrientes, la ejecución acumulada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es del 59,3%, superior en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0,7 puntos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porcentuales a la ejecución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58,6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al mismo mes del año anterior. Los Fondos Especiales de la Nación muestran un aumento en la ejecución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del año en curso, con un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67,8</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frente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63,</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7% obtenido en 2024. Por otra parte, las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C</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ontribuciones Parafiscales de la Nación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han disminuido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su ejecución, pasando del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64,5</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en</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agosto de 2024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62,2</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a agosto de 2025.</a:t>
            </a:r>
          </a:p>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Para el caso de los Establecimientos Públicos, los fondos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e</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speciales y los ingresos corrientes registran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los porcentajes más altos de ejecución con 137,1% y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78,2</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respectivamente.</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88591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o 15">
            <a:extLst>
              <a:ext uri="{FF2B5EF4-FFF2-40B4-BE49-F238E27FC236}">
                <a16:creationId xmlns:a16="http://schemas.microsoft.com/office/drawing/2014/main" id="{C0A6BF93-FC5E-BACD-90E5-9959FB01684D}"/>
              </a:ext>
            </a:extLst>
          </p:cNvPr>
          <p:cNvGrpSpPr/>
          <p:nvPr/>
        </p:nvGrpSpPr>
        <p:grpSpPr>
          <a:xfrm>
            <a:off x="2163710" y="7693689"/>
            <a:ext cx="4673833" cy="2387818"/>
            <a:chOff x="3597288" y="5910062"/>
            <a:chExt cx="2252472" cy="744474"/>
          </a:xfrm>
        </p:grpSpPr>
        <p:sp>
          <p:nvSpPr>
            <p:cNvPr id="17" name="Forma libre: forma 16">
              <a:extLst>
                <a:ext uri="{FF2B5EF4-FFF2-40B4-BE49-F238E27FC236}">
                  <a16:creationId xmlns:a16="http://schemas.microsoft.com/office/drawing/2014/main" id="{20CB91DE-0EEA-AFED-2B38-61D0F46F4BB8}"/>
                </a:ext>
              </a:extLst>
            </p:cNvPr>
            <p:cNvSpPr/>
            <p:nvPr/>
          </p:nvSpPr>
          <p:spPr>
            <a:xfrm>
              <a:off x="3597288"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18AEBA"/>
            </a:solidFill>
            <a:ln w="9525" cap="flat">
              <a:noFill/>
              <a:prstDash val="solid"/>
              <a:miter/>
            </a:ln>
          </p:spPr>
          <p:txBody>
            <a:bodyPr rtlCol="0" anchor="ctr"/>
            <a:lstStyle/>
            <a:p>
              <a:endParaRPr lang="es-CO" sz="2115" dirty="0"/>
            </a:p>
          </p:txBody>
        </p:sp>
        <p:sp>
          <p:nvSpPr>
            <p:cNvPr id="18" name="Forma libre: forma 17">
              <a:extLst>
                <a:ext uri="{FF2B5EF4-FFF2-40B4-BE49-F238E27FC236}">
                  <a16:creationId xmlns:a16="http://schemas.microsoft.com/office/drawing/2014/main" id="{944FCFB0-F667-B2E1-8505-F7B98EA70160}"/>
                </a:ext>
              </a:extLst>
            </p:cNvPr>
            <p:cNvSpPr/>
            <p:nvPr/>
          </p:nvSpPr>
          <p:spPr>
            <a:xfrm>
              <a:off x="3652342"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grpSp>
        <p:nvGrpSpPr>
          <p:cNvPr id="13" name="Grupo 12">
            <a:extLst>
              <a:ext uri="{FF2B5EF4-FFF2-40B4-BE49-F238E27FC236}">
                <a16:creationId xmlns:a16="http://schemas.microsoft.com/office/drawing/2014/main" id="{328CB0DD-6BA9-F704-56BE-9322B2821004}"/>
              </a:ext>
            </a:extLst>
          </p:cNvPr>
          <p:cNvGrpSpPr/>
          <p:nvPr/>
        </p:nvGrpSpPr>
        <p:grpSpPr>
          <a:xfrm>
            <a:off x="1292156" y="5115137"/>
            <a:ext cx="4460379" cy="2213273"/>
            <a:chOff x="934529" y="4828237"/>
            <a:chExt cx="2252472" cy="744474"/>
          </a:xfrm>
        </p:grpSpPr>
        <p:sp>
          <p:nvSpPr>
            <p:cNvPr id="14" name="Forma libre: forma 13">
              <a:extLst>
                <a:ext uri="{FF2B5EF4-FFF2-40B4-BE49-F238E27FC236}">
                  <a16:creationId xmlns:a16="http://schemas.microsoft.com/office/drawing/2014/main" id="{EF08469F-4E33-2C02-9B1A-CA615C0157ED}"/>
                </a:ext>
              </a:extLst>
            </p:cNvPr>
            <p:cNvSpPr/>
            <p:nvPr/>
          </p:nvSpPr>
          <p:spPr>
            <a:xfrm>
              <a:off x="934529" y="4828237"/>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7618F"/>
            </a:solidFill>
            <a:ln w="9525" cap="flat">
              <a:noFill/>
              <a:prstDash val="solid"/>
              <a:miter/>
            </a:ln>
          </p:spPr>
          <p:txBody>
            <a:bodyPr rtlCol="0" anchor="ctr"/>
            <a:lstStyle/>
            <a:p>
              <a:endParaRPr lang="es-CO" sz="2115"/>
            </a:p>
          </p:txBody>
        </p:sp>
        <p:sp>
          <p:nvSpPr>
            <p:cNvPr id="15" name="Forma libre: forma 14">
              <a:extLst>
                <a:ext uri="{FF2B5EF4-FFF2-40B4-BE49-F238E27FC236}">
                  <a16:creationId xmlns:a16="http://schemas.microsoft.com/office/drawing/2014/main" id="{89709446-5B22-63CA-7A25-1E848FD31CBB}"/>
                </a:ext>
              </a:extLst>
            </p:cNvPr>
            <p:cNvSpPr/>
            <p:nvPr/>
          </p:nvSpPr>
          <p:spPr>
            <a:xfrm>
              <a:off x="989583" y="4882624"/>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2" name="Título 1">
            <a:extLst>
              <a:ext uri="{FF2B5EF4-FFF2-40B4-BE49-F238E27FC236}">
                <a16:creationId xmlns:a16="http://schemas.microsoft.com/office/drawing/2014/main" id="{6A71AD79-DA1F-4B3C-E333-29660B0B3F27}"/>
              </a:ext>
            </a:extLst>
          </p:cNvPr>
          <p:cNvSpPr>
            <a:spLocks noGrp="1"/>
          </p:cNvSpPr>
          <p:nvPr>
            <p:ph type="title"/>
          </p:nvPr>
        </p:nvSpPr>
        <p:spPr>
          <a:xfrm>
            <a:off x="2710303" y="1605660"/>
            <a:ext cx="2139067" cy="257333"/>
          </a:xfrm>
        </p:spPr>
        <p:txBody>
          <a:bodyPr>
            <a:normAutofit fontScale="90000"/>
          </a:bodyPr>
          <a:lstStyle/>
          <a:p>
            <a:r>
              <a:rPr lang="es-ES" sz="1700" dirty="0">
                <a:solidFill>
                  <a:srgbClr val="0B78B5"/>
                </a:solidFill>
              </a:rPr>
              <a:t>3</a:t>
            </a:r>
            <a:r>
              <a:rPr lang="es-ES" sz="1700" b="1" dirty="0">
                <a:solidFill>
                  <a:srgbClr val="0B78B5"/>
                </a:solidFill>
                <a:latin typeface="Verdana" panose="020B0604030504040204" pitchFamily="34" charset="0"/>
                <a:ea typeface="Verdana" panose="020B0604030504040204" pitchFamily="34" charset="0"/>
              </a:rPr>
              <a:t>.1 Por Fuente</a:t>
            </a:r>
            <a:endParaRPr lang="es-CO" dirty="0"/>
          </a:p>
        </p:txBody>
      </p:sp>
      <p:sp>
        <p:nvSpPr>
          <p:cNvPr id="3" name="Marcador de contenido 2">
            <a:extLst>
              <a:ext uri="{FF2B5EF4-FFF2-40B4-BE49-F238E27FC236}">
                <a16:creationId xmlns:a16="http://schemas.microsoft.com/office/drawing/2014/main" id="{34017543-1D51-85CD-49CD-DBFD02ECDE73}"/>
              </a:ext>
            </a:extLst>
          </p:cNvPr>
          <p:cNvSpPr>
            <a:spLocks noGrp="1"/>
          </p:cNvSpPr>
          <p:nvPr>
            <p:ph idx="1"/>
          </p:nvPr>
        </p:nvSpPr>
        <p:spPr>
          <a:xfrm>
            <a:off x="1451468" y="5428105"/>
            <a:ext cx="4329643" cy="1890172"/>
          </a:xfrm>
        </p:spPr>
        <p:txBody>
          <a:bodyPr numCol="1">
            <a:normAutofit/>
          </a:bodyPr>
          <a:lstStyle/>
          <a:p>
            <a:pPr marL="0" indent="0" algn="ctr">
              <a:lnSpc>
                <a:spcPct val="107000"/>
              </a:lnSpc>
              <a:spcAft>
                <a:spcPts val="800"/>
              </a:spcAft>
              <a:buNone/>
            </a:pPr>
            <a:r>
              <a:rPr lang="es-ES_tradnl" sz="1400" b="1" kern="100" dirty="0">
                <a:solidFill>
                  <a:schemeClr val="bg1"/>
                </a:solidFill>
                <a:effectLst/>
                <a:cs typeface="Times New Roman" panose="02020603050405020304" pitchFamily="18" charset="0"/>
              </a:rPr>
              <a:t>Ejecución ingresos nación: </a:t>
            </a:r>
            <a:r>
              <a:rPr lang="es-ES_tradnl" sz="1400" b="1" kern="100" dirty="0">
                <a:solidFill>
                  <a:schemeClr val="bg1"/>
                </a:solidFill>
                <a:cs typeface="Times New Roman" panose="02020603050405020304" pitchFamily="18" charset="0"/>
              </a:rPr>
              <a:t>62,2</a:t>
            </a:r>
            <a:r>
              <a:rPr lang="es-ES_tradnl" sz="1400" b="1" kern="100" dirty="0">
                <a:solidFill>
                  <a:schemeClr val="bg1"/>
                </a:solidFill>
                <a:effectLst/>
                <a:cs typeface="Times New Roman" panose="02020603050405020304" pitchFamily="18" charset="0"/>
              </a:rPr>
              <a:t>%</a:t>
            </a:r>
            <a:endParaRPr lang="es-CO" sz="1400" kern="100" dirty="0">
              <a:solidFill>
                <a:schemeClr val="bg1"/>
              </a:solidFill>
              <a:effectLst/>
              <a:cs typeface="Times New Roman" panose="02020603050405020304" pitchFamily="18" charset="0"/>
            </a:endParaRPr>
          </a:p>
          <a:p>
            <a:pPr marL="0" lvl="0" indent="0" algn="ctr">
              <a:lnSpc>
                <a:spcPct val="100000"/>
              </a:lnSpc>
              <a:buClr>
                <a:srgbClr val="B58B42"/>
              </a:buClr>
              <a:buNone/>
            </a:pPr>
            <a:r>
              <a:rPr lang="es-ES_tradnl" sz="1400" b="1" kern="100" dirty="0">
                <a:solidFill>
                  <a:schemeClr val="accent1">
                    <a:lumMod val="20000"/>
                    <a:lumOff val="80000"/>
                  </a:schemeClr>
                </a:solidFill>
                <a:effectLst/>
                <a:cs typeface="Times New Roman" panose="02020603050405020304" pitchFamily="18" charset="0"/>
              </a:rPr>
              <a:t>Ingresos corrientes</a:t>
            </a:r>
            <a:r>
              <a:rPr lang="es-ES_tradnl" sz="1400" b="1" kern="100" dirty="0">
                <a:solidFill>
                  <a:schemeClr val="bg1"/>
                </a:solidFill>
                <a:effectLst/>
                <a:cs typeface="Times New Roman" panose="02020603050405020304" pitchFamily="18" charset="0"/>
              </a:rPr>
              <a:t>: 59,3%</a:t>
            </a:r>
            <a:endParaRPr lang="es-CO" sz="1400" kern="100" dirty="0">
              <a:solidFill>
                <a:schemeClr val="bg1"/>
              </a:solidFill>
              <a:effectLst/>
              <a:cs typeface="Times New Roman" panose="02020603050405020304" pitchFamily="18" charset="0"/>
            </a:endParaRPr>
          </a:p>
          <a:p>
            <a:pPr marL="0" lvl="0" indent="0" algn="ctr">
              <a:lnSpc>
                <a:spcPct val="100000"/>
              </a:lnSpc>
              <a:buClr>
                <a:srgbClr val="B58B42"/>
              </a:buClr>
              <a:buNone/>
            </a:pPr>
            <a:r>
              <a:rPr lang="es-ES_tradnl" sz="1400" b="1" kern="100" dirty="0">
                <a:solidFill>
                  <a:schemeClr val="accent1">
                    <a:lumMod val="40000"/>
                    <a:lumOff val="60000"/>
                  </a:schemeClr>
                </a:solidFill>
                <a:effectLst/>
                <a:cs typeface="Times New Roman" panose="02020603050405020304" pitchFamily="18" charset="0"/>
              </a:rPr>
              <a:t>Recursos de capital: </a:t>
            </a:r>
            <a:r>
              <a:rPr lang="es-ES_tradnl" sz="1400" b="1" kern="100" dirty="0">
                <a:solidFill>
                  <a:schemeClr val="bg1"/>
                </a:solidFill>
                <a:effectLst/>
                <a:cs typeface="Times New Roman" panose="02020603050405020304" pitchFamily="18" charset="0"/>
              </a:rPr>
              <a:t>67</a:t>
            </a:r>
            <a:r>
              <a:rPr lang="es-ES_tradnl" sz="1400" b="1" kern="100" dirty="0">
                <a:solidFill>
                  <a:schemeClr val="bg1"/>
                </a:solidFill>
                <a:cs typeface="Times New Roman" panose="02020603050405020304" pitchFamily="18" charset="0"/>
              </a:rPr>
              <a:t>,3</a:t>
            </a:r>
            <a:r>
              <a:rPr lang="es-ES_tradnl" sz="1400" b="1" kern="100" dirty="0">
                <a:solidFill>
                  <a:schemeClr val="bg1"/>
                </a:solidFill>
                <a:effectLst/>
                <a:cs typeface="Times New Roman" panose="02020603050405020304" pitchFamily="18" charset="0"/>
              </a:rPr>
              <a:t>%</a:t>
            </a:r>
            <a:endParaRPr lang="es-CO" sz="1400" kern="100" dirty="0">
              <a:solidFill>
                <a:schemeClr val="bg1"/>
              </a:solidFill>
              <a:effectLst/>
              <a:cs typeface="Times New Roman" panose="02020603050405020304" pitchFamily="18" charset="0"/>
            </a:endParaRPr>
          </a:p>
          <a:p>
            <a:pPr marL="0" lvl="0" indent="0" algn="ctr">
              <a:lnSpc>
                <a:spcPct val="100000"/>
              </a:lnSpc>
              <a:buClr>
                <a:srgbClr val="B58B42"/>
              </a:buClr>
              <a:buNone/>
            </a:pPr>
            <a:r>
              <a:rPr lang="es-ES_tradnl" sz="1400" b="1" kern="100" dirty="0">
                <a:solidFill>
                  <a:schemeClr val="accent1">
                    <a:lumMod val="20000"/>
                    <a:lumOff val="80000"/>
                  </a:schemeClr>
                </a:solidFill>
                <a:effectLst/>
                <a:cs typeface="Times New Roman" panose="02020603050405020304" pitchFamily="18" charset="0"/>
              </a:rPr>
              <a:t>Fondos especiales: </a:t>
            </a:r>
            <a:r>
              <a:rPr lang="es-ES_tradnl" sz="1400" b="1" kern="100" dirty="0">
                <a:solidFill>
                  <a:schemeClr val="bg1"/>
                </a:solidFill>
                <a:cs typeface="Times New Roman" panose="02020603050405020304" pitchFamily="18" charset="0"/>
              </a:rPr>
              <a:t>67,8</a:t>
            </a:r>
            <a:r>
              <a:rPr lang="es-ES_tradnl" sz="1400" b="1" kern="100" dirty="0">
                <a:solidFill>
                  <a:schemeClr val="bg1"/>
                </a:solidFill>
                <a:effectLst/>
                <a:cs typeface="Times New Roman" panose="02020603050405020304" pitchFamily="18" charset="0"/>
              </a:rPr>
              <a:t>%</a:t>
            </a:r>
            <a:endParaRPr lang="es-CO" sz="1400" kern="100" dirty="0">
              <a:solidFill>
                <a:schemeClr val="bg1"/>
              </a:solidFill>
              <a:effectLst/>
              <a:cs typeface="Times New Roman" panose="02020603050405020304" pitchFamily="18" charset="0"/>
            </a:endParaRPr>
          </a:p>
          <a:p>
            <a:pPr marL="0" lvl="0" indent="0" algn="ctr">
              <a:lnSpc>
                <a:spcPct val="100000"/>
              </a:lnSpc>
              <a:spcAft>
                <a:spcPts val="800"/>
              </a:spcAft>
              <a:buClr>
                <a:srgbClr val="B58B42"/>
              </a:buClr>
              <a:buNone/>
            </a:pPr>
            <a:r>
              <a:rPr lang="es-ES_tradnl" sz="1400" b="1" kern="100" dirty="0">
                <a:solidFill>
                  <a:schemeClr val="accent1">
                    <a:lumMod val="40000"/>
                    <a:lumOff val="60000"/>
                  </a:schemeClr>
                </a:solidFill>
                <a:effectLst/>
                <a:cs typeface="Times New Roman" panose="02020603050405020304" pitchFamily="18" charset="0"/>
              </a:rPr>
              <a:t>Contribuciones parafiscales: </a:t>
            </a:r>
            <a:r>
              <a:rPr lang="es-ES_tradnl" sz="1400" b="1" kern="100" dirty="0">
                <a:solidFill>
                  <a:schemeClr val="bg1"/>
                </a:solidFill>
                <a:cs typeface="Times New Roman" panose="02020603050405020304" pitchFamily="18" charset="0"/>
              </a:rPr>
              <a:t>62</a:t>
            </a:r>
            <a:r>
              <a:rPr lang="es-ES_tradnl" sz="1400" b="1" kern="100" dirty="0">
                <a:solidFill>
                  <a:schemeClr val="bg1"/>
                </a:solidFill>
                <a:effectLst/>
                <a:cs typeface="Times New Roman" panose="02020603050405020304" pitchFamily="18" charset="0"/>
              </a:rPr>
              <a:t>,2%</a:t>
            </a:r>
            <a:endParaRPr lang="es-CO" sz="1400" kern="100" dirty="0">
              <a:effectLst/>
              <a:cs typeface="Times New Roman" panose="02020603050405020304" pitchFamily="18" charset="0"/>
            </a:endParaRPr>
          </a:p>
          <a:p>
            <a:pPr marL="0" lvl="0" indent="0">
              <a:lnSpc>
                <a:spcPct val="107000"/>
              </a:lnSpc>
              <a:spcAft>
                <a:spcPts val="800"/>
              </a:spcAft>
              <a:buClr>
                <a:srgbClr val="B58B42"/>
              </a:buClr>
              <a:buNone/>
            </a:pPr>
            <a:endParaRPr lang="es-CO" sz="1400" kern="100" dirty="0">
              <a:cs typeface="Times New Roman" panose="02020603050405020304" pitchFamily="18" charset="0"/>
            </a:endParaRPr>
          </a:p>
          <a:p>
            <a:pPr marL="0" indent="0">
              <a:buNone/>
            </a:pPr>
            <a:endParaRPr lang="es-CO" dirty="0"/>
          </a:p>
        </p:txBody>
      </p:sp>
      <p:pic>
        <p:nvPicPr>
          <p:cNvPr id="4" name="Gráfico 3">
            <a:extLst>
              <a:ext uri="{FF2B5EF4-FFF2-40B4-BE49-F238E27FC236}">
                <a16:creationId xmlns:a16="http://schemas.microsoft.com/office/drawing/2014/main" id="{2623EA98-AE90-593D-D3F6-9AEADD4136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22892" y="1063769"/>
            <a:ext cx="4977907" cy="443261"/>
          </a:xfrm>
          <a:prstGeom prst="rect">
            <a:avLst/>
          </a:prstGeom>
        </p:spPr>
      </p:pic>
      <p:sp>
        <p:nvSpPr>
          <p:cNvPr id="5" name="CuadroTexto 4">
            <a:extLst>
              <a:ext uri="{FF2B5EF4-FFF2-40B4-BE49-F238E27FC236}">
                <a16:creationId xmlns:a16="http://schemas.microsoft.com/office/drawing/2014/main" id="{AD5A8463-1532-CA21-22B7-4C60BD082EFA}"/>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2" name="CuadroTexto 11">
            <a:extLst>
              <a:ext uri="{FF2B5EF4-FFF2-40B4-BE49-F238E27FC236}">
                <a16:creationId xmlns:a16="http://schemas.microsoft.com/office/drawing/2014/main" id="{EFDD22F5-4D72-442E-B841-934BBAE66A56}"/>
              </a:ext>
            </a:extLst>
          </p:cNvPr>
          <p:cNvSpPr txBox="1"/>
          <p:nvPr/>
        </p:nvSpPr>
        <p:spPr>
          <a:xfrm>
            <a:off x="2515402" y="7923118"/>
            <a:ext cx="3930986" cy="1905073"/>
          </a:xfrm>
          <a:prstGeom prst="rect">
            <a:avLst/>
          </a:prstGeom>
          <a:noFill/>
        </p:spPr>
        <p:txBody>
          <a:bodyPr wrap="square" rtlCol="0">
            <a:spAutoFit/>
          </a:bodyPr>
          <a:lstStyle/>
          <a:p>
            <a:pPr algn="ctr">
              <a:lnSpc>
                <a:spcPct val="107000"/>
              </a:lnSpc>
              <a:spcAft>
                <a:spcPts val="800"/>
              </a:spcAft>
            </a:pP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Ejecución ingresos establecimientos públicos: 77,9%</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buClr>
                <a:srgbClr val="B58B42"/>
              </a:buClr>
            </a:pPr>
            <a:r>
              <a:rPr lang="es-ES_tradnl" sz="1400" b="1" kern="100" dirty="0">
                <a:solidFill>
                  <a:schemeClr val="accent1">
                    <a:lumMod val="40000"/>
                    <a:lumOff val="60000"/>
                  </a:schemeClr>
                </a:solidFill>
                <a:effectLst/>
                <a:latin typeface="Verdana" panose="020B0604030504040204" pitchFamily="34" charset="0"/>
                <a:ea typeface="Verdana" panose="020B0604030504040204" pitchFamily="34" charset="0"/>
                <a:cs typeface="Times New Roman" panose="02020603050405020304" pitchFamily="18" charset="0"/>
              </a:rPr>
              <a:t>Ingresos corrientes: </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78,2%</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buClr>
                <a:srgbClr val="B58B42"/>
              </a:buClr>
            </a:pPr>
            <a:r>
              <a:rPr lang="es-ES_tradnl" sz="1400" b="1" kern="100" dirty="0">
                <a:solidFill>
                  <a:schemeClr val="accent1">
                    <a:lumMod val="20000"/>
                    <a:lumOff val="80000"/>
                  </a:schemeClr>
                </a:solidFill>
                <a:effectLst/>
                <a:latin typeface="Verdana" panose="020B0604030504040204" pitchFamily="34" charset="0"/>
                <a:ea typeface="Verdana" panose="020B0604030504040204" pitchFamily="34" charset="0"/>
                <a:cs typeface="Times New Roman" panose="02020603050405020304" pitchFamily="18" charset="0"/>
              </a:rPr>
              <a:t>Recursos de capital:</a:t>
            </a:r>
            <a:r>
              <a:rPr lang="es-ES_tradnl" sz="1400" b="1" kern="100" dirty="0">
                <a:solidFill>
                  <a:srgbClr val="B58B42"/>
                </a:solidFill>
                <a:effectLst/>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77,5</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buClr>
                <a:srgbClr val="B58B42"/>
              </a:buClr>
            </a:pPr>
            <a:r>
              <a:rPr lang="es-ES_tradnl" sz="1400" b="1" kern="100" dirty="0">
                <a:solidFill>
                  <a:schemeClr val="accent1">
                    <a:lumMod val="40000"/>
                    <a:lumOff val="60000"/>
                  </a:schemeClr>
                </a:solidFill>
                <a:effectLst/>
                <a:latin typeface="Verdana" panose="020B0604030504040204" pitchFamily="34" charset="0"/>
                <a:ea typeface="Verdana" panose="020B0604030504040204" pitchFamily="34" charset="0"/>
                <a:cs typeface="Times New Roman" panose="02020603050405020304" pitchFamily="18" charset="0"/>
              </a:rPr>
              <a:t>Fondos especiales:</a:t>
            </a:r>
            <a:r>
              <a:rPr lang="es-ES_tradnl" sz="1400" b="1" kern="100" dirty="0">
                <a:solidFill>
                  <a:srgbClr val="B58B42"/>
                </a:solidFill>
                <a:effectLst/>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solidFill>
                  <a:schemeClr val="bg1"/>
                </a:solidFill>
                <a:latin typeface="Verdana" panose="020B0604030504040204" pitchFamily="34" charset="0"/>
                <a:ea typeface="Verdana" panose="020B0604030504040204" pitchFamily="34" charset="0"/>
                <a:cs typeface="Times New Roman" panose="02020603050405020304" pitchFamily="18" charset="0"/>
              </a:rPr>
              <a:t>137,1</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p>
            <a:pPr lvl="0" algn="ctr">
              <a:lnSpc>
                <a:spcPct val="150000"/>
              </a:lnSpc>
              <a:spcAft>
                <a:spcPts val="800"/>
              </a:spcAft>
              <a:buClr>
                <a:srgbClr val="B58B42"/>
              </a:buClr>
            </a:pPr>
            <a:r>
              <a:rPr lang="es-ES_tradnl" sz="1400" b="1" kern="100" dirty="0">
                <a:solidFill>
                  <a:schemeClr val="accent1">
                    <a:lumMod val="20000"/>
                    <a:lumOff val="80000"/>
                  </a:schemeClr>
                </a:solidFill>
                <a:effectLst/>
                <a:latin typeface="Verdana" panose="020B0604030504040204" pitchFamily="34" charset="0"/>
                <a:ea typeface="Verdana" panose="020B0604030504040204" pitchFamily="34" charset="0"/>
                <a:cs typeface="Times New Roman" panose="02020603050405020304" pitchFamily="18" charset="0"/>
              </a:rPr>
              <a:t>Contribuciones parafiscales: </a:t>
            </a:r>
            <a:r>
              <a:rPr lang="es-ES_tradnl" sz="1400" b="1"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67,8%</a:t>
            </a:r>
            <a:endParaRPr lang="es-CO" sz="1400" kern="1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19" name="Imagen 18">
            <a:extLst>
              <a:ext uri="{FF2B5EF4-FFF2-40B4-BE49-F238E27FC236}">
                <a16:creationId xmlns:a16="http://schemas.microsoft.com/office/drawing/2014/main" id="{71927F8E-0DD2-98E8-75A6-8BA796AB28D3}"/>
              </a:ext>
            </a:extLst>
          </p:cNvPr>
          <p:cNvPicPr>
            <a:picLocks noChangeAspect="1"/>
          </p:cNvPicPr>
          <p:nvPr/>
        </p:nvPicPr>
        <p:blipFill>
          <a:blip r:embed="rId4"/>
          <a:stretch>
            <a:fillRect/>
          </a:stretch>
        </p:blipFill>
        <p:spPr>
          <a:xfrm>
            <a:off x="4805097" y="328224"/>
            <a:ext cx="1659313" cy="296306"/>
          </a:xfrm>
          <a:prstGeom prst="rect">
            <a:avLst/>
          </a:prstGeom>
        </p:spPr>
      </p:pic>
      <p:sp>
        <p:nvSpPr>
          <p:cNvPr id="20" name="CuadroTexto 19">
            <a:extLst>
              <a:ext uri="{FF2B5EF4-FFF2-40B4-BE49-F238E27FC236}">
                <a16:creationId xmlns:a16="http://schemas.microsoft.com/office/drawing/2014/main" id="{5707C8DB-122C-9CEF-8B86-6E8394730932}"/>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grpSp>
        <p:nvGrpSpPr>
          <p:cNvPr id="21" name="Google Shape;9900;p76">
            <a:extLst>
              <a:ext uri="{FF2B5EF4-FFF2-40B4-BE49-F238E27FC236}">
                <a16:creationId xmlns:a16="http://schemas.microsoft.com/office/drawing/2014/main" id="{1E3441E5-0C0F-A2A3-A8C3-C2DFC4BFEB73}"/>
              </a:ext>
            </a:extLst>
          </p:cNvPr>
          <p:cNvGrpSpPr/>
          <p:nvPr/>
        </p:nvGrpSpPr>
        <p:grpSpPr>
          <a:xfrm>
            <a:off x="1090375" y="8484706"/>
            <a:ext cx="720452" cy="745743"/>
            <a:chOff x="-59100700" y="1911950"/>
            <a:chExt cx="315875" cy="319000"/>
          </a:xfrm>
          <a:solidFill>
            <a:srgbClr val="9FB8DD"/>
          </a:solidFill>
        </p:grpSpPr>
        <p:sp>
          <p:nvSpPr>
            <p:cNvPr id="22" name="Google Shape;9901;p76">
              <a:extLst>
                <a:ext uri="{FF2B5EF4-FFF2-40B4-BE49-F238E27FC236}">
                  <a16:creationId xmlns:a16="http://schemas.microsoft.com/office/drawing/2014/main" id="{54115C1C-BE50-2A9F-8018-D2B23EB74C4B}"/>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23" name="Google Shape;9902;p76">
              <a:extLst>
                <a:ext uri="{FF2B5EF4-FFF2-40B4-BE49-F238E27FC236}">
                  <a16:creationId xmlns:a16="http://schemas.microsoft.com/office/drawing/2014/main" id="{30626EB2-AA7C-6E91-FB28-E9231B5E41E6}"/>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24" name="Google Shape;9903;p76">
              <a:extLst>
                <a:ext uri="{FF2B5EF4-FFF2-40B4-BE49-F238E27FC236}">
                  <a16:creationId xmlns:a16="http://schemas.microsoft.com/office/drawing/2014/main" id="{F0A56249-D834-9CCF-DC67-05976C979DA2}"/>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25" name="Google Shape;9904;p76">
              <a:extLst>
                <a:ext uri="{FF2B5EF4-FFF2-40B4-BE49-F238E27FC236}">
                  <a16:creationId xmlns:a16="http://schemas.microsoft.com/office/drawing/2014/main" id="{BE5BE133-7810-F8C5-3FB5-F92DAA94F16C}"/>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05;p76">
              <a:extLst>
                <a:ext uri="{FF2B5EF4-FFF2-40B4-BE49-F238E27FC236}">
                  <a16:creationId xmlns:a16="http://schemas.microsoft.com/office/drawing/2014/main" id="{F9ADA37F-96B4-C530-6762-4E0195396412}"/>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906;p76">
              <a:extLst>
                <a:ext uri="{FF2B5EF4-FFF2-40B4-BE49-F238E27FC236}">
                  <a16:creationId xmlns:a16="http://schemas.microsoft.com/office/drawing/2014/main" id="{EB7C745A-8E5C-0B06-81C7-2258CD90A19A}"/>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28" name="Google Shape;9907;p76">
              <a:extLst>
                <a:ext uri="{FF2B5EF4-FFF2-40B4-BE49-F238E27FC236}">
                  <a16:creationId xmlns:a16="http://schemas.microsoft.com/office/drawing/2014/main" id="{D0DFE03A-F8C2-099C-96AE-C3E8822D4F3A}"/>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29" name="Google Shape;9908;p76">
              <a:extLst>
                <a:ext uri="{FF2B5EF4-FFF2-40B4-BE49-F238E27FC236}">
                  <a16:creationId xmlns:a16="http://schemas.microsoft.com/office/drawing/2014/main" id="{CE8015D1-D8A2-600A-B72F-BF5112B44BE9}"/>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0" name="Google Shape;9909;p76">
              <a:extLst>
                <a:ext uri="{FF2B5EF4-FFF2-40B4-BE49-F238E27FC236}">
                  <a16:creationId xmlns:a16="http://schemas.microsoft.com/office/drawing/2014/main" id="{D6B576BD-C310-2901-CA89-E352C130589C}"/>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1" name="Google Shape;9910;p76">
              <a:extLst>
                <a:ext uri="{FF2B5EF4-FFF2-40B4-BE49-F238E27FC236}">
                  <a16:creationId xmlns:a16="http://schemas.microsoft.com/office/drawing/2014/main" id="{F8F308BF-0FE5-3582-EA8E-D21904309B77}"/>
                </a:ext>
              </a:extLst>
            </p:cNvPr>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2" name="Google Shape;9938;p76">
            <a:extLst>
              <a:ext uri="{FF2B5EF4-FFF2-40B4-BE49-F238E27FC236}">
                <a16:creationId xmlns:a16="http://schemas.microsoft.com/office/drawing/2014/main" id="{ADAE2FE1-398C-F62A-FF7B-CD0D55D4824C}"/>
              </a:ext>
            </a:extLst>
          </p:cNvPr>
          <p:cNvGrpSpPr/>
          <p:nvPr/>
        </p:nvGrpSpPr>
        <p:grpSpPr>
          <a:xfrm>
            <a:off x="6112879" y="5808080"/>
            <a:ext cx="860272" cy="852048"/>
            <a:chOff x="-59889100" y="2671925"/>
            <a:chExt cx="319000" cy="315950"/>
          </a:xfrm>
          <a:solidFill>
            <a:schemeClr val="accent1">
              <a:lumMod val="75000"/>
            </a:schemeClr>
          </a:solidFill>
        </p:grpSpPr>
        <p:sp>
          <p:nvSpPr>
            <p:cNvPr id="33" name="Google Shape;9939;p76">
              <a:extLst>
                <a:ext uri="{FF2B5EF4-FFF2-40B4-BE49-F238E27FC236}">
                  <a16:creationId xmlns:a16="http://schemas.microsoft.com/office/drawing/2014/main" id="{9D38D7BA-FDA0-743E-51E9-A11E12024D86}"/>
                </a:ext>
              </a:extLst>
            </p:cNvPr>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8677" tIns="98677" rIns="98677" bIns="98677" anchor="ctr" anchorCtr="0">
              <a:noAutofit/>
            </a:bodyPr>
            <a:lstStyle/>
            <a:p>
              <a:endParaRPr sz="2115"/>
            </a:p>
          </p:txBody>
        </p:sp>
        <p:sp>
          <p:nvSpPr>
            <p:cNvPr id="34" name="Google Shape;9940;p76">
              <a:extLst>
                <a:ext uri="{FF2B5EF4-FFF2-40B4-BE49-F238E27FC236}">
                  <a16:creationId xmlns:a16="http://schemas.microsoft.com/office/drawing/2014/main" id="{45D71128-CE87-52A8-5116-6B4FC1FF6B49}"/>
                </a:ext>
              </a:extLst>
            </p:cNvPr>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8677" tIns="98677" rIns="98677" bIns="98677" anchor="ctr" anchorCtr="0">
              <a:noAutofit/>
            </a:bodyPr>
            <a:lstStyle/>
            <a:p>
              <a:endParaRPr sz="2115"/>
            </a:p>
          </p:txBody>
        </p:sp>
        <p:sp>
          <p:nvSpPr>
            <p:cNvPr id="35" name="Google Shape;9941;p76">
              <a:extLst>
                <a:ext uri="{FF2B5EF4-FFF2-40B4-BE49-F238E27FC236}">
                  <a16:creationId xmlns:a16="http://schemas.microsoft.com/office/drawing/2014/main" id="{377A8A33-27C4-B5F7-C727-F83859A89FD9}"/>
                </a:ext>
              </a:extLst>
            </p:cNvPr>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8677" tIns="98677" rIns="98677" bIns="98677" anchor="ctr" anchorCtr="0">
              <a:noAutofit/>
            </a:bodyPr>
            <a:lstStyle/>
            <a:p>
              <a:endParaRPr sz="2115"/>
            </a:p>
          </p:txBody>
        </p:sp>
        <p:sp>
          <p:nvSpPr>
            <p:cNvPr id="36" name="Google Shape;9942;p76">
              <a:extLst>
                <a:ext uri="{FF2B5EF4-FFF2-40B4-BE49-F238E27FC236}">
                  <a16:creationId xmlns:a16="http://schemas.microsoft.com/office/drawing/2014/main" id="{C36C909C-6A28-7FD6-C60E-BD52562F8480}"/>
                </a:ext>
              </a:extLst>
            </p:cNvPr>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8677" tIns="98677" rIns="98677" bIns="98677" anchor="ctr" anchorCtr="0">
              <a:noAutofit/>
            </a:bodyPr>
            <a:lstStyle/>
            <a:p>
              <a:endParaRPr sz="2115"/>
            </a:p>
          </p:txBody>
        </p:sp>
      </p:grpSp>
      <p:pic>
        <p:nvPicPr>
          <p:cNvPr id="6" name="Imagen 5">
            <a:extLst>
              <a:ext uri="{FF2B5EF4-FFF2-40B4-BE49-F238E27FC236}">
                <a16:creationId xmlns:a16="http://schemas.microsoft.com/office/drawing/2014/main" id="{36974B82-9C83-CA59-C103-975FCAAEC23B}"/>
              </a:ext>
            </a:extLst>
          </p:cNvPr>
          <p:cNvPicPr>
            <a:picLocks noChangeAspect="1"/>
          </p:cNvPicPr>
          <p:nvPr/>
        </p:nvPicPr>
        <p:blipFill>
          <a:blip r:embed="rId5"/>
          <a:stretch>
            <a:fillRect/>
          </a:stretch>
        </p:blipFill>
        <p:spPr>
          <a:xfrm>
            <a:off x="373062" y="1946269"/>
            <a:ext cx="6967538" cy="2979513"/>
          </a:xfrm>
          <a:prstGeom prst="rect">
            <a:avLst/>
          </a:prstGeom>
        </p:spPr>
      </p:pic>
    </p:spTree>
    <p:extLst>
      <p:ext uri="{BB962C8B-B14F-4D97-AF65-F5344CB8AC3E}">
        <p14:creationId xmlns:p14="http://schemas.microsoft.com/office/powerpoint/2010/main" val="2542038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ráfico 40">
            <a:extLst>
              <a:ext uri="{FF2B5EF4-FFF2-40B4-BE49-F238E27FC236}">
                <a16:creationId xmlns:a16="http://schemas.microsoft.com/office/drawing/2014/main" id="{9B3905E0-08C3-1AC4-0C49-4EDF0E402A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89180" y="6948819"/>
            <a:ext cx="4960093" cy="2312153"/>
          </a:xfrm>
          <a:prstGeom prst="rect">
            <a:avLst/>
          </a:prstGeom>
        </p:spPr>
      </p:pic>
      <p:sp>
        <p:nvSpPr>
          <p:cNvPr id="3" name="Marcador de contenido 2">
            <a:extLst>
              <a:ext uri="{FF2B5EF4-FFF2-40B4-BE49-F238E27FC236}">
                <a16:creationId xmlns:a16="http://schemas.microsoft.com/office/drawing/2014/main" id="{EFA6ED87-EB61-DD31-9E88-245672931495}"/>
              </a:ext>
            </a:extLst>
          </p:cNvPr>
          <p:cNvSpPr>
            <a:spLocks noGrp="1"/>
          </p:cNvSpPr>
          <p:nvPr>
            <p:ph idx="1"/>
          </p:nvPr>
        </p:nvSpPr>
        <p:spPr>
          <a:xfrm>
            <a:off x="1718857" y="7191190"/>
            <a:ext cx="3915113" cy="2022194"/>
          </a:xfrm>
        </p:spPr>
        <p:txBody>
          <a:bodyPr>
            <a:normAutofit fontScale="92500"/>
          </a:bodyPr>
          <a:lstStyle/>
          <a:p>
            <a:pPr marL="0" indent="0" algn="ctr">
              <a:lnSpc>
                <a:spcPct val="107000"/>
              </a:lnSpc>
              <a:spcAft>
                <a:spcPts val="800"/>
              </a:spcAft>
              <a:buNone/>
            </a:pPr>
            <a:r>
              <a:rPr lang="es-ES_tradnl" sz="1500" b="1" kern="100" dirty="0">
                <a:effectLst/>
                <a:cs typeface="Times New Roman" panose="02020603050405020304" pitchFamily="18" charset="0"/>
              </a:rPr>
              <a:t>Ejecución porcentual:</a:t>
            </a:r>
            <a:endParaRPr lang="es-CO" sz="1500" kern="100" dirty="0">
              <a:effectLst/>
              <a:cs typeface="Times New Roman" panose="02020603050405020304" pitchFamily="18" charset="0"/>
            </a:endParaRPr>
          </a:p>
          <a:p>
            <a:pPr marL="0" lvl="0" indent="0" algn="ctr">
              <a:lnSpc>
                <a:spcPct val="107000"/>
              </a:lnSpc>
              <a:buClr>
                <a:srgbClr val="B58B42"/>
              </a:buClr>
              <a:buNone/>
            </a:pPr>
            <a:r>
              <a:rPr lang="es-ES_tradnl" sz="1500" b="1" kern="100" dirty="0">
                <a:solidFill>
                  <a:schemeClr val="accent1">
                    <a:lumMod val="50000"/>
                  </a:schemeClr>
                </a:solidFill>
                <a:effectLst/>
                <a:cs typeface="Times New Roman" panose="02020603050405020304" pitchFamily="18" charset="0"/>
              </a:rPr>
              <a:t>Ingresos corrientes: </a:t>
            </a:r>
            <a:r>
              <a:rPr lang="es-ES_tradnl" sz="1500" b="1" kern="100" dirty="0">
                <a:solidFill>
                  <a:schemeClr val="accent1">
                    <a:lumMod val="50000"/>
                  </a:schemeClr>
                </a:solidFill>
                <a:cs typeface="Times New Roman" panose="02020603050405020304" pitchFamily="18" charset="0"/>
              </a:rPr>
              <a:t>60</a:t>
            </a:r>
            <a:r>
              <a:rPr lang="es-ES_tradnl" sz="1500" b="1" kern="100" dirty="0">
                <a:solidFill>
                  <a:schemeClr val="accent1">
                    <a:lumMod val="50000"/>
                  </a:schemeClr>
                </a:solidFill>
                <a:effectLst/>
                <a:cs typeface="Times New Roman" panose="02020603050405020304" pitchFamily="18" charset="0"/>
              </a:rPr>
              <a:t>,1</a:t>
            </a:r>
            <a:r>
              <a:rPr lang="es-ES_tradnl" sz="1500" b="1" kern="100" dirty="0">
                <a:effectLst/>
                <a:cs typeface="Times New Roman" panose="02020603050405020304" pitchFamily="18" charset="0"/>
              </a:rPr>
              <a:t>%</a:t>
            </a:r>
            <a:endParaRPr lang="es-CO" sz="1500" kern="100" dirty="0">
              <a:effectLst/>
              <a:cs typeface="Times New Roman" panose="02020603050405020304" pitchFamily="18" charset="0"/>
            </a:endParaRPr>
          </a:p>
          <a:p>
            <a:pPr marL="0" lvl="0" indent="0" algn="ctr">
              <a:lnSpc>
                <a:spcPct val="107000"/>
              </a:lnSpc>
              <a:buClr>
                <a:srgbClr val="B58B42"/>
              </a:buClr>
              <a:buNone/>
            </a:pPr>
            <a:r>
              <a:rPr lang="es-ES_tradnl" sz="1500" b="1" kern="100" dirty="0">
                <a:solidFill>
                  <a:schemeClr val="accent1">
                    <a:lumMod val="75000"/>
                  </a:schemeClr>
                </a:solidFill>
                <a:effectLst/>
                <a:cs typeface="Times New Roman" panose="02020603050405020304" pitchFamily="18" charset="0"/>
              </a:rPr>
              <a:t>Recursos de capital: </a:t>
            </a:r>
            <a:r>
              <a:rPr lang="es-ES_tradnl" sz="1500" b="1" kern="100" dirty="0">
                <a:solidFill>
                  <a:schemeClr val="accent1">
                    <a:lumMod val="75000"/>
                  </a:schemeClr>
                </a:solidFill>
                <a:cs typeface="Times New Roman" panose="02020603050405020304" pitchFamily="18" charset="0"/>
              </a:rPr>
              <a:t>67,8</a:t>
            </a:r>
            <a:r>
              <a:rPr lang="es-ES_tradnl" sz="1500" b="1" kern="100" dirty="0">
                <a:solidFill>
                  <a:schemeClr val="accent1">
                    <a:lumMod val="75000"/>
                  </a:schemeClr>
                </a:solidFill>
                <a:effectLst/>
                <a:cs typeface="Times New Roman" panose="02020603050405020304" pitchFamily="18" charset="0"/>
              </a:rPr>
              <a:t>%</a:t>
            </a:r>
            <a:endParaRPr lang="es-CO" sz="1500" kern="100" dirty="0">
              <a:solidFill>
                <a:schemeClr val="accent1">
                  <a:lumMod val="75000"/>
                </a:schemeClr>
              </a:solidFill>
              <a:effectLst/>
              <a:cs typeface="Times New Roman" panose="02020603050405020304" pitchFamily="18" charset="0"/>
            </a:endParaRPr>
          </a:p>
          <a:p>
            <a:pPr marL="0" lvl="0" indent="0" algn="ctr">
              <a:lnSpc>
                <a:spcPct val="107000"/>
              </a:lnSpc>
              <a:buClr>
                <a:srgbClr val="B58B42"/>
              </a:buClr>
              <a:buNone/>
            </a:pPr>
            <a:r>
              <a:rPr lang="es-ES_tradnl" sz="1500" b="1" kern="100" dirty="0">
                <a:solidFill>
                  <a:schemeClr val="accent1">
                    <a:lumMod val="50000"/>
                  </a:schemeClr>
                </a:solidFill>
                <a:effectLst/>
                <a:cs typeface="Times New Roman" panose="02020603050405020304" pitchFamily="18" charset="0"/>
              </a:rPr>
              <a:t>Fondos especiales: </a:t>
            </a:r>
            <a:r>
              <a:rPr lang="es-ES_tradnl" sz="1500" b="1" kern="100" dirty="0">
                <a:solidFill>
                  <a:schemeClr val="accent1">
                    <a:lumMod val="50000"/>
                  </a:schemeClr>
                </a:solidFill>
                <a:cs typeface="Times New Roman" panose="02020603050405020304" pitchFamily="18" charset="0"/>
              </a:rPr>
              <a:t>71</a:t>
            </a:r>
            <a:r>
              <a:rPr lang="es-ES_tradnl" sz="1500" b="1" kern="100" dirty="0">
                <a:solidFill>
                  <a:schemeClr val="accent1">
                    <a:lumMod val="50000"/>
                  </a:schemeClr>
                </a:solidFill>
                <a:effectLst/>
                <a:cs typeface="Times New Roman" panose="02020603050405020304" pitchFamily="18" charset="0"/>
              </a:rPr>
              <a:t>,3</a:t>
            </a:r>
            <a:r>
              <a:rPr lang="es-ES_tradnl" sz="1500" b="1" kern="100" dirty="0">
                <a:effectLst/>
                <a:cs typeface="Times New Roman" panose="02020603050405020304" pitchFamily="18" charset="0"/>
              </a:rPr>
              <a:t>%</a:t>
            </a:r>
            <a:endParaRPr lang="es-CO" sz="1500" kern="100" dirty="0">
              <a:effectLst/>
              <a:cs typeface="Times New Roman" panose="02020603050405020304" pitchFamily="18" charset="0"/>
            </a:endParaRPr>
          </a:p>
          <a:p>
            <a:pPr marL="0" lvl="0" indent="0" algn="ctr">
              <a:lnSpc>
                <a:spcPct val="107000"/>
              </a:lnSpc>
              <a:spcAft>
                <a:spcPts val="800"/>
              </a:spcAft>
              <a:buClr>
                <a:srgbClr val="B58B42"/>
              </a:buClr>
              <a:buNone/>
            </a:pPr>
            <a:r>
              <a:rPr lang="es-ES_tradnl" sz="1500" b="1" kern="100" dirty="0">
                <a:solidFill>
                  <a:schemeClr val="accent1">
                    <a:lumMod val="75000"/>
                  </a:schemeClr>
                </a:solidFill>
                <a:effectLst/>
                <a:cs typeface="Times New Roman" panose="02020603050405020304" pitchFamily="18" charset="0"/>
              </a:rPr>
              <a:t>Contribuciones parafiscales: </a:t>
            </a:r>
            <a:r>
              <a:rPr lang="es-ES_tradnl" sz="1500" b="1" kern="100" dirty="0">
                <a:solidFill>
                  <a:schemeClr val="accent1">
                    <a:lumMod val="75000"/>
                  </a:schemeClr>
                </a:solidFill>
                <a:cs typeface="Times New Roman" panose="02020603050405020304" pitchFamily="18" charset="0"/>
              </a:rPr>
              <a:t>65,5</a:t>
            </a:r>
            <a:r>
              <a:rPr lang="es-ES_tradnl" sz="1500" b="1" kern="100" dirty="0">
                <a:solidFill>
                  <a:schemeClr val="accent1">
                    <a:lumMod val="75000"/>
                  </a:schemeClr>
                </a:solidFill>
                <a:effectLst/>
                <a:cs typeface="Times New Roman" panose="02020603050405020304" pitchFamily="18" charset="0"/>
              </a:rPr>
              <a:t>%</a:t>
            </a:r>
            <a:endParaRPr lang="es-CO" sz="1500" b="1" kern="100" dirty="0">
              <a:solidFill>
                <a:schemeClr val="accent1">
                  <a:lumMod val="75000"/>
                </a:schemeClr>
              </a:solidFill>
              <a:effectLst/>
              <a:cs typeface="Times New Roman" panose="02020603050405020304" pitchFamily="18" charset="0"/>
            </a:endParaRPr>
          </a:p>
          <a:p>
            <a:endParaRPr lang="es-CO" dirty="0"/>
          </a:p>
        </p:txBody>
      </p:sp>
      <p:pic>
        <p:nvPicPr>
          <p:cNvPr id="6" name="Imagen 5">
            <a:extLst>
              <a:ext uri="{FF2B5EF4-FFF2-40B4-BE49-F238E27FC236}">
                <a16:creationId xmlns:a16="http://schemas.microsoft.com/office/drawing/2014/main" id="{01F976AE-2BC3-06B6-D930-AE3F2F8C9BB7}"/>
              </a:ext>
            </a:extLst>
          </p:cNvPr>
          <p:cNvPicPr>
            <a:picLocks noChangeAspect="1"/>
          </p:cNvPicPr>
          <p:nvPr/>
        </p:nvPicPr>
        <p:blipFill>
          <a:blip r:embed="rId4"/>
          <a:stretch>
            <a:fillRect/>
          </a:stretch>
        </p:blipFill>
        <p:spPr>
          <a:xfrm>
            <a:off x="4805097" y="328224"/>
            <a:ext cx="1659313" cy="296306"/>
          </a:xfrm>
          <a:prstGeom prst="rect">
            <a:avLst/>
          </a:prstGeom>
        </p:spPr>
      </p:pic>
      <p:sp>
        <p:nvSpPr>
          <p:cNvPr id="7" name="CuadroTexto 6">
            <a:extLst>
              <a:ext uri="{FF2B5EF4-FFF2-40B4-BE49-F238E27FC236}">
                <a16:creationId xmlns:a16="http://schemas.microsoft.com/office/drawing/2014/main" id="{F1A700FE-6D97-EC2A-78D3-656C42F394AF}"/>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8" name="Título 1">
            <a:extLst>
              <a:ext uri="{FF2B5EF4-FFF2-40B4-BE49-F238E27FC236}">
                <a16:creationId xmlns:a16="http://schemas.microsoft.com/office/drawing/2014/main" id="{C796B0DA-DFD8-8610-1EAD-623245E5DF58}"/>
              </a:ext>
            </a:extLst>
          </p:cNvPr>
          <p:cNvSpPr txBox="1">
            <a:spLocks/>
          </p:cNvSpPr>
          <p:nvPr/>
        </p:nvSpPr>
        <p:spPr>
          <a:xfrm>
            <a:off x="2710303" y="1621490"/>
            <a:ext cx="2139067" cy="443261"/>
          </a:xfrm>
          <a:prstGeom prst="rect">
            <a:avLst/>
          </a:prstGeom>
        </p:spPr>
        <p:txBody>
          <a:bodyPr vert="horz" lIns="91440" tIns="45720" rIns="91440" bIns="45720" rtlCol="0" anchor="ctr">
            <a:normAutofit fontScale="67500" lnSpcReduction="2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2200" dirty="0">
                <a:solidFill>
                  <a:srgbClr val="0B78B5"/>
                </a:solidFill>
              </a:rPr>
              <a:t>3.2 Por Concepto</a:t>
            </a:r>
            <a:br>
              <a:rPr lang="es-ES" dirty="0">
                <a:solidFill>
                  <a:srgbClr val="0B78B5"/>
                </a:solidFill>
              </a:rPr>
            </a:br>
            <a:endParaRPr lang="es-CO" dirty="0"/>
          </a:p>
        </p:txBody>
      </p:sp>
      <p:pic>
        <p:nvPicPr>
          <p:cNvPr id="9" name="Gráfico 8">
            <a:extLst>
              <a:ext uri="{FF2B5EF4-FFF2-40B4-BE49-F238E27FC236}">
                <a16:creationId xmlns:a16="http://schemas.microsoft.com/office/drawing/2014/main" id="{C880AEB4-3D23-581C-6DEA-B2E6362561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2892" y="1063769"/>
            <a:ext cx="4977907" cy="443261"/>
          </a:xfrm>
          <a:prstGeom prst="rect">
            <a:avLst/>
          </a:prstGeom>
        </p:spPr>
      </p:pic>
      <p:sp>
        <p:nvSpPr>
          <p:cNvPr id="10" name="CuadroTexto 9">
            <a:extLst>
              <a:ext uri="{FF2B5EF4-FFF2-40B4-BE49-F238E27FC236}">
                <a16:creationId xmlns:a16="http://schemas.microsoft.com/office/drawing/2014/main" id="{FDA5BFD6-1306-4F77-B53A-829D5130A220}"/>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graphicFrame>
        <p:nvGraphicFramePr>
          <p:cNvPr id="23" name="Diagrama 22">
            <a:extLst>
              <a:ext uri="{FF2B5EF4-FFF2-40B4-BE49-F238E27FC236}">
                <a16:creationId xmlns:a16="http://schemas.microsoft.com/office/drawing/2014/main" id="{F947BF62-DCAD-7E52-BD41-0AC7EAAE9BBE}"/>
              </a:ext>
            </a:extLst>
          </p:cNvPr>
          <p:cNvGraphicFramePr/>
          <p:nvPr>
            <p:extLst>
              <p:ext uri="{D42A27DB-BD31-4B8C-83A1-F6EECF244321}">
                <p14:modId xmlns:p14="http://schemas.microsoft.com/office/powerpoint/2010/main" val="4242037252"/>
              </p:ext>
            </p:extLst>
          </p:nvPr>
        </p:nvGraphicFramePr>
        <p:xfrm>
          <a:off x="691017" y="3561210"/>
          <a:ext cx="3242310" cy="3200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4" name="Google Shape;9959;p76">
            <a:extLst>
              <a:ext uri="{FF2B5EF4-FFF2-40B4-BE49-F238E27FC236}">
                <a16:creationId xmlns:a16="http://schemas.microsoft.com/office/drawing/2014/main" id="{02A78B96-75F8-3511-DF0C-F4D1F0234B3A}"/>
              </a:ext>
            </a:extLst>
          </p:cNvPr>
          <p:cNvGrpSpPr/>
          <p:nvPr/>
        </p:nvGrpSpPr>
        <p:grpSpPr>
          <a:xfrm>
            <a:off x="974329" y="3974634"/>
            <a:ext cx="337060" cy="334399"/>
            <a:chOff x="2508825" y="2318350"/>
            <a:chExt cx="297750" cy="295400"/>
          </a:xfrm>
          <a:solidFill>
            <a:schemeClr val="bg1"/>
          </a:solidFill>
        </p:grpSpPr>
        <p:sp>
          <p:nvSpPr>
            <p:cNvPr id="25" name="Google Shape;9960;p76">
              <a:extLst>
                <a:ext uri="{FF2B5EF4-FFF2-40B4-BE49-F238E27FC236}">
                  <a16:creationId xmlns:a16="http://schemas.microsoft.com/office/drawing/2014/main" id="{242CA00C-6632-D812-D5B3-0AAAA2CD0B9A}"/>
                </a:ext>
              </a:extLst>
            </p:cNvPr>
            <p:cNvSpPr/>
            <p:nvPr/>
          </p:nvSpPr>
          <p:spPr>
            <a:xfrm>
              <a:off x="2508825" y="2318350"/>
              <a:ext cx="297750" cy="295400"/>
            </a:xfrm>
            <a:custGeom>
              <a:avLst/>
              <a:gdLst/>
              <a:ahLst/>
              <a:cxnLst/>
              <a:rect l="l" t="t" r="r" b="b"/>
              <a:pathLst>
                <a:path w="11910" h="11816" extrusionOk="0">
                  <a:moveTo>
                    <a:pt x="5892" y="694"/>
                  </a:moveTo>
                  <a:cubicBezTo>
                    <a:pt x="7625" y="694"/>
                    <a:pt x="9043" y="2112"/>
                    <a:pt x="9043" y="3845"/>
                  </a:cubicBezTo>
                  <a:cubicBezTo>
                    <a:pt x="9043" y="5483"/>
                    <a:pt x="7751" y="6838"/>
                    <a:pt x="6081" y="6932"/>
                  </a:cubicBezTo>
                  <a:cubicBezTo>
                    <a:pt x="6018" y="6932"/>
                    <a:pt x="5987" y="6901"/>
                    <a:pt x="5924" y="6869"/>
                  </a:cubicBezTo>
                  <a:lnTo>
                    <a:pt x="5766" y="6711"/>
                  </a:lnTo>
                  <a:cubicBezTo>
                    <a:pt x="5297" y="6298"/>
                    <a:pt x="4683" y="6101"/>
                    <a:pt x="4072" y="6101"/>
                  </a:cubicBezTo>
                  <a:cubicBezTo>
                    <a:pt x="3985" y="6101"/>
                    <a:pt x="3899" y="6105"/>
                    <a:pt x="3813" y="6113"/>
                  </a:cubicBezTo>
                  <a:cubicBezTo>
                    <a:pt x="3151" y="5577"/>
                    <a:pt x="2773" y="4727"/>
                    <a:pt x="2773" y="3845"/>
                  </a:cubicBezTo>
                  <a:cubicBezTo>
                    <a:pt x="2773" y="2112"/>
                    <a:pt x="4191" y="694"/>
                    <a:pt x="5892" y="694"/>
                  </a:cubicBezTo>
                  <a:close/>
                  <a:moveTo>
                    <a:pt x="4171" y="6822"/>
                  </a:moveTo>
                  <a:cubicBezTo>
                    <a:pt x="4577" y="6822"/>
                    <a:pt x="4979" y="6964"/>
                    <a:pt x="5294" y="7247"/>
                  </a:cubicBezTo>
                  <a:cubicBezTo>
                    <a:pt x="5420" y="7373"/>
                    <a:pt x="5735" y="7657"/>
                    <a:pt x="5892" y="7657"/>
                  </a:cubicBezTo>
                  <a:lnTo>
                    <a:pt x="7972" y="7657"/>
                  </a:lnTo>
                  <a:cubicBezTo>
                    <a:pt x="8192" y="7657"/>
                    <a:pt x="8350" y="7814"/>
                    <a:pt x="8350" y="8003"/>
                  </a:cubicBezTo>
                  <a:cubicBezTo>
                    <a:pt x="8350" y="8192"/>
                    <a:pt x="8192" y="8350"/>
                    <a:pt x="7972" y="8350"/>
                  </a:cubicBezTo>
                  <a:lnTo>
                    <a:pt x="5514" y="8350"/>
                  </a:lnTo>
                  <a:cubicBezTo>
                    <a:pt x="5294" y="8350"/>
                    <a:pt x="5136" y="8507"/>
                    <a:pt x="5136" y="8728"/>
                  </a:cubicBezTo>
                  <a:cubicBezTo>
                    <a:pt x="5136" y="8917"/>
                    <a:pt x="5294" y="9074"/>
                    <a:pt x="5514" y="9074"/>
                  </a:cubicBezTo>
                  <a:lnTo>
                    <a:pt x="8224" y="9074"/>
                  </a:lnTo>
                  <a:cubicBezTo>
                    <a:pt x="8507" y="9074"/>
                    <a:pt x="8759" y="8948"/>
                    <a:pt x="8980" y="8759"/>
                  </a:cubicBezTo>
                  <a:lnTo>
                    <a:pt x="10492" y="7090"/>
                  </a:lnTo>
                  <a:cubicBezTo>
                    <a:pt x="10568" y="7033"/>
                    <a:pt x="10666" y="6987"/>
                    <a:pt x="10766" y="6987"/>
                  </a:cubicBezTo>
                  <a:cubicBezTo>
                    <a:pt x="10833" y="6987"/>
                    <a:pt x="10902" y="7008"/>
                    <a:pt x="10965" y="7058"/>
                  </a:cubicBezTo>
                  <a:cubicBezTo>
                    <a:pt x="11122" y="7184"/>
                    <a:pt x="11185" y="7373"/>
                    <a:pt x="11059" y="7531"/>
                  </a:cubicBezTo>
                  <a:lnTo>
                    <a:pt x="9389" y="9767"/>
                  </a:lnTo>
                  <a:cubicBezTo>
                    <a:pt x="9074" y="10209"/>
                    <a:pt x="8570" y="10492"/>
                    <a:pt x="8035" y="10492"/>
                  </a:cubicBezTo>
                  <a:lnTo>
                    <a:pt x="2773" y="10492"/>
                  </a:lnTo>
                  <a:lnTo>
                    <a:pt x="2773" y="7468"/>
                  </a:lnTo>
                  <a:lnTo>
                    <a:pt x="3025" y="7247"/>
                  </a:lnTo>
                  <a:cubicBezTo>
                    <a:pt x="3356" y="6964"/>
                    <a:pt x="3766" y="6822"/>
                    <a:pt x="4171" y="6822"/>
                  </a:cubicBezTo>
                  <a:close/>
                  <a:moveTo>
                    <a:pt x="1734" y="6932"/>
                  </a:moveTo>
                  <a:cubicBezTo>
                    <a:pt x="1923" y="6932"/>
                    <a:pt x="2080" y="7090"/>
                    <a:pt x="2080" y="7310"/>
                  </a:cubicBezTo>
                  <a:lnTo>
                    <a:pt x="2080" y="10807"/>
                  </a:lnTo>
                  <a:cubicBezTo>
                    <a:pt x="2080" y="10996"/>
                    <a:pt x="1923" y="11154"/>
                    <a:pt x="1734" y="11154"/>
                  </a:cubicBezTo>
                  <a:lnTo>
                    <a:pt x="662" y="11154"/>
                  </a:lnTo>
                  <a:lnTo>
                    <a:pt x="662" y="6932"/>
                  </a:lnTo>
                  <a:close/>
                  <a:moveTo>
                    <a:pt x="5924" y="1"/>
                  </a:moveTo>
                  <a:cubicBezTo>
                    <a:pt x="3844" y="1"/>
                    <a:pt x="2112" y="1734"/>
                    <a:pt x="2112" y="3845"/>
                  </a:cubicBezTo>
                  <a:cubicBezTo>
                    <a:pt x="2112" y="4790"/>
                    <a:pt x="2458" y="5672"/>
                    <a:pt x="3088" y="6396"/>
                  </a:cubicBezTo>
                  <a:cubicBezTo>
                    <a:pt x="2931" y="6459"/>
                    <a:pt x="2773" y="6585"/>
                    <a:pt x="2616" y="6711"/>
                  </a:cubicBezTo>
                  <a:cubicBezTo>
                    <a:pt x="2427" y="6428"/>
                    <a:pt x="2112" y="6270"/>
                    <a:pt x="1765" y="6270"/>
                  </a:cubicBezTo>
                  <a:lnTo>
                    <a:pt x="347" y="6270"/>
                  </a:lnTo>
                  <a:cubicBezTo>
                    <a:pt x="158" y="6270"/>
                    <a:pt x="1" y="6428"/>
                    <a:pt x="1" y="6585"/>
                  </a:cubicBezTo>
                  <a:lnTo>
                    <a:pt x="1" y="11469"/>
                  </a:lnTo>
                  <a:cubicBezTo>
                    <a:pt x="1" y="11658"/>
                    <a:pt x="158" y="11815"/>
                    <a:pt x="347" y="11815"/>
                  </a:cubicBezTo>
                  <a:lnTo>
                    <a:pt x="1765" y="11815"/>
                  </a:lnTo>
                  <a:cubicBezTo>
                    <a:pt x="2238" y="11815"/>
                    <a:pt x="2584" y="11563"/>
                    <a:pt x="2742" y="11122"/>
                  </a:cubicBezTo>
                  <a:lnTo>
                    <a:pt x="8035" y="11122"/>
                  </a:lnTo>
                  <a:cubicBezTo>
                    <a:pt x="8759" y="11122"/>
                    <a:pt x="9515" y="10776"/>
                    <a:pt x="9956" y="10146"/>
                  </a:cubicBezTo>
                  <a:lnTo>
                    <a:pt x="11595" y="7877"/>
                  </a:lnTo>
                  <a:cubicBezTo>
                    <a:pt x="11910" y="7468"/>
                    <a:pt x="11878" y="6838"/>
                    <a:pt x="11437" y="6459"/>
                  </a:cubicBezTo>
                  <a:cubicBezTo>
                    <a:pt x="11249" y="6301"/>
                    <a:pt x="11015" y="6221"/>
                    <a:pt x="10780" y="6221"/>
                  </a:cubicBezTo>
                  <a:cubicBezTo>
                    <a:pt x="10503" y="6221"/>
                    <a:pt x="10224" y="6332"/>
                    <a:pt x="10019" y="6554"/>
                  </a:cubicBezTo>
                  <a:lnTo>
                    <a:pt x="9011" y="7657"/>
                  </a:lnTo>
                  <a:cubicBezTo>
                    <a:pt x="8885" y="7247"/>
                    <a:pt x="8539" y="6932"/>
                    <a:pt x="8098" y="6932"/>
                  </a:cubicBezTo>
                  <a:cubicBezTo>
                    <a:pt x="8287" y="6838"/>
                    <a:pt x="8444" y="6680"/>
                    <a:pt x="8602" y="6522"/>
                  </a:cubicBezTo>
                  <a:cubicBezTo>
                    <a:pt x="9358" y="5798"/>
                    <a:pt x="9767" y="4821"/>
                    <a:pt x="9767" y="3845"/>
                  </a:cubicBezTo>
                  <a:cubicBezTo>
                    <a:pt x="9767" y="1734"/>
                    <a:pt x="8035" y="1"/>
                    <a:pt x="5924" y="1"/>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61;p76">
              <a:extLst>
                <a:ext uri="{FF2B5EF4-FFF2-40B4-BE49-F238E27FC236}">
                  <a16:creationId xmlns:a16="http://schemas.microsoft.com/office/drawing/2014/main" id="{9C2D9377-FFCA-C03F-D21E-47E831770821}"/>
                </a:ext>
              </a:extLst>
            </p:cNvPr>
            <p:cNvSpPr/>
            <p:nvPr/>
          </p:nvSpPr>
          <p:spPr>
            <a:xfrm>
              <a:off x="2629350" y="2353025"/>
              <a:ext cx="54350" cy="121300"/>
            </a:xfrm>
            <a:custGeom>
              <a:avLst/>
              <a:gdLst/>
              <a:ahLst/>
              <a:cxnLst/>
              <a:rect l="l" t="t" r="r" b="b"/>
              <a:pathLst>
                <a:path w="2174" h="4852" extrusionOk="0">
                  <a:moveTo>
                    <a:pt x="1071" y="0"/>
                  </a:moveTo>
                  <a:cubicBezTo>
                    <a:pt x="882" y="0"/>
                    <a:pt x="725" y="158"/>
                    <a:pt x="725" y="347"/>
                  </a:cubicBezTo>
                  <a:lnTo>
                    <a:pt x="725" y="756"/>
                  </a:lnTo>
                  <a:cubicBezTo>
                    <a:pt x="315" y="914"/>
                    <a:pt x="63" y="1292"/>
                    <a:pt x="63" y="1733"/>
                  </a:cubicBezTo>
                  <a:cubicBezTo>
                    <a:pt x="0" y="2332"/>
                    <a:pt x="473" y="2804"/>
                    <a:pt x="1071" y="2804"/>
                  </a:cubicBezTo>
                  <a:cubicBezTo>
                    <a:pt x="1260" y="2804"/>
                    <a:pt x="1418" y="2962"/>
                    <a:pt x="1418" y="3151"/>
                  </a:cubicBezTo>
                  <a:cubicBezTo>
                    <a:pt x="1418" y="3308"/>
                    <a:pt x="1355" y="3434"/>
                    <a:pt x="1229" y="3466"/>
                  </a:cubicBezTo>
                  <a:cubicBezTo>
                    <a:pt x="1185" y="3492"/>
                    <a:pt x="1140" y="3503"/>
                    <a:pt x="1093" y="3503"/>
                  </a:cubicBezTo>
                  <a:cubicBezTo>
                    <a:pt x="970" y="3503"/>
                    <a:pt x="839" y="3422"/>
                    <a:pt x="725" y="3308"/>
                  </a:cubicBezTo>
                  <a:cubicBezTo>
                    <a:pt x="662" y="3245"/>
                    <a:pt x="575" y="3214"/>
                    <a:pt x="488" y="3214"/>
                  </a:cubicBezTo>
                  <a:cubicBezTo>
                    <a:pt x="402" y="3214"/>
                    <a:pt x="315" y="3245"/>
                    <a:pt x="252" y="3308"/>
                  </a:cubicBezTo>
                  <a:cubicBezTo>
                    <a:pt x="126" y="3434"/>
                    <a:pt x="126" y="3655"/>
                    <a:pt x="252" y="3781"/>
                  </a:cubicBezTo>
                  <a:cubicBezTo>
                    <a:pt x="410" y="3938"/>
                    <a:pt x="567" y="4064"/>
                    <a:pt x="756" y="4096"/>
                  </a:cubicBezTo>
                  <a:lnTo>
                    <a:pt x="756" y="4505"/>
                  </a:lnTo>
                  <a:cubicBezTo>
                    <a:pt x="756" y="4694"/>
                    <a:pt x="914" y="4852"/>
                    <a:pt x="1103" y="4852"/>
                  </a:cubicBezTo>
                  <a:cubicBezTo>
                    <a:pt x="1323" y="4852"/>
                    <a:pt x="1481" y="4694"/>
                    <a:pt x="1481" y="4505"/>
                  </a:cubicBezTo>
                  <a:lnTo>
                    <a:pt x="1481" y="4096"/>
                  </a:lnTo>
                  <a:cubicBezTo>
                    <a:pt x="1481" y="4096"/>
                    <a:pt x="1512" y="4096"/>
                    <a:pt x="1512" y="4064"/>
                  </a:cubicBezTo>
                  <a:cubicBezTo>
                    <a:pt x="1890" y="3907"/>
                    <a:pt x="2142" y="3497"/>
                    <a:pt x="2142" y="3119"/>
                  </a:cubicBezTo>
                  <a:cubicBezTo>
                    <a:pt x="2142" y="2521"/>
                    <a:pt x="1670" y="2079"/>
                    <a:pt x="1103" y="2079"/>
                  </a:cubicBezTo>
                  <a:cubicBezTo>
                    <a:pt x="914" y="2079"/>
                    <a:pt x="756" y="1922"/>
                    <a:pt x="756" y="1733"/>
                  </a:cubicBezTo>
                  <a:cubicBezTo>
                    <a:pt x="756" y="1575"/>
                    <a:pt x="851" y="1449"/>
                    <a:pt x="1008" y="1418"/>
                  </a:cubicBezTo>
                  <a:cubicBezTo>
                    <a:pt x="1047" y="1405"/>
                    <a:pt x="1085" y="1399"/>
                    <a:pt x="1124" y="1399"/>
                  </a:cubicBezTo>
                  <a:cubicBezTo>
                    <a:pt x="1273" y="1399"/>
                    <a:pt x="1418" y="1494"/>
                    <a:pt x="1544" y="1670"/>
                  </a:cubicBezTo>
                  <a:cubicBezTo>
                    <a:pt x="1610" y="1753"/>
                    <a:pt x="1703" y="1792"/>
                    <a:pt x="1795" y="1792"/>
                  </a:cubicBezTo>
                  <a:cubicBezTo>
                    <a:pt x="1876" y="1792"/>
                    <a:pt x="1957" y="1761"/>
                    <a:pt x="2016" y="1701"/>
                  </a:cubicBezTo>
                  <a:cubicBezTo>
                    <a:pt x="2174" y="1575"/>
                    <a:pt x="2174" y="1323"/>
                    <a:pt x="2048" y="1229"/>
                  </a:cubicBezTo>
                  <a:cubicBezTo>
                    <a:pt x="1859" y="977"/>
                    <a:pt x="1670" y="819"/>
                    <a:pt x="1418" y="756"/>
                  </a:cubicBezTo>
                  <a:lnTo>
                    <a:pt x="1418" y="347"/>
                  </a:lnTo>
                  <a:cubicBezTo>
                    <a:pt x="1418" y="158"/>
                    <a:pt x="1260" y="0"/>
                    <a:pt x="1071"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0" name="Google Shape;9306;p74">
            <a:extLst>
              <a:ext uri="{FF2B5EF4-FFF2-40B4-BE49-F238E27FC236}">
                <a16:creationId xmlns:a16="http://schemas.microsoft.com/office/drawing/2014/main" id="{B0E0D4D7-1B86-92DC-9AD9-68FB54DBEA55}"/>
              </a:ext>
            </a:extLst>
          </p:cNvPr>
          <p:cNvGrpSpPr/>
          <p:nvPr/>
        </p:nvGrpSpPr>
        <p:grpSpPr>
          <a:xfrm>
            <a:off x="1167604" y="4624588"/>
            <a:ext cx="379559" cy="360313"/>
            <a:chOff x="6222125" y="2025975"/>
            <a:chExt cx="499450" cy="474125"/>
          </a:xfrm>
          <a:solidFill>
            <a:schemeClr val="bg1"/>
          </a:solidFill>
        </p:grpSpPr>
        <p:sp>
          <p:nvSpPr>
            <p:cNvPr id="31" name="Google Shape;9307;p74">
              <a:extLst>
                <a:ext uri="{FF2B5EF4-FFF2-40B4-BE49-F238E27FC236}">
                  <a16:creationId xmlns:a16="http://schemas.microsoft.com/office/drawing/2014/main" id="{E2802A67-F755-1600-A60B-5ECB71851F1F}"/>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2" name="Google Shape;9308;p74">
              <a:extLst>
                <a:ext uri="{FF2B5EF4-FFF2-40B4-BE49-F238E27FC236}">
                  <a16:creationId xmlns:a16="http://schemas.microsoft.com/office/drawing/2014/main" id="{E2D12C26-B07D-5F09-4C22-D191CCFB789B}"/>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3" name="Google Shape;9309;p74">
              <a:extLst>
                <a:ext uri="{FF2B5EF4-FFF2-40B4-BE49-F238E27FC236}">
                  <a16:creationId xmlns:a16="http://schemas.microsoft.com/office/drawing/2014/main" id="{15F0698C-5FDF-019D-5064-B45D809A1220}"/>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34" name="Google Shape;9842;p76">
            <a:extLst>
              <a:ext uri="{FF2B5EF4-FFF2-40B4-BE49-F238E27FC236}">
                <a16:creationId xmlns:a16="http://schemas.microsoft.com/office/drawing/2014/main" id="{4AF09D32-11C4-447C-72D4-A4DA032396E9}"/>
              </a:ext>
            </a:extLst>
          </p:cNvPr>
          <p:cNvGrpSpPr/>
          <p:nvPr/>
        </p:nvGrpSpPr>
        <p:grpSpPr>
          <a:xfrm>
            <a:off x="1235945" y="5300540"/>
            <a:ext cx="332688" cy="302240"/>
            <a:chOff x="-62518200" y="2692475"/>
            <a:chExt cx="318225" cy="289100"/>
          </a:xfrm>
          <a:solidFill>
            <a:schemeClr val="bg1"/>
          </a:solidFill>
        </p:grpSpPr>
        <p:sp>
          <p:nvSpPr>
            <p:cNvPr id="35" name="Google Shape;9843;p76">
              <a:extLst>
                <a:ext uri="{FF2B5EF4-FFF2-40B4-BE49-F238E27FC236}">
                  <a16:creationId xmlns:a16="http://schemas.microsoft.com/office/drawing/2014/main" id="{525BFD7A-24DE-3F1B-5B97-A72F840209D2}"/>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36" name="Google Shape;9844;p76">
              <a:extLst>
                <a:ext uri="{FF2B5EF4-FFF2-40B4-BE49-F238E27FC236}">
                  <a16:creationId xmlns:a16="http://schemas.microsoft.com/office/drawing/2014/main" id="{FDB061A2-9EDE-01B0-2436-7999C5595A76}"/>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40" name="CuadroTexto 39">
            <a:extLst>
              <a:ext uri="{FF2B5EF4-FFF2-40B4-BE49-F238E27FC236}">
                <a16:creationId xmlns:a16="http://schemas.microsoft.com/office/drawing/2014/main" id="{981F6003-333D-61B8-A5F2-F74670A6E17B}"/>
              </a:ext>
            </a:extLst>
          </p:cNvPr>
          <p:cNvSpPr txBox="1"/>
          <p:nvPr/>
        </p:nvSpPr>
        <p:spPr>
          <a:xfrm>
            <a:off x="483055" y="1956512"/>
            <a:ext cx="6341674" cy="535981"/>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En el gráfico No. 4 se presenta la ejecución por concepto de ingresos sin diferenciar la fuente de donde provienen.</a:t>
            </a:r>
            <a:endParaRPr lang="es-CO" sz="18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42" name="Google Shape;9564;p75">
            <a:extLst>
              <a:ext uri="{FF2B5EF4-FFF2-40B4-BE49-F238E27FC236}">
                <a16:creationId xmlns:a16="http://schemas.microsoft.com/office/drawing/2014/main" id="{D5C875F0-AA1B-5FF5-F63B-75661C412431}"/>
              </a:ext>
            </a:extLst>
          </p:cNvPr>
          <p:cNvGrpSpPr/>
          <p:nvPr/>
        </p:nvGrpSpPr>
        <p:grpSpPr>
          <a:xfrm>
            <a:off x="1002781" y="6060664"/>
            <a:ext cx="277494" cy="332048"/>
            <a:chOff x="-39783425" y="2337925"/>
            <a:chExt cx="275700" cy="318350"/>
          </a:xfrm>
          <a:solidFill>
            <a:schemeClr val="bg1"/>
          </a:solidFill>
        </p:grpSpPr>
        <p:sp>
          <p:nvSpPr>
            <p:cNvPr id="43" name="Google Shape;9565;p75">
              <a:extLst>
                <a:ext uri="{FF2B5EF4-FFF2-40B4-BE49-F238E27FC236}">
                  <a16:creationId xmlns:a16="http://schemas.microsoft.com/office/drawing/2014/main" id="{636878B7-23DB-53D9-A631-AC4EB2927D0B}"/>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8677" tIns="98677" rIns="98677" bIns="98677" anchor="ctr" anchorCtr="0">
              <a:noAutofit/>
            </a:bodyPr>
            <a:lstStyle/>
            <a:p>
              <a:endParaRPr sz="2115"/>
            </a:p>
          </p:txBody>
        </p:sp>
        <p:sp>
          <p:nvSpPr>
            <p:cNvPr id="44" name="Google Shape;9566;p75">
              <a:extLst>
                <a:ext uri="{FF2B5EF4-FFF2-40B4-BE49-F238E27FC236}">
                  <a16:creationId xmlns:a16="http://schemas.microsoft.com/office/drawing/2014/main" id="{8817CE26-7B50-E668-AFC5-B0F1CDE65373}"/>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8677" tIns="98677" rIns="98677" bIns="98677" anchor="ctr" anchorCtr="0">
              <a:noAutofit/>
            </a:bodyPr>
            <a:lstStyle/>
            <a:p>
              <a:endParaRPr sz="2115"/>
            </a:p>
          </p:txBody>
        </p:sp>
      </p:grpSp>
      <p:sp>
        <p:nvSpPr>
          <p:cNvPr id="2" name="Marcador de contenido 2">
            <a:extLst>
              <a:ext uri="{FF2B5EF4-FFF2-40B4-BE49-F238E27FC236}">
                <a16:creationId xmlns:a16="http://schemas.microsoft.com/office/drawing/2014/main" id="{76B7F340-AA8F-59C0-388E-CA1C005C40C3}"/>
              </a:ext>
            </a:extLst>
          </p:cNvPr>
          <p:cNvSpPr txBox="1">
            <a:spLocks/>
          </p:cNvSpPr>
          <p:nvPr/>
        </p:nvSpPr>
        <p:spPr>
          <a:xfrm>
            <a:off x="1435099" y="2669811"/>
            <a:ext cx="4541771" cy="635688"/>
          </a:xfrm>
          <a:prstGeom prst="rect">
            <a:avLst/>
          </a:prstGeom>
        </p:spPr>
        <p:txBody>
          <a:bodyPr vert="horz" lIns="91440" tIns="45720" rIns="91440" bIns="45720" rtlCol="0">
            <a:normAutofit fontScale="92500" lnSpcReduction="2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Gráfico No. 4. Ejecución de Ingresos por concepto Acumulado al mes de agosto de 2025                   Miles de millones de pesos</a:t>
            </a:r>
            <a:endParaRPr lang="es-ES_tradnl" sz="1300" b="1" dirty="0">
              <a:solidFill>
                <a:srgbClr val="0B78B5"/>
              </a:solidFill>
              <a:cs typeface="+mn-cs"/>
            </a:endParaRPr>
          </a:p>
        </p:txBody>
      </p:sp>
      <p:sp>
        <p:nvSpPr>
          <p:cNvPr id="4" name="Cuadro de texto 18">
            <a:extLst>
              <a:ext uri="{FF2B5EF4-FFF2-40B4-BE49-F238E27FC236}">
                <a16:creationId xmlns:a16="http://schemas.microsoft.com/office/drawing/2014/main" id="{1A15685F-FEF9-893A-C25F-E49103ABE1E7}"/>
              </a:ext>
            </a:extLst>
          </p:cNvPr>
          <p:cNvSpPr txBox="1">
            <a:spLocks noChangeArrowheads="1"/>
          </p:cNvSpPr>
          <p:nvPr/>
        </p:nvSpPr>
        <p:spPr bwMode="auto">
          <a:xfrm>
            <a:off x="4049713" y="3879850"/>
            <a:ext cx="11493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$3</a:t>
            </a:r>
            <a:r>
              <a:rPr lang="es-ES" altLang="es-CO" sz="1400" b="1" dirty="0">
                <a:solidFill>
                  <a:srgbClr val="17365D"/>
                </a:solidFill>
                <a:latin typeface="Verdana" panose="020B0604030504040204" pitchFamily="34" charset="0"/>
                <a:ea typeface="Cambria" panose="02040503050406030204" pitchFamily="18" charset="0"/>
                <a:cs typeface="Times New Roman" panose="02020603050405020304" pitchFamily="18" charset="0"/>
              </a:rPr>
              <a:t>22</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5" name="Cuadro de texto 19">
            <a:extLst>
              <a:ext uri="{FF2B5EF4-FFF2-40B4-BE49-F238E27FC236}">
                <a16:creationId xmlns:a16="http://schemas.microsoft.com/office/drawing/2014/main" id="{08413C70-C634-1101-A68A-998469F8169D}"/>
              </a:ext>
            </a:extLst>
          </p:cNvPr>
          <p:cNvSpPr txBox="1">
            <a:spLocks noChangeArrowheads="1"/>
          </p:cNvSpPr>
          <p:nvPr/>
        </p:nvSpPr>
        <p:spPr bwMode="auto">
          <a:xfrm>
            <a:off x="5132388" y="3870325"/>
            <a:ext cx="1214437"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a:t>
            </a:r>
            <a:r>
              <a:rPr lang="es-ES" altLang="es-CO" sz="1400" b="1" dirty="0">
                <a:solidFill>
                  <a:srgbClr val="17365D"/>
                </a:solidFill>
                <a:latin typeface="Verdana" panose="020B0604030504040204" pitchFamily="34" charset="0"/>
                <a:ea typeface="Cambria" panose="02040503050406030204" pitchFamily="18" charset="0"/>
                <a:cs typeface="Times New Roman" panose="02020603050405020304" pitchFamily="18" charset="0"/>
              </a:rPr>
              <a:t>193,4</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2" name="Cuadro de texto 22">
            <a:extLst>
              <a:ext uri="{FF2B5EF4-FFF2-40B4-BE49-F238E27FC236}">
                <a16:creationId xmlns:a16="http://schemas.microsoft.com/office/drawing/2014/main" id="{72B7D7C0-92FD-3FCC-B77F-54DA261E5A45}"/>
              </a:ext>
            </a:extLst>
          </p:cNvPr>
          <p:cNvSpPr txBox="1">
            <a:spLocks noChangeArrowheads="1"/>
          </p:cNvSpPr>
          <p:nvPr/>
        </p:nvSpPr>
        <p:spPr bwMode="auto">
          <a:xfrm>
            <a:off x="4000500" y="4524375"/>
            <a:ext cx="13239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$162,8</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3" name="Cuadro de texto 23">
            <a:extLst>
              <a:ext uri="{FF2B5EF4-FFF2-40B4-BE49-F238E27FC236}">
                <a16:creationId xmlns:a16="http://schemas.microsoft.com/office/drawing/2014/main" id="{A09A4F3D-1255-9056-EC82-E9558681BE5B}"/>
              </a:ext>
            </a:extLst>
          </p:cNvPr>
          <p:cNvSpPr txBox="1">
            <a:spLocks noChangeArrowheads="1"/>
          </p:cNvSpPr>
          <p:nvPr/>
        </p:nvSpPr>
        <p:spPr bwMode="auto">
          <a:xfrm>
            <a:off x="5102225" y="4540250"/>
            <a:ext cx="132397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a:t>
            </a:r>
            <a:r>
              <a:rPr lang="es-ES" altLang="es-CO" sz="1400" b="1" dirty="0">
                <a:solidFill>
                  <a:srgbClr val="548DD4"/>
                </a:solidFill>
                <a:latin typeface="Verdana" panose="020B0604030504040204" pitchFamily="34" charset="0"/>
                <a:ea typeface="Cambria" panose="02040503050406030204" pitchFamily="18" charset="0"/>
                <a:cs typeface="Times New Roman" panose="02020603050405020304" pitchFamily="18" charset="0"/>
              </a:rPr>
              <a:t>110,3</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548DD4"/>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4" name="Cuadro de texto 26">
            <a:extLst>
              <a:ext uri="{FF2B5EF4-FFF2-40B4-BE49-F238E27FC236}">
                <a16:creationId xmlns:a16="http://schemas.microsoft.com/office/drawing/2014/main" id="{73CA6D50-26F6-AF98-F259-7EB665D4AF8A}"/>
              </a:ext>
            </a:extLst>
          </p:cNvPr>
          <p:cNvSpPr txBox="1">
            <a:spLocks noChangeArrowheads="1"/>
          </p:cNvSpPr>
          <p:nvPr/>
        </p:nvSpPr>
        <p:spPr bwMode="auto">
          <a:xfrm>
            <a:off x="4022725" y="5265738"/>
            <a:ext cx="13239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$19,1</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5" name="Cuadro de texto 27">
            <a:extLst>
              <a:ext uri="{FF2B5EF4-FFF2-40B4-BE49-F238E27FC236}">
                <a16:creationId xmlns:a16="http://schemas.microsoft.com/office/drawing/2014/main" id="{4096D3BA-B23F-AAEC-FCB0-4FC275A8CC01}"/>
              </a:ext>
            </a:extLst>
          </p:cNvPr>
          <p:cNvSpPr txBox="1">
            <a:spLocks noChangeArrowheads="1"/>
          </p:cNvSpPr>
          <p:nvPr/>
        </p:nvSpPr>
        <p:spPr bwMode="auto">
          <a:xfrm>
            <a:off x="5113338" y="5264150"/>
            <a:ext cx="1323975"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$13,6</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8DB3E2"/>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6" name="Cuadro de texto 49">
            <a:extLst>
              <a:ext uri="{FF2B5EF4-FFF2-40B4-BE49-F238E27FC236}">
                <a16:creationId xmlns:a16="http://schemas.microsoft.com/office/drawing/2014/main" id="{F86F123B-B789-35E0-C577-9E0380D29E38}"/>
              </a:ext>
            </a:extLst>
          </p:cNvPr>
          <p:cNvSpPr txBox="1">
            <a:spLocks noChangeArrowheads="1"/>
          </p:cNvSpPr>
          <p:nvPr/>
        </p:nvSpPr>
        <p:spPr bwMode="auto">
          <a:xfrm>
            <a:off x="4044950" y="6038850"/>
            <a:ext cx="13239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$10</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7" name="Cuadro de texto 58">
            <a:extLst>
              <a:ext uri="{FF2B5EF4-FFF2-40B4-BE49-F238E27FC236}">
                <a16:creationId xmlns:a16="http://schemas.microsoft.com/office/drawing/2014/main" id="{E73CB77F-EF4A-CA75-B0F0-C976ADF208A9}"/>
              </a:ext>
            </a:extLst>
          </p:cNvPr>
          <p:cNvSpPr txBox="1">
            <a:spLocks noChangeArrowheads="1"/>
          </p:cNvSpPr>
          <p:nvPr/>
        </p:nvSpPr>
        <p:spPr bwMode="auto">
          <a:xfrm>
            <a:off x="5156200" y="6035675"/>
            <a:ext cx="132397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a:t>
            </a:r>
            <a:r>
              <a:rPr lang="es-ES" altLang="es-CO" sz="1400" b="1" dirty="0">
                <a:solidFill>
                  <a:srgbClr val="C6D9F1"/>
                </a:solidFill>
                <a:latin typeface="Verdana" panose="020B0604030504040204" pitchFamily="34" charset="0"/>
                <a:ea typeface="Cambria" panose="02040503050406030204" pitchFamily="18" charset="0"/>
                <a:cs typeface="Times New Roman" panose="02020603050405020304" pitchFamily="18" charset="0"/>
              </a:rPr>
              <a:t>6,5</a:t>
            </a:r>
            <a:endParaRPr kumimoji="0" lang="es-ES" altLang="es-CO"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sz="1400" b="1" i="0" u="none" strike="noStrike" cap="none" normalizeH="0" baseline="0" dirty="0">
                <a:ln>
                  <a:noFill/>
                </a:ln>
                <a:solidFill>
                  <a:srgbClr val="C6D9F1"/>
                </a:solidFill>
                <a:effectLst/>
                <a:latin typeface="Verdana" panose="020B0604030504040204" pitchFamily="34" charset="0"/>
                <a:ea typeface="Cambria" panose="02040503050406030204" pitchFamily="18" charset="0"/>
                <a:cs typeface="Times New Roman" panose="02020603050405020304" pitchFamily="18" charset="0"/>
              </a:rPr>
              <a:t>Billones</a:t>
            </a: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18" name="Rectangle 9">
            <a:extLst>
              <a:ext uri="{FF2B5EF4-FFF2-40B4-BE49-F238E27FC236}">
                <a16:creationId xmlns:a16="http://schemas.microsoft.com/office/drawing/2014/main" id="{587D9FE5-D82C-0A59-0603-5A3AB1EED070}"/>
              </a:ext>
            </a:extLst>
          </p:cNvPr>
          <p:cNvSpPr>
            <a:spLocks noChangeArrowheads="1"/>
          </p:cNvSpPr>
          <p:nvPr/>
        </p:nvSpPr>
        <p:spPr bwMode="auto">
          <a:xfrm>
            <a:off x="1233758" y="2771775"/>
            <a:ext cx="501551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O"/>
          </a:p>
        </p:txBody>
      </p:sp>
      <p:sp>
        <p:nvSpPr>
          <p:cNvPr id="11" name="Rectangle 18">
            <a:extLst>
              <a:ext uri="{FF2B5EF4-FFF2-40B4-BE49-F238E27FC236}">
                <a16:creationId xmlns:a16="http://schemas.microsoft.com/office/drawing/2014/main" id="{A8EF1E2A-25B1-1CDE-F254-4A15DE00770C}"/>
              </a:ext>
            </a:extLst>
          </p:cNvPr>
          <p:cNvSpPr>
            <a:spLocks noChangeArrowheads="1"/>
          </p:cNvSpPr>
          <p:nvPr/>
        </p:nvSpPr>
        <p:spPr bwMode="auto">
          <a:xfrm>
            <a:off x="5199063" y="3349625"/>
            <a:ext cx="1076324" cy="52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Recaudo neto</a:t>
            </a:r>
            <a:endParaRPr kumimoji="0" lang="es-ES_tradnl" altLang="es-CO" sz="1800" b="0" i="0" u="none" strike="noStrike" cap="none" normalizeH="0" baseline="0" dirty="0">
              <a:ln>
                <a:noFill/>
              </a:ln>
              <a:solidFill>
                <a:schemeClr val="tx1"/>
              </a:solidFill>
              <a:effectLst/>
              <a:latin typeface="Arial" panose="020B0604020202020204" pitchFamily="34" charset="0"/>
            </a:endParaRPr>
          </a:p>
        </p:txBody>
      </p:sp>
      <p:sp>
        <p:nvSpPr>
          <p:cNvPr id="20" name="Rectangle 18">
            <a:extLst>
              <a:ext uri="{FF2B5EF4-FFF2-40B4-BE49-F238E27FC236}">
                <a16:creationId xmlns:a16="http://schemas.microsoft.com/office/drawing/2014/main" id="{0B5F70E3-771E-7B75-1185-2E2EBDCF6D9B}"/>
              </a:ext>
            </a:extLst>
          </p:cNvPr>
          <p:cNvSpPr>
            <a:spLocks noChangeArrowheads="1"/>
          </p:cNvSpPr>
          <p:nvPr/>
        </p:nvSpPr>
        <p:spPr bwMode="auto">
          <a:xfrm>
            <a:off x="4282405" y="3358269"/>
            <a:ext cx="73359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_tradnl" altLang="es-CO" sz="1400" b="1" i="0" u="none" strike="noStrike" cap="none" normalizeH="0" baseline="0" dirty="0">
                <a:ln>
                  <a:noFill/>
                </a:ln>
                <a:solidFill>
                  <a:srgbClr val="17365D"/>
                </a:solidFill>
                <a:effectLst/>
                <a:latin typeface="Verdana" panose="020B0604030504040204" pitchFamily="34" charset="0"/>
                <a:ea typeface="Cambria" panose="02040503050406030204" pitchFamily="18" charset="0"/>
                <a:cs typeface="Times New Roman" panose="02020603050405020304" pitchFamily="18" charset="0"/>
              </a:rPr>
              <a:t>Aforo</a:t>
            </a:r>
            <a:endParaRPr kumimoji="0" lang="es-ES_tradnl" altLang="es-C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96433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2BA3-EF05-EFFD-7624-1C57521A11FB}"/>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F909C35-DF34-F2D7-20F3-D281DAAE5F2A}"/>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75B11406-0805-5130-28D2-96F9CFB45B30}"/>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6" name="Título 1">
            <a:extLst>
              <a:ext uri="{FF2B5EF4-FFF2-40B4-BE49-F238E27FC236}">
                <a16:creationId xmlns:a16="http://schemas.microsoft.com/office/drawing/2014/main" id="{07466626-ACE5-D45F-641B-495342B43224}"/>
              </a:ext>
            </a:extLst>
          </p:cNvPr>
          <p:cNvSpPr txBox="1">
            <a:spLocks/>
          </p:cNvSpPr>
          <p:nvPr/>
        </p:nvSpPr>
        <p:spPr>
          <a:xfrm>
            <a:off x="519728" y="1649716"/>
            <a:ext cx="6520219" cy="443261"/>
          </a:xfrm>
          <a:prstGeom prst="rect">
            <a:avLst/>
          </a:prstGeom>
        </p:spPr>
        <p:txBody>
          <a:bodyPr vert="horz" lIns="91440" tIns="45720" rIns="91440" bIns="45720" rtlCol="0" anchor="ctr">
            <a:normAutofit fontScale="67500" lnSpcReduction="2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2200" dirty="0">
                <a:solidFill>
                  <a:srgbClr val="0B78B5"/>
                </a:solidFill>
              </a:rPr>
              <a:t>3.3 </a:t>
            </a:r>
            <a:r>
              <a:rPr lang="es-ES" sz="2400" dirty="0">
                <a:solidFill>
                  <a:srgbClr val="0B78B5"/>
                </a:solidFill>
              </a:rPr>
              <a:t>Ingresos del Presupuesto Nacional</a:t>
            </a:r>
          </a:p>
          <a:p>
            <a:r>
              <a:rPr lang="es-ES" sz="2400" dirty="0">
                <a:solidFill>
                  <a:srgbClr val="0B78B5"/>
                </a:solidFill>
              </a:rPr>
              <a:t>Ejecución de los Ingresos Corrientes de la Nación</a:t>
            </a:r>
            <a:endParaRPr lang="es-CO" dirty="0"/>
          </a:p>
        </p:txBody>
      </p:sp>
      <p:pic>
        <p:nvPicPr>
          <p:cNvPr id="7" name="Gráfico 6">
            <a:extLst>
              <a:ext uri="{FF2B5EF4-FFF2-40B4-BE49-F238E27FC236}">
                <a16:creationId xmlns:a16="http://schemas.microsoft.com/office/drawing/2014/main" id="{E76B0E93-41E2-6E9A-2164-2D30292710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43E87859-63D7-C6C5-1A46-44A076D287E5}"/>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3" name="Marcador de contenido 2">
            <a:extLst>
              <a:ext uri="{FF2B5EF4-FFF2-40B4-BE49-F238E27FC236}">
                <a16:creationId xmlns:a16="http://schemas.microsoft.com/office/drawing/2014/main" id="{E558EBCD-B402-9773-954A-2120124DA9FF}"/>
              </a:ext>
            </a:extLst>
          </p:cNvPr>
          <p:cNvSpPr>
            <a:spLocks noGrp="1"/>
          </p:cNvSpPr>
          <p:nvPr>
            <p:ph idx="1"/>
          </p:nvPr>
        </p:nvSpPr>
        <p:spPr>
          <a:xfrm>
            <a:off x="519728" y="2767639"/>
            <a:ext cx="2938559" cy="1157679"/>
          </a:xfrm>
        </p:spPr>
        <p:txBody>
          <a:bodyPr>
            <a:normAutofit/>
          </a:bodyPr>
          <a:lstStyle/>
          <a:p>
            <a:pPr marL="0" indent="0" algn="just">
              <a:buNone/>
            </a:pPr>
            <a:r>
              <a:rPr lang="es-ES_tradnl" sz="1400" kern="100" dirty="0">
                <a:effectLst/>
                <a:cs typeface="Times New Roman" panose="02020603050405020304" pitchFamily="18" charset="0"/>
              </a:rPr>
              <a:t>El recaudo de los ingresos corrientes de la nación a agosto asciende a $</a:t>
            </a:r>
            <a:r>
              <a:rPr lang="es-ES_tradnl" sz="1400" kern="100" dirty="0">
                <a:cs typeface="Times New Roman" panose="02020603050405020304" pitchFamily="18" charset="0"/>
              </a:rPr>
              <a:t>182,9 </a:t>
            </a:r>
            <a:r>
              <a:rPr lang="es-ES_tradnl" sz="1400" kern="100" dirty="0">
                <a:effectLst/>
                <a:cs typeface="Times New Roman" panose="02020603050405020304" pitchFamily="18" charset="0"/>
              </a:rPr>
              <a:t>billones, que representa el 59,3% de su aforo. </a:t>
            </a:r>
            <a:endParaRPr lang="es-CO" dirty="0"/>
          </a:p>
        </p:txBody>
      </p:sp>
      <p:sp>
        <p:nvSpPr>
          <p:cNvPr id="11" name="Marcador de contenido 2">
            <a:extLst>
              <a:ext uri="{FF2B5EF4-FFF2-40B4-BE49-F238E27FC236}">
                <a16:creationId xmlns:a16="http://schemas.microsoft.com/office/drawing/2014/main" id="{E72AB0DC-4B8B-14AD-8F15-36654A7D6C09}"/>
              </a:ext>
            </a:extLst>
          </p:cNvPr>
          <p:cNvSpPr txBox="1">
            <a:spLocks/>
          </p:cNvSpPr>
          <p:nvPr/>
        </p:nvSpPr>
        <p:spPr>
          <a:xfrm>
            <a:off x="3868737" y="2306513"/>
            <a:ext cx="2994092" cy="364317"/>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Ingresos Corrientes de la Nación</a:t>
            </a:r>
            <a:endParaRPr lang="es-ES_tradnl" sz="1300" b="1" dirty="0">
              <a:solidFill>
                <a:srgbClr val="0B78B5"/>
              </a:solidFill>
              <a:cs typeface="+mn-cs"/>
            </a:endParaRPr>
          </a:p>
        </p:txBody>
      </p:sp>
      <p:pic>
        <p:nvPicPr>
          <p:cNvPr id="2" name="Imagen 1">
            <a:extLst>
              <a:ext uri="{FF2B5EF4-FFF2-40B4-BE49-F238E27FC236}">
                <a16:creationId xmlns:a16="http://schemas.microsoft.com/office/drawing/2014/main" id="{8B5690ED-92D3-65A9-43C8-A491D6419295}"/>
              </a:ext>
            </a:extLst>
          </p:cNvPr>
          <p:cNvPicPr>
            <a:picLocks noChangeAspect="1"/>
          </p:cNvPicPr>
          <p:nvPr/>
        </p:nvPicPr>
        <p:blipFill>
          <a:blip r:embed="rId5"/>
          <a:stretch>
            <a:fillRect/>
          </a:stretch>
        </p:blipFill>
        <p:spPr>
          <a:xfrm>
            <a:off x="132007" y="4709245"/>
            <a:ext cx="7030793" cy="4555405"/>
          </a:xfrm>
          <a:prstGeom prst="rect">
            <a:avLst/>
          </a:prstGeom>
        </p:spPr>
      </p:pic>
      <p:pic>
        <p:nvPicPr>
          <p:cNvPr id="10" name="Imagen 9">
            <a:extLst>
              <a:ext uri="{FF2B5EF4-FFF2-40B4-BE49-F238E27FC236}">
                <a16:creationId xmlns:a16="http://schemas.microsoft.com/office/drawing/2014/main" id="{50A4F4DB-F540-2842-8B52-9B6E1C41A29C}"/>
              </a:ext>
            </a:extLst>
          </p:cNvPr>
          <p:cNvPicPr>
            <a:picLocks noChangeAspect="1"/>
          </p:cNvPicPr>
          <p:nvPr/>
        </p:nvPicPr>
        <p:blipFill>
          <a:blip r:embed="rId6"/>
          <a:stretch>
            <a:fillRect/>
          </a:stretch>
        </p:blipFill>
        <p:spPr>
          <a:xfrm>
            <a:off x="4201919" y="2643595"/>
            <a:ext cx="2622810" cy="1803700"/>
          </a:xfrm>
          <a:prstGeom prst="rect">
            <a:avLst/>
          </a:prstGeom>
        </p:spPr>
      </p:pic>
    </p:spTree>
    <p:extLst>
      <p:ext uri="{BB962C8B-B14F-4D97-AF65-F5344CB8AC3E}">
        <p14:creationId xmlns:p14="http://schemas.microsoft.com/office/powerpoint/2010/main" val="4068254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42087A0-4303-3FF9-50DA-F4F84E14A260}"/>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95CB51AD-33BB-394E-61D5-43684644470C}"/>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F87A8CF5-2724-6FDE-863E-4EB37DAED0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4CD2A2F9-B3F0-620D-444D-88DEC30977A6}"/>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CuadroTexto 9">
            <a:extLst>
              <a:ext uri="{FF2B5EF4-FFF2-40B4-BE49-F238E27FC236}">
                <a16:creationId xmlns:a16="http://schemas.microsoft.com/office/drawing/2014/main" id="{F20543CB-1878-34B3-6D2A-684AEC9702D3}"/>
              </a:ext>
            </a:extLst>
          </p:cNvPr>
          <p:cNvSpPr txBox="1"/>
          <p:nvPr/>
        </p:nvSpPr>
        <p:spPr>
          <a:xfrm>
            <a:off x="558254" y="7593090"/>
            <a:ext cx="3221583" cy="1554208"/>
          </a:xfrm>
          <a:prstGeom prst="rect">
            <a:avLst/>
          </a:prstGeom>
          <a:noFill/>
        </p:spPr>
        <p:txBody>
          <a:bodyPr wrap="square">
            <a:spAutoFit/>
          </a:bodyPr>
          <a:lstStyle/>
          <a:p>
            <a:pPr algn="just">
              <a:lnSpc>
                <a:spcPct val="115000"/>
              </a:lnSpc>
              <a:spcAft>
                <a:spcPts val="800"/>
              </a:spcAft>
            </a:pPr>
            <a:r>
              <a:rPr lang="es-ES_tradnl" sz="1400" kern="100" dirty="0">
                <a:latin typeface="Verdana" panose="020B0604030504040204" pitchFamily="34" charset="0"/>
                <a:ea typeface="Verdana" panose="020B0604030504040204" pitchFamily="34" charset="0"/>
                <a:cs typeface="Times New Roman" panose="02020603050405020304" pitchFamily="18" charset="0"/>
              </a:rPr>
              <a:t>L</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os impuestos indirectos externos acumulan una ejecución del 63</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,5</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Estos impuestos corresponden al IVA externo y el impuesto sobre aduanas y recargos</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2" name="CuadroTexto 11">
            <a:extLst>
              <a:ext uri="{FF2B5EF4-FFF2-40B4-BE49-F238E27FC236}">
                <a16:creationId xmlns:a16="http://schemas.microsoft.com/office/drawing/2014/main" id="{485DFE4E-E84A-184E-178F-113BF67D3208}"/>
              </a:ext>
            </a:extLst>
          </p:cNvPr>
          <p:cNvSpPr txBox="1"/>
          <p:nvPr/>
        </p:nvSpPr>
        <p:spPr>
          <a:xfrm>
            <a:off x="478245" y="2349305"/>
            <a:ext cx="3277655" cy="2049728"/>
          </a:xfrm>
          <a:prstGeom prst="rect">
            <a:avLst/>
          </a:prstGeom>
          <a:noFill/>
        </p:spPr>
        <p:txBody>
          <a:bodyPr wrap="square">
            <a:spAutoFit/>
          </a:bodyPr>
          <a:lstStyle/>
          <a:p>
            <a:pPr algn="just">
              <a:lnSpc>
                <a:spcPct val="115000"/>
              </a:lnSpc>
              <a:spcAft>
                <a:spcPts val="800"/>
              </a:spcAft>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Los impuestos directos se han ejecutado en un 58,5% de su aforo. Estos impuestos incluyen el impuesto sobre la renta, al patrimonio y el simple, representan una parte importante de los ingresos corrientes de la nación. </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cxnSp>
        <p:nvCxnSpPr>
          <p:cNvPr id="17" name="Conector recto 16">
            <a:extLst>
              <a:ext uri="{FF2B5EF4-FFF2-40B4-BE49-F238E27FC236}">
                <a16:creationId xmlns:a16="http://schemas.microsoft.com/office/drawing/2014/main" id="{22DFD1FF-0AC6-89C4-7601-62CA26C8C886}"/>
              </a:ext>
            </a:extLst>
          </p:cNvPr>
          <p:cNvCxnSpPr>
            <a:cxnSpLocks/>
          </p:cNvCxnSpPr>
          <p:nvPr/>
        </p:nvCxnSpPr>
        <p:spPr>
          <a:xfrm>
            <a:off x="478245" y="4557696"/>
            <a:ext cx="63256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3CF483EB-6FD8-04C4-832A-A596F4348747}"/>
              </a:ext>
            </a:extLst>
          </p:cNvPr>
          <p:cNvCxnSpPr>
            <a:cxnSpLocks/>
          </p:cNvCxnSpPr>
          <p:nvPr/>
        </p:nvCxnSpPr>
        <p:spPr>
          <a:xfrm>
            <a:off x="490437" y="6943933"/>
            <a:ext cx="632568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1676F455-E0E8-9A8D-66C1-B31BB7871689}"/>
              </a:ext>
            </a:extLst>
          </p:cNvPr>
          <p:cNvSpPr txBox="1"/>
          <p:nvPr/>
        </p:nvSpPr>
        <p:spPr>
          <a:xfrm>
            <a:off x="3653277" y="4876990"/>
            <a:ext cx="3277655" cy="1801968"/>
          </a:xfrm>
          <a:prstGeom prst="rect">
            <a:avLst/>
          </a:prstGeom>
          <a:noFill/>
        </p:spPr>
        <p:txBody>
          <a:bodyPr wrap="square">
            <a:spAutoFit/>
          </a:bodyPr>
          <a:lstStyle/>
          <a:p>
            <a:pPr algn="just">
              <a:lnSpc>
                <a:spcPct val="115000"/>
              </a:lnSpc>
              <a:spcAft>
                <a:spcPts val="800"/>
              </a:spcAft>
            </a:pPr>
            <a:r>
              <a:rPr lang="es-ES_tradnl" sz="1400" kern="100" dirty="0">
                <a:latin typeface="Verdana" panose="020B0604030504040204" pitchFamily="34" charset="0"/>
                <a:ea typeface="Verdana" panose="020B0604030504040204" pitchFamily="34" charset="0"/>
                <a:cs typeface="Times New Roman" panose="02020603050405020304" pitchFamily="18" charset="0"/>
              </a:rPr>
              <a:t>Los impuestos indirectos internos mostraron la mayor dinámica, con un recaudo equivalente al 58,6% de su aforo. Esto indica una fuerte contribución del IVA, GMF y otros impuestos como al consumo y a la gasolina.</a:t>
            </a:r>
            <a:endParaRPr lang="es-CO" sz="1400" kern="100" dirty="0">
              <a:latin typeface="Verdana" panose="020B0604030504040204" pitchFamily="34" charset="0"/>
              <a:ea typeface="Verdana" panose="020B0604030504040204" pitchFamily="34" charset="0"/>
              <a:cs typeface="Times New Roman" panose="02020603050405020304" pitchFamily="18" charset="0"/>
            </a:endParaRPr>
          </a:p>
        </p:txBody>
      </p:sp>
      <p:sp>
        <p:nvSpPr>
          <p:cNvPr id="22" name="Título 1">
            <a:extLst>
              <a:ext uri="{FF2B5EF4-FFF2-40B4-BE49-F238E27FC236}">
                <a16:creationId xmlns:a16="http://schemas.microsoft.com/office/drawing/2014/main" id="{6AB6B05F-E9DE-A329-B390-E25C31C610DB}"/>
              </a:ext>
            </a:extLst>
          </p:cNvPr>
          <p:cNvSpPr txBox="1">
            <a:spLocks/>
          </p:cNvSpPr>
          <p:nvPr/>
        </p:nvSpPr>
        <p:spPr>
          <a:xfrm>
            <a:off x="498428" y="1495049"/>
            <a:ext cx="6562817" cy="608232"/>
          </a:xfrm>
          <a:prstGeom prst="rect">
            <a:avLst/>
          </a:prstGeom>
        </p:spPr>
        <p:txBody>
          <a:bodyPr vert="horz" lIns="91440" tIns="45720" rIns="91440" bIns="45720" rtlCol="0" anchor="ctr">
            <a:normAutofit fontScale="975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3.3. Ingresos del Presupuesto Nacional</a:t>
            </a:r>
          </a:p>
          <a:p>
            <a:r>
              <a:rPr lang="es-ES" sz="1500" dirty="0">
                <a:solidFill>
                  <a:srgbClr val="0B78B5"/>
                </a:solidFill>
              </a:rPr>
              <a:t>Ejecución de los Ingresos Corrientes de la Nación</a:t>
            </a:r>
            <a:endParaRPr lang="es-CO" sz="1500" dirty="0"/>
          </a:p>
        </p:txBody>
      </p:sp>
      <p:pic>
        <p:nvPicPr>
          <p:cNvPr id="6" name="Imagen 5">
            <a:extLst>
              <a:ext uri="{FF2B5EF4-FFF2-40B4-BE49-F238E27FC236}">
                <a16:creationId xmlns:a16="http://schemas.microsoft.com/office/drawing/2014/main" id="{87BEBB2F-060D-7A3C-E25E-39B9A1D08E76}"/>
              </a:ext>
            </a:extLst>
          </p:cNvPr>
          <p:cNvPicPr>
            <a:picLocks noChangeAspect="1"/>
          </p:cNvPicPr>
          <p:nvPr/>
        </p:nvPicPr>
        <p:blipFill>
          <a:blip r:embed="rId5"/>
          <a:stretch>
            <a:fillRect/>
          </a:stretch>
        </p:blipFill>
        <p:spPr>
          <a:xfrm>
            <a:off x="4217032" y="2316534"/>
            <a:ext cx="2339215" cy="1896462"/>
          </a:xfrm>
          <a:prstGeom prst="rect">
            <a:avLst/>
          </a:prstGeom>
        </p:spPr>
      </p:pic>
      <p:pic>
        <p:nvPicPr>
          <p:cNvPr id="13" name="Imagen 12">
            <a:extLst>
              <a:ext uri="{FF2B5EF4-FFF2-40B4-BE49-F238E27FC236}">
                <a16:creationId xmlns:a16="http://schemas.microsoft.com/office/drawing/2014/main" id="{28F83A55-EC1F-2F6E-F0B4-3C70C58E47E3}"/>
              </a:ext>
            </a:extLst>
          </p:cNvPr>
          <p:cNvPicPr>
            <a:picLocks noChangeAspect="1"/>
          </p:cNvPicPr>
          <p:nvPr/>
        </p:nvPicPr>
        <p:blipFill>
          <a:blip r:embed="rId6"/>
          <a:stretch>
            <a:fillRect/>
          </a:stretch>
        </p:blipFill>
        <p:spPr>
          <a:xfrm>
            <a:off x="455804" y="4876990"/>
            <a:ext cx="3197473" cy="1801966"/>
          </a:xfrm>
          <a:prstGeom prst="rect">
            <a:avLst/>
          </a:prstGeom>
        </p:spPr>
      </p:pic>
      <p:pic>
        <p:nvPicPr>
          <p:cNvPr id="16" name="Imagen 15">
            <a:extLst>
              <a:ext uri="{FF2B5EF4-FFF2-40B4-BE49-F238E27FC236}">
                <a16:creationId xmlns:a16="http://schemas.microsoft.com/office/drawing/2014/main" id="{69505E40-CB20-D3D2-73C3-75B1BA99F6BD}"/>
              </a:ext>
            </a:extLst>
          </p:cNvPr>
          <p:cNvPicPr>
            <a:picLocks noChangeAspect="1"/>
          </p:cNvPicPr>
          <p:nvPr/>
        </p:nvPicPr>
        <p:blipFill>
          <a:blip r:embed="rId7"/>
          <a:stretch>
            <a:fillRect/>
          </a:stretch>
        </p:blipFill>
        <p:spPr>
          <a:xfrm>
            <a:off x="3899845" y="7317483"/>
            <a:ext cx="3263141" cy="1815891"/>
          </a:xfrm>
          <a:prstGeom prst="rect">
            <a:avLst/>
          </a:prstGeom>
        </p:spPr>
      </p:pic>
    </p:spTree>
    <p:extLst>
      <p:ext uri="{BB962C8B-B14F-4D97-AF65-F5344CB8AC3E}">
        <p14:creationId xmlns:p14="http://schemas.microsoft.com/office/powerpoint/2010/main" val="3622542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19FA480-709F-C413-D792-22E6419D605D}"/>
              </a:ext>
            </a:extLst>
          </p:cNvPr>
          <p:cNvSpPr>
            <a:spLocks noGrp="1"/>
          </p:cNvSpPr>
          <p:nvPr>
            <p:ph idx="1"/>
          </p:nvPr>
        </p:nvSpPr>
        <p:spPr>
          <a:xfrm>
            <a:off x="477130" y="2951035"/>
            <a:ext cx="2938559" cy="1308140"/>
          </a:xfrm>
        </p:spPr>
        <p:txBody>
          <a:bodyPr>
            <a:normAutofit/>
          </a:bodyPr>
          <a:lstStyle/>
          <a:p>
            <a:pPr marL="0" indent="0" algn="just">
              <a:buNone/>
            </a:pPr>
            <a:r>
              <a:rPr lang="es-ES_tradnl" sz="1400" kern="100" dirty="0">
                <a:effectLst/>
                <a:cs typeface="Times New Roman" panose="02020603050405020304" pitchFamily="18" charset="0"/>
              </a:rPr>
              <a:t>El recaudo de los ingresos correspondientes a la adición por estado de conmoción interior, a </a:t>
            </a:r>
            <a:r>
              <a:rPr lang="es-ES_tradnl" sz="1400" kern="100" dirty="0">
                <a:cs typeface="Times New Roman" panose="02020603050405020304" pitchFamily="18" charset="0"/>
              </a:rPr>
              <a:t>agosto</a:t>
            </a:r>
            <a:r>
              <a:rPr lang="es-ES_tradnl" sz="1400" kern="100" dirty="0">
                <a:effectLst/>
                <a:cs typeface="Times New Roman" panose="02020603050405020304" pitchFamily="18" charset="0"/>
              </a:rPr>
              <a:t> asciende a $1,1 billones, que representa el </a:t>
            </a:r>
            <a:r>
              <a:rPr lang="es-ES_tradnl" sz="1400" kern="100" dirty="0">
                <a:cs typeface="Times New Roman" panose="02020603050405020304" pitchFamily="18" charset="0"/>
              </a:rPr>
              <a:t>40</a:t>
            </a:r>
            <a:r>
              <a:rPr lang="es-ES_tradnl" sz="1400" kern="100" dirty="0">
                <a:effectLst/>
                <a:cs typeface="Times New Roman" panose="02020603050405020304" pitchFamily="18" charset="0"/>
              </a:rPr>
              <a:t>,7% de su aforo. </a:t>
            </a:r>
            <a:endParaRPr lang="es-CO" dirty="0"/>
          </a:p>
        </p:txBody>
      </p:sp>
      <p:pic>
        <p:nvPicPr>
          <p:cNvPr id="4" name="Imagen 3">
            <a:extLst>
              <a:ext uri="{FF2B5EF4-FFF2-40B4-BE49-F238E27FC236}">
                <a16:creationId xmlns:a16="http://schemas.microsoft.com/office/drawing/2014/main" id="{3FAFC872-6BD3-B694-CCF1-E240356C68F8}"/>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39B82C75-FF53-DB4E-E1E4-80C73E646003}"/>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24347FF9-2882-388D-CA57-D42B5E114C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EF1722BF-0577-64F6-02BE-E0CCE6AE4154}"/>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2" name="Marcador de contenido 2">
            <a:extLst>
              <a:ext uri="{FF2B5EF4-FFF2-40B4-BE49-F238E27FC236}">
                <a16:creationId xmlns:a16="http://schemas.microsoft.com/office/drawing/2014/main" id="{BFC8AA6C-B150-BCF4-3ADA-3CD0206F8481}"/>
              </a:ext>
            </a:extLst>
          </p:cNvPr>
          <p:cNvSpPr txBox="1">
            <a:spLocks/>
          </p:cNvSpPr>
          <p:nvPr/>
        </p:nvSpPr>
        <p:spPr>
          <a:xfrm>
            <a:off x="3911845" y="2264110"/>
            <a:ext cx="2994092" cy="461126"/>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Ingresos Estado de Conmoción</a:t>
            </a:r>
            <a:endParaRPr lang="es-ES_tradnl" sz="1300" b="1" dirty="0">
              <a:solidFill>
                <a:srgbClr val="0B78B5"/>
              </a:solidFill>
              <a:cs typeface="+mn-cs"/>
            </a:endParaRPr>
          </a:p>
        </p:txBody>
      </p:sp>
      <p:sp>
        <p:nvSpPr>
          <p:cNvPr id="10" name="Título 1">
            <a:extLst>
              <a:ext uri="{FF2B5EF4-FFF2-40B4-BE49-F238E27FC236}">
                <a16:creationId xmlns:a16="http://schemas.microsoft.com/office/drawing/2014/main" id="{51CB3C62-8A67-C799-741C-C7E27E63E6FB}"/>
              </a:ext>
            </a:extLst>
          </p:cNvPr>
          <p:cNvSpPr txBox="1">
            <a:spLocks/>
          </p:cNvSpPr>
          <p:nvPr/>
        </p:nvSpPr>
        <p:spPr>
          <a:xfrm>
            <a:off x="477130" y="1617422"/>
            <a:ext cx="6562817" cy="490010"/>
          </a:xfrm>
          <a:prstGeom prst="rect">
            <a:avLst/>
          </a:prstGeom>
        </p:spPr>
        <p:txBody>
          <a:bodyPr vert="horz" lIns="91440" tIns="45720" rIns="91440" bIns="45720" rtlCol="0" anchor="ctr">
            <a:normAutofit fontScale="97500" lnSpcReduction="1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3.3.1 Ingresos del Presupuesto Nacional</a:t>
            </a:r>
          </a:p>
          <a:p>
            <a:r>
              <a:rPr lang="es-ES" sz="1500" dirty="0">
                <a:solidFill>
                  <a:srgbClr val="0B78B5"/>
                </a:solidFill>
              </a:rPr>
              <a:t>Ejecución de los Ingresos Adición Estado de Conmoción</a:t>
            </a:r>
            <a:endParaRPr lang="es-CO" sz="1500" dirty="0"/>
          </a:p>
        </p:txBody>
      </p:sp>
      <p:sp>
        <p:nvSpPr>
          <p:cNvPr id="17" name="Marcador de contenido 2">
            <a:extLst>
              <a:ext uri="{FF2B5EF4-FFF2-40B4-BE49-F238E27FC236}">
                <a16:creationId xmlns:a16="http://schemas.microsoft.com/office/drawing/2014/main" id="{7AEC304E-6496-843E-5F05-D25DA6116D0B}"/>
              </a:ext>
            </a:extLst>
          </p:cNvPr>
          <p:cNvSpPr txBox="1">
            <a:spLocks/>
          </p:cNvSpPr>
          <p:nvPr/>
        </p:nvSpPr>
        <p:spPr>
          <a:xfrm>
            <a:off x="528293" y="7151930"/>
            <a:ext cx="6099345" cy="947282"/>
          </a:xfrm>
          <a:prstGeom prst="rect">
            <a:avLst/>
          </a:prstGeom>
        </p:spPr>
        <p:txBody>
          <a:bodyPr vert="horz" lIns="91440" tIns="45720" rIns="91440" bIns="45720" rtlCol="0">
            <a:normAutofit/>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buFont typeface="Arial" panose="020B0604020202020204" pitchFamily="34" charset="0"/>
              <a:buNone/>
            </a:pPr>
            <a:r>
              <a:rPr lang="es-ES_tradnl" sz="1400" kern="100" dirty="0">
                <a:cs typeface="Times New Roman" panose="02020603050405020304" pitchFamily="18" charset="0"/>
              </a:rPr>
              <a:t>A agosto se ha recaudo por concepto del Impuesto especial para el Catatumbo por $427.075 millones; mientras que las adiciones del IVA y el impuesto de timbre se han recaudado $481.234 millones y $218.305 millones, respectivamente.</a:t>
            </a:r>
            <a:endParaRPr lang="es-CO" dirty="0"/>
          </a:p>
        </p:txBody>
      </p:sp>
      <p:pic>
        <p:nvPicPr>
          <p:cNvPr id="15" name="Imagen 14">
            <a:extLst>
              <a:ext uri="{FF2B5EF4-FFF2-40B4-BE49-F238E27FC236}">
                <a16:creationId xmlns:a16="http://schemas.microsoft.com/office/drawing/2014/main" id="{7E9BF240-1E00-CAAB-2A7A-09B4DB1C905C}"/>
              </a:ext>
            </a:extLst>
          </p:cNvPr>
          <p:cNvPicPr>
            <a:picLocks noChangeAspect="1"/>
          </p:cNvPicPr>
          <p:nvPr/>
        </p:nvPicPr>
        <p:blipFill>
          <a:blip r:embed="rId5"/>
          <a:stretch>
            <a:fillRect/>
          </a:stretch>
        </p:blipFill>
        <p:spPr>
          <a:xfrm>
            <a:off x="3931687" y="2590128"/>
            <a:ext cx="2695951" cy="2048161"/>
          </a:xfrm>
          <a:prstGeom prst="rect">
            <a:avLst/>
          </a:prstGeom>
        </p:spPr>
      </p:pic>
      <p:pic>
        <p:nvPicPr>
          <p:cNvPr id="18" name="Imagen 17">
            <a:extLst>
              <a:ext uri="{FF2B5EF4-FFF2-40B4-BE49-F238E27FC236}">
                <a16:creationId xmlns:a16="http://schemas.microsoft.com/office/drawing/2014/main" id="{93727D0D-9105-B0C6-7CD5-E14E6D93E455}"/>
              </a:ext>
            </a:extLst>
          </p:cNvPr>
          <p:cNvPicPr>
            <a:picLocks noChangeAspect="1"/>
          </p:cNvPicPr>
          <p:nvPr/>
        </p:nvPicPr>
        <p:blipFill>
          <a:blip r:embed="rId6"/>
          <a:stretch>
            <a:fillRect/>
          </a:stretch>
        </p:blipFill>
        <p:spPr>
          <a:xfrm>
            <a:off x="1635052" y="8113463"/>
            <a:ext cx="4553585" cy="1991003"/>
          </a:xfrm>
          <a:prstGeom prst="rect">
            <a:avLst/>
          </a:prstGeom>
        </p:spPr>
      </p:pic>
      <p:pic>
        <p:nvPicPr>
          <p:cNvPr id="6" name="Imagen 5">
            <a:extLst>
              <a:ext uri="{FF2B5EF4-FFF2-40B4-BE49-F238E27FC236}">
                <a16:creationId xmlns:a16="http://schemas.microsoft.com/office/drawing/2014/main" id="{37D2BA50-5C18-C37D-0C22-886E83E3620C}"/>
              </a:ext>
            </a:extLst>
          </p:cNvPr>
          <p:cNvPicPr>
            <a:picLocks noChangeAspect="1"/>
          </p:cNvPicPr>
          <p:nvPr/>
        </p:nvPicPr>
        <p:blipFill>
          <a:blip r:embed="rId7"/>
          <a:stretch>
            <a:fillRect/>
          </a:stretch>
        </p:blipFill>
        <p:spPr>
          <a:xfrm>
            <a:off x="765174" y="4805925"/>
            <a:ext cx="6140763" cy="2200275"/>
          </a:xfrm>
          <a:prstGeom prst="rect">
            <a:avLst/>
          </a:prstGeom>
        </p:spPr>
      </p:pic>
    </p:spTree>
    <p:extLst>
      <p:ext uri="{BB962C8B-B14F-4D97-AF65-F5344CB8AC3E}">
        <p14:creationId xmlns:p14="http://schemas.microsoft.com/office/powerpoint/2010/main" val="96154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17BAA5C-A8EE-3206-9227-D413287F5E21}"/>
              </a:ext>
            </a:extLst>
          </p:cNvPr>
          <p:cNvSpPr>
            <a:spLocks noGrp="1"/>
          </p:cNvSpPr>
          <p:nvPr>
            <p:ph idx="1"/>
          </p:nvPr>
        </p:nvSpPr>
        <p:spPr>
          <a:xfrm>
            <a:off x="533796" y="2495130"/>
            <a:ext cx="3373725" cy="2334985"/>
          </a:xfrm>
        </p:spPr>
        <p:txBody>
          <a:bodyPr>
            <a:normAutofit/>
          </a:bodyPr>
          <a:lstStyle/>
          <a:p>
            <a:pPr marL="0" indent="0" algn="just">
              <a:buNone/>
            </a:pPr>
            <a:r>
              <a:rPr lang="es-ES_tradnl" sz="1400" kern="100" dirty="0">
                <a:effectLst/>
                <a:cs typeface="Times New Roman" panose="02020603050405020304" pitchFamily="18" charset="0"/>
              </a:rPr>
              <a:t>El recaudo de los recursos de capital de la nación asciende a $104,9 billones, lo que equivale a una ejecución del </a:t>
            </a:r>
            <a:r>
              <a:rPr lang="es-ES_tradnl" sz="1400" kern="100" dirty="0">
                <a:cs typeface="Times New Roman" panose="02020603050405020304" pitchFamily="18" charset="0"/>
              </a:rPr>
              <a:t>67,3</a:t>
            </a:r>
            <a:r>
              <a:rPr lang="es-ES_tradnl" sz="1400" kern="100" dirty="0">
                <a:effectLst/>
                <a:cs typeface="Times New Roman" panose="02020603050405020304" pitchFamily="18" charset="0"/>
              </a:rPr>
              <a:t>% de su aforo. Este monto se compone principalmente de recursos de crédito interno y externo, que representan el </a:t>
            </a:r>
            <a:r>
              <a:rPr lang="es-ES_tradnl" sz="1400" kern="100" dirty="0">
                <a:cs typeface="Times New Roman" panose="02020603050405020304" pitchFamily="18" charset="0"/>
              </a:rPr>
              <a:t>76,7</a:t>
            </a:r>
            <a:r>
              <a:rPr lang="es-ES_tradnl" sz="1400" kern="100" dirty="0">
                <a:effectLst/>
                <a:cs typeface="Times New Roman" panose="02020603050405020304" pitchFamily="18" charset="0"/>
              </a:rPr>
              <a:t>% del total del aforo de los recursos de capital de la Nación.</a:t>
            </a:r>
            <a:endParaRPr lang="es-CO" sz="1400" kern="100" dirty="0">
              <a:effectLst/>
              <a:cs typeface="Times New Roman" panose="02020603050405020304" pitchFamily="18" charset="0"/>
            </a:endParaRPr>
          </a:p>
          <a:p>
            <a:pPr marL="0" indent="0">
              <a:buNone/>
            </a:pPr>
            <a:endParaRPr lang="es-CO" dirty="0"/>
          </a:p>
        </p:txBody>
      </p:sp>
      <p:pic>
        <p:nvPicPr>
          <p:cNvPr id="4" name="Imagen 3">
            <a:extLst>
              <a:ext uri="{FF2B5EF4-FFF2-40B4-BE49-F238E27FC236}">
                <a16:creationId xmlns:a16="http://schemas.microsoft.com/office/drawing/2014/main" id="{CD230A25-F077-B822-0920-B0CFDC47D63D}"/>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0DF9EB2B-B0C2-AEBE-48E7-3A31DE0DEAB5}"/>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FF13EEDE-59B5-0FC2-801A-AF60B8B389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DBC3A241-CBEA-EC5B-6BB9-918B41634C77}"/>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2" name="Marcador de contenido 2">
            <a:extLst>
              <a:ext uri="{FF2B5EF4-FFF2-40B4-BE49-F238E27FC236}">
                <a16:creationId xmlns:a16="http://schemas.microsoft.com/office/drawing/2014/main" id="{ABA1F79B-847D-7CB5-2775-3EBF5CD92380}"/>
              </a:ext>
            </a:extLst>
          </p:cNvPr>
          <p:cNvSpPr txBox="1">
            <a:spLocks/>
          </p:cNvSpPr>
          <p:nvPr/>
        </p:nvSpPr>
        <p:spPr>
          <a:xfrm>
            <a:off x="3932237" y="2551529"/>
            <a:ext cx="2994092" cy="461126"/>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Recursos de Capital de la Nación</a:t>
            </a:r>
            <a:endParaRPr lang="es-ES_tradnl" sz="1300" b="1" dirty="0">
              <a:solidFill>
                <a:srgbClr val="0B78B5"/>
              </a:solidFill>
              <a:cs typeface="+mn-cs"/>
            </a:endParaRPr>
          </a:p>
        </p:txBody>
      </p:sp>
      <p:sp>
        <p:nvSpPr>
          <p:cNvPr id="10" name="Título 1">
            <a:extLst>
              <a:ext uri="{FF2B5EF4-FFF2-40B4-BE49-F238E27FC236}">
                <a16:creationId xmlns:a16="http://schemas.microsoft.com/office/drawing/2014/main" id="{C5C03AC9-01A3-5DB1-DD40-0E8CFFEC9303}"/>
              </a:ext>
            </a:extLst>
          </p:cNvPr>
          <p:cNvSpPr txBox="1">
            <a:spLocks/>
          </p:cNvSpPr>
          <p:nvPr/>
        </p:nvSpPr>
        <p:spPr>
          <a:xfrm>
            <a:off x="519728" y="1553922"/>
            <a:ext cx="6520219" cy="697548"/>
          </a:xfrm>
          <a:prstGeom prst="rect">
            <a:avLst/>
          </a:prstGeom>
        </p:spPr>
        <p:txBody>
          <a:bodyPr vert="horz" lIns="91440" tIns="45720" rIns="91440" bIns="45720" rtlCol="0" anchor="ctr">
            <a:noAutofit/>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3.4. Ingresos del Presupuesto Nacional</a:t>
            </a:r>
          </a:p>
          <a:p>
            <a:r>
              <a:rPr lang="es-ES" sz="1500" dirty="0">
                <a:solidFill>
                  <a:srgbClr val="0B78B5"/>
                </a:solidFill>
              </a:rPr>
              <a:t>Ejecución de los Recursos de Capital de la Nación</a:t>
            </a:r>
            <a:endParaRPr lang="es-CO" sz="1500" dirty="0"/>
          </a:p>
        </p:txBody>
      </p:sp>
      <p:pic>
        <p:nvPicPr>
          <p:cNvPr id="6" name="Imagen 5">
            <a:extLst>
              <a:ext uri="{FF2B5EF4-FFF2-40B4-BE49-F238E27FC236}">
                <a16:creationId xmlns:a16="http://schemas.microsoft.com/office/drawing/2014/main" id="{7B230D5C-740F-AE14-7C58-0BE653CBAC34}"/>
              </a:ext>
            </a:extLst>
          </p:cNvPr>
          <p:cNvPicPr>
            <a:picLocks noChangeAspect="1"/>
          </p:cNvPicPr>
          <p:nvPr/>
        </p:nvPicPr>
        <p:blipFill>
          <a:blip r:embed="rId5"/>
          <a:stretch>
            <a:fillRect/>
          </a:stretch>
        </p:blipFill>
        <p:spPr>
          <a:xfrm>
            <a:off x="483215" y="5017293"/>
            <a:ext cx="6800850" cy="2981325"/>
          </a:xfrm>
          <a:prstGeom prst="rect">
            <a:avLst/>
          </a:prstGeom>
        </p:spPr>
      </p:pic>
      <p:pic>
        <p:nvPicPr>
          <p:cNvPr id="12" name="Imagen 11">
            <a:extLst>
              <a:ext uri="{FF2B5EF4-FFF2-40B4-BE49-F238E27FC236}">
                <a16:creationId xmlns:a16="http://schemas.microsoft.com/office/drawing/2014/main" id="{9744B32A-42A5-3644-013F-33258A23F78F}"/>
              </a:ext>
            </a:extLst>
          </p:cNvPr>
          <p:cNvPicPr>
            <a:picLocks noChangeAspect="1"/>
          </p:cNvPicPr>
          <p:nvPr/>
        </p:nvPicPr>
        <p:blipFill>
          <a:blip r:embed="rId6"/>
          <a:stretch>
            <a:fillRect/>
          </a:stretch>
        </p:blipFill>
        <p:spPr>
          <a:xfrm>
            <a:off x="4110686" y="2885070"/>
            <a:ext cx="2714043" cy="1843826"/>
          </a:xfrm>
          <a:prstGeom prst="rect">
            <a:avLst/>
          </a:prstGeom>
        </p:spPr>
      </p:pic>
    </p:spTree>
    <p:extLst>
      <p:ext uri="{BB962C8B-B14F-4D97-AF65-F5344CB8AC3E}">
        <p14:creationId xmlns:p14="http://schemas.microsoft.com/office/powerpoint/2010/main" val="294638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BFF6072-33F4-B39A-7E8D-AB1AD1A4BAAE}"/>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2C46B5AB-9110-6997-33EF-E5076EAD1A25}"/>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6C152875-CF88-5A32-22C4-2E84A44324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90883" y="913009"/>
            <a:ext cx="4977907" cy="443261"/>
          </a:xfrm>
          <a:prstGeom prst="rect">
            <a:avLst/>
          </a:prstGeom>
        </p:spPr>
      </p:pic>
      <p:sp>
        <p:nvSpPr>
          <p:cNvPr id="8" name="CuadroTexto 7">
            <a:extLst>
              <a:ext uri="{FF2B5EF4-FFF2-40B4-BE49-F238E27FC236}">
                <a16:creationId xmlns:a16="http://schemas.microsoft.com/office/drawing/2014/main" id="{88766A35-D21E-F735-F8DF-EE8E08B7F62C}"/>
              </a:ext>
            </a:extLst>
          </p:cNvPr>
          <p:cNvSpPr txBox="1"/>
          <p:nvPr/>
        </p:nvSpPr>
        <p:spPr>
          <a:xfrm>
            <a:off x="1759241" y="98075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0" name="CuadroTexto 9">
            <a:extLst>
              <a:ext uri="{FF2B5EF4-FFF2-40B4-BE49-F238E27FC236}">
                <a16:creationId xmlns:a16="http://schemas.microsoft.com/office/drawing/2014/main" id="{2FAC657A-75CB-6B18-1E5B-1971EEB16704}"/>
              </a:ext>
            </a:extLst>
          </p:cNvPr>
          <p:cNvSpPr txBox="1"/>
          <p:nvPr/>
        </p:nvSpPr>
        <p:spPr>
          <a:xfrm>
            <a:off x="3299440" y="2046835"/>
            <a:ext cx="3503632" cy="2841099"/>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2025, el recaudo de los Fondos Especiales (FE) de la Nación asciende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$12</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,3 billones que, representa una ejecución del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67,8</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Entre los fondos más significativos se encuentran el Fondo de recursos SOAT y FONSAT con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1,9</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el Fondo de Solidaridad Pensional con $2,6</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billones, el Fondo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de salud de las Fuerzas Militares</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con $1,07 billones y el Fondo de Salud de la Policía Nacional con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1,04</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4" name="CuadroTexto 13">
            <a:extLst>
              <a:ext uri="{FF2B5EF4-FFF2-40B4-BE49-F238E27FC236}">
                <a16:creationId xmlns:a16="http://schemas.microsoft.com/office/drawing/2014/main" id="{CF66CEB5-8DE4-65C2-5491-19E5B34F7295}"/>
              </a:ext>
            </a:extLst>
          </p:cNvPr>
          <p:cNvSpPr txBox="1"/>
          <p:nvPr/>
        </p:nvSpPr>
        <p:spPr>
          <a:xfrm>
            <a:off x="414592" y="4925974"/>
            <a:ext cx="6388480" cy="1458028"/>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Dentro de los 48 Fondos Especiales de la nación, se destacan por su elevado porcentaje de ejecución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el Fondo de Defensa Nacional con un 328,5% y el Fondo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de Investigación en Salud (Ley 643/01)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con un 123%. Ambos fondos están agrupados en la categoría de "Resto de Fondos" según el detalle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que se presentan en el cuadro No. 6</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Marcador de contenido 2">
            <a:extLst>
              <a:ext uri="{FF2B5EF4-FFF2-40B4-BE49-F238E27FC236}">
                <a16:creationId xmlns:a16="http://schemas.microsoft.com/office/drawing/2014/main" id="{DE3F4B6A-87DE-2245-BAC2-2A6A05C0D1DF}"/>
              </a:ext>
            </a:extLst>
          </p:cNvPr>
          <p:cNvSpPr txBox="1">
            <a:spLocks/>
          </p:cNvSpPr>
          <p:nvPr/>
        </p:nvSpPr>
        <p:spPr>
          <a:xfrm>
            <a:off x="260545" y="2272530"/>
            <a:ext cx="2994092" cy="461126"/>
          </a:xfrm>
          <a:prstGeom prst="rect">
            <a:avLst/>
          </a:prstGeom>
        </p:spPr>
        <p:txBody>
          <a:bodyPr vert="horz" lIns="91440" tIns="45720" rIns="91440" bIns="45720" rtlCol="0">
            <a:normAutofit fontScale="925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Fondos Especiales de la Nación</a:t>
            </a:r>
            <a:endParaRPr lang="es-ES_tradnl" sz="1300" b="1" dirty="0">
              <a:solidFill>
                <a:srgbClr val="0B78B5"/>
              </a:solidFill>
              <a:cs typeface="+mn-cs"/>
            </a:endParaRPr>
          </a:p>
        </p:txBody>
      </p:sp>
      <p:sp>
        <p:nvSpPr>
          <p:cNvPr id="9" name="Título 1">
            <a:extLst>
              <a:ext uri="{FF2B5EF4-FFF2-40B4-BE49-F238E27FC236}">
                <a16:creationId xmlns:a16="http://schemas.microsoft.com/office/drawing/2014/main" id="{DA19DB8D-2192-8415-E542-50767156F429}"/>
              </a:ext>
            </a:extLst>
          </p:cNvPr>
          <p:cNvSpPr txBox="1">
            <a:spLocks/>
          </p:cNvSpPr>
          <p:nvPr/>
        </p:nvSpPr>
        <p:spPr>
          <a:xfrm>
            <a:off x="477130" y="1454077"/>
            <a:ext cx="6562817" cy="672149"/>
          </a:xfrm>
          <a:prstGeom prst="rect">
            <a:avLst/>
          </a:prstGeom>
        </p:spPr>
        <p:txBody>
          <a:bodyPr vert="horz" lIns="91440" tIns="45720" rIns="91440" bIns="45720" rtlCol="0" anchor="ctr">
            <a:normAutofit fontScale="97500" lnSpcReduction="1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3.5. Ingresos del Presupuesto Nacional</a:t>
            </a:r>
          </a:p>
          <a:p>
            <a:r>
              <a:rPr lang="es-ES" sz="1500" dirty="0">
                <a:solidFill>
                  <a:srgbClr val="0B78B5"/>
                </a:solidFill>
              </a:rPr>
              <a:t>Ejecución Fondos Especiales de la Nación</a:t>
            </a:r>
            <a:br>
              <a:rPr lang="es-ES" sz="1500" dirty="0">
                <a:solidFill>
                  <a:srgbClr val="0B78B5"/>
                </a:solidFill>
              </a:rPr>
            </a:br>
            <a:endParaRPr lang="es-CO" sz="1500" dirty="0">
              <a:solidFill>
                <a:srgbClr val="0B78B5"/>
              </a:solidFill>
            </a:endParaRPr>
          </a:p>
        </p:txBody>
      </p:sp>
      <p:pic>
        <p:nvPicPr>
          <p:cNvPr id="11" name="Imagen 10">
            <a:extLst>
              <a:ext uri="{FF2B5EF4-FFF2-40B4-BE49-F238E27FC236}">
                <a16:creationId xmlns:a16="http://schemas.microsoft.com/office/drawing/2014/main" id="{2352D1C4-8901-62FB-3903-2D99C7E5B79B}"/>
              </a:ext>
            </a:extLst>
          </p:cNvPr>
          <p:cNvPicPr>
            <a:picLocks noChangeAspect="1"/>
          </p:cNvPicPr>
          <p:nvPr/>
        </p:nvPicPr>
        <p:blipFill>
          <a:blip r:embed="rId5"/>
          <a:stretch>
            <a:fillRect/>
          </a:stretch>
        </p:blipFill>
        <p:spPr>
          <a:xfrm>
            <a:off x="444795" y="2787595"/>
            <a:ext cx="2625592" cy="1800406"/>
          </a:xfrm>
          <a:prstGeom prst="rect">
            <a:avLst/>
          </a:prstGeom>
        </p:spPr>
      </p:pic>
      <p:pic>
        <p:nvPicPr>
          <p:cNvPr id="3" name="Imagen 2">
            <a:extLst>
              <a:ext uri="{FF2B5EF4-FFF2-40B4-BE49-F238E27FC236}">
                <a16:creationId xmlns:a16="http://schemas.microsoft.com/office/drawing/2014/main" id="{3A9FAD5F-F093-BF7E-4932-5D0480820429}"/>
              </a:ext>
            </a:extLst>
          </p:cNvPr>
          <p:cNvPicPr>
            <a:picLocks noChangeAspect="1"/>
          </p:cNvPicPr>
          <p:nvPr/>
        </p:nvPicPr>
        <p:blipFill>
          <a:blip r:embed="rId6"/>
          <a:stretch>
            <a:fillRect/>
          </a:stretch>
        </p:blipFill>
        <p:spPr>
          <a:xfrm>
            <a:off x="531659" y="6557383"/>
            <a:ext cx="6453758" cy="3491518"/>
          </a:xfrm>
          <a:prstGeom prst="rect">
            <a:avLst/>
          </a:prstGeom>
        </p:spPr>
      </p:pic>
    </p:spTree>
    <p:extLst>
      <p:ext uri="{BB962C8B-B14F-4D97-AF65-F5344CB8AC3E}">
        <p14:creationId xmlns:p14="http://schemas.microsoft.com/office/powerpoint/2010/main" val="89968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4ACDCB1-773B-7E22-75E3-319AD6AA8657}"/>
              </a:ext>
            </a:extLst>
          </p:cNvPr>
          <p:cNvSpPr>
            <a:spLocks noGrp="1"/>
          </p:cNvSpPr>
          <p:nvPr>
            <p:ph idx="1"/>
          </p:nvPr>
        </p:nvSpPr>
        <p:spPr>
          <a:xfrm>
            <a:off x="552001" y="2014692"/>
            <a:ext cx="6520219" cy="2118381"/>
          </a:xfrm>
        </p:spPr>
        <p:txBody>
          <a:bodyPr numCol="1">
            <a:normAutofit/>
          </a:bodyPr>
          <a:lstStyle/>
          <a:p>
            <a:pPr marL="0" indent="0" algn="just">
              <a:buNone/>
            </a:pPr>
            <a:r>
              <a:rPr lang="es-ES" sz="1400" dirty="0"/>
              <a:t>En aras de la transparencia en la rendición de cuentas del manejo de los recursos públicos, este informe presenta los principales resultados de la ejecución de ingresos de la vigencia fiscal 2025, por concepto y fuente de ingreso.</a:t>
            </a:r>
          </a:p>
          <a:p>
            <a:pPr marL="0" indent="0" algn="just">
              <a:buNone/>
            </a:pPr>
            <a:r>
              <a:rPr lang="es-ES" sz="1400" dirty="0"/>
              <a:t>Toda la información relacionada se encuentra publicada en el Portal de Transparencia Económica en el siguiente enlace</a:t>
            </a:r>
            <a:r>
              <a:rPr lang="es-ES" sz="1400" dirty="0">
                <a:solidFill>
                  <a:srgbClr val="575757"/>
                </a:solidFill>
              </a:rPr>
              <a:t>:</a:t>
            </a:r>
          </a:p>
          <a:p>
            <a:pPr marL="0" indent="0" algn="just">
              <a:buNone/>
            </a:pPr>
            <a:endParaRPr lang="es-ES" sz="1400" dirty="0">
              <a:solidFill>
                <a:srgbClr val="575757"/>
              </a:solidFill>
            </a:endParaRPr>
          </a:p>
          <a:p>
            <a:pPr marL="0" indent="0">
              <a:buNone/>
            </a:pPr>
            <a:r>
              <a:rPr lang="es-ES" sz="1800" b="1" dirty="0">
                <a:solidFill>
                  <a:srgbClr val="575757"/>
                </a:solidFill>
                <a:hlinkClick r:id="rId2"/>
              </a:rPr>
              <a:t>https://www.pte.gov.co/</a:t>
            </a:r>
            <a:r>
              <a:rPr lang="es-ES" sz="1800" b="1" dirty="0">
                <a:solidFill>
                  <a:srgbClr val="575757"/>
                </a:solidFill>
              </a:rPr>
              <a:t> </a:t>
            </a:r>
          </a:p>
          <a:p>
            <a:pPr marL="0" indent="0" algn="just">
              <a:buNone/>
            </a:pPr>
            <a:endParaRPr lang="es-ES" sz="1400" dirty="0">
              <a:solidFill>
                <a:srgbClr val="575757"/>
              </a:solidFill>
            </a:endParaRPr>
          </a:p>
          <a:p>
            <a:pPr marL="0" indent="0">
              <a:buNone/>
            </a:pPr>
            <a:endParaRPr lang="es-CO" dirty="0"/>
          </a:p>
        </p:txBody>
      </p:sp>
      <p:pic>
        <p:nvPicPr>
          <p:cNvPr id="4" name="Imagen 3">
            <a:extLst>
              <a:ext uri="{FF2B5EF4-FFF2-40B4-BE49-F238E27FC236}">
                <a16:creationId xmlns:a16="http://schemas.microsoft.com/office/drawing/2014/main" id="{0BA62FB0-1A38-EC5B-0415-3D12402C5B93}"/>
              </a:ext>
            </a:extLst>
          </p:cNvPr>
          <p:cNvPicPr>
            <a:picLocks noChangeAspect="1"/>
          </p:cNvPicPr>
          <p:nvPr/>
        </p:nvPicPr>
        <p:blipFill>
          <a:blip r:embed="rId3"/>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5F84EA98-AA9F-51D9-1A9E-D1FE8627B08E}"/>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31" name="CuadroTexto 30">
            <a:extLst>
              <a:ext uri="{FF2B5EF4-FFF2-40B4-BE49-F238E27FC236}">
                <a16:creationId xmlns:a16="http://schemas.microsoft.com/office/drawing/2014/main" id="{7A3E5103-D4AD-50D9-15B6-420D31C2907D}"/>
              </a:ext>
            </a:extLst>
          </p:cNvPr>
          <p:cNvSpPr txBox="1"/>
          <p:nvPr/>
        </p:nvSpPr>
        <p:spPr>
          <a:xfrm>
            <a:off x="1982627" y="1158794"/>
            <a:ext cx="4211356" cy="584775"/>
          </a:xfrm>
          <a:prstGeom prst="rect">
            <a:avLst/>
          </a:prstGeom>
          <a:noFill/>
          <a:ln>
            <a:noFill/>
            <a:prstDash val="dash"/>
          </a:ln>
        </p:spPr>
        <p:txBody>
          <a:bodyPr wrap="square" rtlCol="0">
            <a:spAutoFit/>
          </a:bodyPr>
          <a:lstStyle/>
          <a:p>
            <a:pPr algn="ctr"/>
            <a:r>
              <a:rPr lang="es-ES" sz="1600" b="1" dirty="0">
                <a:solidFill>
                  <a:srgbClr val="07618F"/>
                </a:solidFill>
                <a:latin typeface="Aptos" panose="020B0004020202020204" pitchFamily="34" charset="0"/>
                <a:ea typeface="Verdana" panose="020B0604030504040204" pitchFamily="34" charset="0"/>
              </a:rPr>
              <a:t>Aviso de transparencia de información del Presupuesto General de la Nación - PGN</a:t>
            </a:r>
          </a:p>
        </p:txBody>
      </p:sp>
      <p:sp>
        <p:nvSpPr>
          <p:cNvPr id="32" name="Google Shape;9332;p74">
            <a:extLst>
              <a:ext uri="{FF2B5EF4-FFF2-40B4-BE49-F238E27FC236}">
                <a16:creationId xmlns:a16="http://schemas.microsoft.com/office/drawing/2014/main" id="{828BAAD5-3D93-41CC-37C5-4F7EA9759F78}"/>
              </a:ext>
            </a:extLst>
          </p:cNvPr>
          <p:cNvSpPr/>
          <p:nvPr/>
        </p:nvSpPr>
        <p:spPr>
          <a:xfrm>
            <a:off x="1295589" y="1250835"/>
            <a:ext cx="529518" cy="400691"/>
          </a:xfrm>
          <a:custGeom>
            <a:avLst/>
            <a:gdLst/>
            <a:ahLst/>
            <a:cxnLst/>
            <a:rect l="l" t="t" r="r" b="b"/>
            <a:pathLst>
              <a:path w="19326" h="18118" extrusionOk="0">
                <a:moveTo>
                  <a:pt x="17628" y="6794"/>
                </a:moveTo>
                <a:cubicBezTo>
                  <a:pt x="17939" y="6794"/>
                  <a:pt x="18193" y="7048"/>
                  <a:pt x="18193" y="7362"/>
                </a:cubicBezTo>
                <a:lnTo>
                  <a:pt x="18193" y="7927"/>
                </a:lnTo>
                <a:lnTo>
                  <a:pt x="12532" y="7927"/>
                </a:lnTo>
                <a:lnTo>
                  <a:pt x="12532" y="7362"/>
                </a:lnTo>
                <a:cubicBezTo>
                  <a:pt x="12532" y="7048"/>
                  <a:pt x="12785" y="6794"/>
                  <a:pt x="13099" y="6794"/>
                </a:cubicBezTo>
                <a:close/>
                <a:moveTo>
                  <a:pt x="17628" y="1133"/>
                </a:moveTo>
                <a:cubicBezTo>
                  <a:pt x="17939" y="1133"/>
                  <a:pt x="18193" y="1387"/>
                  <a:pt x="18193" y="1701"/>
                </a:cubicBezTo>
                <a:lnTo>
                  <a:pt x="18193" y="5759"/>
                </a:lnTo>
                <a:cubicBezTo>
                  <a:pt x="18012" y="5695"/>
                  <a:pt x="17819" y="5662"/>
                  <a:pt x="17628" y="5662"/>
                </a:cubicBezTo>
                <a:lnTo>
                  <a:pt x="13099" y="5662"/>
                </a:lnTo>
                <a:cubicBezTo>
                  <a:pt x="12160" y="5662"/>
                  <a:pt x="11399" y="6423"/>
                  <a:pt x="11399" y="7362"/>
                </a:cubicBezTo>
                <a:lnTo>
                  <a:pt x="11399" y="11324"/>
                </a:lnTo>
                <a:lnTo>
                  <a:pt x="1133" y="11324"/>
                </a:lnTo>
                <a:lnTo>
                  <a:pt x="1133" y="1701"/>
                </a:lnTo>
                <a:cubicBezTo>
                  <a:pt x="1133" y="1387"/>
                  <a:pt x="1387" y="1133"/>
                  <a:pt x="1701" y="1133"/>
                </a:cubicBezTo>
                <a:close/>
                <a:moveTo>
                  <a:pt x="11399" y="12456"/>
                </a:moveTo>
                <a:lnTo>
                  <a:pt x="11399" y="13588"/>
                </a:lnTo>
                <a:lnTo>
                  <a:pt x="1701" y="13588"/>
                </a:lnTo>
                <a:cubicBezTo>
                  <a:pt x="1387" y="13588"/>
                  <a:pt x="1133" y="13335"/>
                  <a:pt x="1133" y="13024"/>
                </a:cubicBezTo>
                <a:lnTo>
                  <a:pt x="1133" y="12456"/>
                </a:lnTo>
                <a:close/>
                <a:moveTo>
                  <a:pt x="18193" y="9059"/>
                </a:moveTo>
                <a:lnTo>
                  <a:pt x="18193" y="14720"/>
                </a:lnTo>
                <a:lnTo>
                  <a:pt x="12532" y="14720"/>
                </a:lnTo>
                <a:lnTo>
                  <a:pt x="12532" y="9059"/>
                </a:lnTo>
                <a:close/>
                <a:moveTo>
                  <a:pt x="11399" y="14720"/>
                </a:moveTo>
                <a:lnTo>
                  <a:pt x="11399" y="16420"/>
                </a:lnTo>
                <a:cubicBezTo>
                  <a:pt x="11399" y="16611"/>
                  <a:pt x="11432" y="16804"/>
                  <a:pt x="11496" y="16985"/>
                </a:cubicBezTo>
                <a:lnTo>
                  <a:pt x="7051" y="16985"/>
                </a:lnTo>
                <a:lnTo>
                  <a:pt x="7806" y="14720"/>
                </a:lnTo>
                <a:close/>
                <a:moveTo>
                  <a:pt x="18193" y="15853"/>
                </a:moveTo>
                <a:lnTo>
                  <a:pt x="18193" y="16420"/>
                </a:lnTo>
                <a:cubicBezTo>
                  <a:pt x="18193" y="16731"/>
                  <a:pt x="17939" y="16985"/>
                  <a:pt x="17628" y="16985"/>
                </a:cubicBezTo>
                <a:lnTo>
                  <a:pt x="13099" y="16985"/>
                </a:lnTo>
                <a:cubicBezTo>
                  <a:pt x="12785" y="16985"/>
                  <a:pt x="12532" y="16731"/>
                  <a:pt x="12532" y="16420"/>
                </a:cubicBezTo>
                <a:lnTo>
                  <a:pt x="12532" y="15853"/>
                </a:lnTo>
                <a:close/>
                <a:moveTo>
                  <a:pt x="1701" y="1"/>
                </a:moveTo>
                <a:cubicBezTo>
                  <a:pt x="762" y="1"/>
                  <a:pt x="1" y="762"/>
                  <a:pt x="1" y="1701"/>
                </a:cubicBezTo>
                <a:lnTo>
                  <a:pt x="1" y="13024"/>
                </a:lnTo>
                <a:cubicBezTo>
                  <a:pt x="1" y="13960"/>
                  <a:pt x="762" y="14720"/>
                  <a:pt x="1701" y="14720"/>
                </a:cubicBezTo>
                <a:lnTo>
                  <a:pt x="6613" y="14720"/>
                </a:lnTo>
                <a:lnTo>
                  <a:pt x="5859" y="16985"/>
                </a:lnTo>
                <a:lnTo>
                  <a:pt x="4002" y="16985"/>
                </a:lnTo>
                <a:cubicBezTo>
                  <a:pt x="3688" y="16985"/>
                  <a:pt x="3437" y="17239"/>
                  <a:pt x="3437" y="17553"/>
                </a:cubicBezTo>
                <a:cubicBezTo>
                  <a:pt x="3437" y="17864"/>
                  <a:pt x="3688" y="18117"/>
                  <a:pt x="4002" y="18117"/>
                </a:cubicBezTo>
                <a:lnTo>
                  <a:pt x="17628" y="18117"/>
                </a:lnTo>
                <a:cubicBezTo>
                  <a:pt x="18564" y="18117"/>
                  <a:pt x="19325" y="17356"/>
                  <a:pt x="19325" y="16420"/>
                </a:cubicBezTo>
                <a:lnTo>
                  <a:pt x="19325" y="1701"/>
                </a:lnTo>
                <a:cubicBezTo>
                  <a:pt x="19325" y="762"/>
                  <a:pt x="18564" y="1"/>
                  <a:pt x="17628" y="1"/>
                </a:cubicBezTo>
                <a:close/>
              </a:path>
            </a:pathLst>
          </a:custGeom>
          <a:solidFill>
            <a:srgbClr val="0761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2851E"/>
              </a:solidFill>
            </a:endParaRPr>
          </a:p>
        </p:txBody>
      </p:sp>
      <p:pic>
        <p:nvPicPr>
          <p:cNvPr id="35" name="Imagen 34">
            <a:extLst>
              <a:ext uri="{FF2B5EF4-FFF2-40B4-BE49-F238E27FC236}">
                <a16:creationId xmlns:a16="http://schemas.microsoft.com/office/drawing/2014/main" id="{8EB65382-19FF-2163-9A41-35737AFE5464}"/>
              </a:ext>
            </a:extLst>
          </p:cNvPr>
          <p:cNvPicPr>
            <a:picLocks noChangeAspect="1"/>
          </p:cNvPicPr>
          <p:nvPr/>
        </p:nvPicPr>
        <p:blipFill>
          <a:blip r:embed="rId4"/>
          <a:stretch>
            <a:fillRect/>
          </a:stretch>
        </p:blipFill>
        <p:spPr>
          <a:xfrm>
            <a:off x="1231513" y="6060408"/>
            <a:ext cx="972708" cy="1424932"/>
          </a:xfrm>
          <a:prstGeom prst="rect">
            <a:avLst/>
          </a:prstGeom>
        </p:spPr>
      </p:pic>
      <p:sp>
        <p:nvSpPr>
          <p:cNvPr id="40" name="Flecha: hacia abajo 39">
            <a:extLst>
              <a:ext uri="{FF2B5EF4-FFF2-40B4-BE49-F238E27FC236}">
                <a16:creationId xmlns:a16="http://schemas.microsoft.com/office/drawing/2014/main" id="{A8886BAE-3530-653A-650C-21B9C4D10DF2}"/>
              </a:ext>
            </a:extLst>
          </p:cNvPr>
          <p:cNvSpPr/>
          <p:nvPr/>
        </p:nvSpPr>
        <p:spPr>
          <a:xfrm>
            <a:off x="1614092" y="4004847"/>
            <a:ext cx="211015" cy="2478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Flecha: hacia abajo 40">
            <a:extLst>
              <a:ext uri="{FF2B5EF4-FFF2-40B4-BE49-F238E27FC236}">
                <a16:creationId xmlns:a16="http://schemas.microsoft.com/office/drawing/2014/main" id="{FA8DCFA2-FA2D-1AAE-CF59-5954B0B90273}"/>
              </a:ext>
            </a:extLst>
          </p:cNvPr>
          <p:cNvSpPr/>
          <p:nvPr/>
        </p:nvSpPr>
        <p:spPr>
          <a:xfrm>
            <a:off x="1614092" y="5703435"/>
            <a:ext cx="211015" cy="2478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3" name="Imagen 42">
            <a:extLst>
              <a:ext uri="{FF2B5EF4-FFF2-40B4-BE49-F238E27FC236}">
                <a16:creationId xmlns:a16="http://schemas.microsoft.com/office/drawing/2014/main" id="{997470C2-00B3-2ED4-CA55-17E647E70D21}"/>
              </a:ext>
            </a:extLst>
          </p:cNvPr>
          <p:cNvPicPr>
            <a:picLocks noChangeAspect="1"/>
          </p:cNvPicPr>
          <p:nvPr/>
        </p:nvPicPr>
        <p:blipFill>
          <a:blip r:embed="rId5"/>
          <a:stretch>
            <a:fillRect/>
          </a:stretch>
        </p:blipFill>
        <p:spPr>
          <a:xfrm>
            <a:off x="1257932" y="4374694"/>
            <a:ext cx="919871" cy="1188167"/>
          </a:xfrm>
          <a:prstGeom prst="rect">
            <a:avLst/>
          </a:prstGeom>
        </p:spPr>
      </p:pic>
      <p:sp>
        <p:nvSpPr>
          <p:cNvPr id="44" name="CuadroTexto 43">
            <a:extLst>
              <a:ext uri="{FF2B5EF4-FFF2-40B4-BE49-F238E27FC236}">
                <a16:creationId xmlns:a16="http://schemas.microsoft.com/office/drawing/2014/main" id="{56A948AD-5A39-8C2A-F9C4-03D7015843B3}"/>
              </a:ext>
            </a:extLst>
          </p:cNvPr>
          <p:cNvSpPr txBox="1"/>
          <p:nvPr/>
        </p:nvSpPr>
        <p:spPr>
          <a:xfrm>
            <a:off x="519727" y="7929097"/>
            <a:ext cx="6520219" cy="1384995"/>
          </a:xfrm>
          <a:prstGeom prst="rect">
            <a:avLst/>
          </a:prstGeom>
          <a:noFill/>
          <a:ln>
            <a:noFill/>
            <a:prstDash val="dash"/>
          </a:ln>
        </p:spPr>
        <p:txBody>
          <a:bodyPr wrap="square" rtlCol="0">
            <a:spAutoFit/>
          </a:bodyPr>
          <a:lstStyle/>
          <a:p>
            <a:pPr algn="just"/>
            <a:r>
              <a:rPr lang="es-ES" sz="1400" dirty="0">
                <a:latin typeface="Verdana" panose="020B0604030504040204" pitchFamily="34" charset="0"/>
                <a:ea typeface="Verdana" panose="020B0604030504040204" pitchFamily="34" charset="0"/>
              </a:rPr>
              <a:t>Los datos históricos agregados anualmente 2000-2025, se pueden consultar en la opción Cifras Presupuestales Históricas en la pagina principal del Ministerio de Hacienda y Crédito Público en el siguiente  enlace:</a:t>
            </a:r>
          </a:p>
          <a:p>
            <a:pPr algn="just"/>
            <a:endParaRPr lang="es-ES" sz="1400" dirty="0">
              <a:solidFill>
                <a:srgbClr val="7030A0"/>
              </a:solidFill>
              <a:latin typeface="Verdana" panose="020B0604030504040204" pitchFamily="34" charset="0"/>
              <a:ea typeface="Verdana" panose="020B0604030504040204" pitchFamily="34" charset="0"/>
            </a:endParaRPr>
          </a:p>
          <a:p>
            <a:pPr algn="ctr"/>
            <a:r>
              <a:rPr lang="es-ES" sz="1400" dirty="0">
                <a:solidFill>
                  <a:srgbClr val="7030A0"/>
                </a:solidFill>
                <a:latin typeface="Verdana" panose="020B0604030504040204" pitchFamily="34" charset="0"/>
                <a:ea typeface="Verdana" panose="020B0604030504040204" pitchFamily="34" charset="0"/>
              </a:rPr>
              <a:t>https://www.pte.gov.co/es/cifras-presupuestales-historicas</a:t>
            </a:r>
          </a:p>
        </p:txBody>
      </p:sp>
      <p:sp>
        <p:nvSpPr>
          <p:cNvPr id="46" name="CuadroTexto 45">
            <a:extLst>
              <a:ext uri="{FF2B5EF4-FFF2-40B4-BE49-F238E27FC236}">
                <a16:creationId xmlns:a16="http://schemas.microsoft.com/office/drawing/2014/main" id="{DAE589B0-B57F-5531-D208-259518AEA482}"/>
              </a:ext>
            </a:extLst>
          </p:cNvPr>
          <p:cNvSpPr txBox="1"/>
          <p:nvPr/>
        </p:nvSpPr>
        <p:spPr>
          <a:xfrm>
            <a:off x="2161735" y="4684410"/>
            <a:ext cx="4032247" cy="523220"/>
          </a:xfrm>
          <a:prstGeom prst="rect">
            <a:avLst/>
          </a:prstGeom>
          <a:noFill/>
        </p:spPr>
        <p:txBody>
          <a:bodyPr wrap="square" rtlCol="0">
            <a:spAutoFit/>
          </a:bodyPr>
          <a:lstStyle/>
          <a:p>
            <a:pPr algn="just"/>
            <a:r>
              <a:rPr lang="es-CO" sz="1400" dirty="0">
                <a:solidFill>
                  <a:schemeClr val="bg2">
                    <a:lumMod val="50000"/>
                  </a:schemeClr>
                </a:solidFill>
              </a:rPr>
              <a:t>Al ingresar al Portal de Transparencia Económica, dar clic sobre el icono PGN</a:t>
            </a:r>
          </a:p>
        </p:txBody>
      </p:sp>
      <p:sp>
        <p:nvSpPr>
          <p:cNvPr id="47" name="CuadroTexto 46">
            <a:extLst>
              <a:ext uri="{FF2B5EF4-FFF2-40B4-BE49-F238E27FC236}">
                <a16:creationId xmlns:a16="http://schemas.microsoft.com/office/drawing/2014/main" id="{06FD14BF-50B3-70DE-9805-3CA5820CDD81}"/>
              </a:ext>
            </a:extLst>
          </p:cNvPr>
          <p:cNvSpPr txBox="1"/>
          <p:nvPr/>
        </p:nvSpPr>
        <p:spPr>
          <a:xfrm>
            <a:off x="2177803" y="6214323"/>
            <a:ext cx="4032247" cy="954107"/>
          </a:xfrm>
          <a:prstGeom prst="rect">
            <a:avLst/>
          </a:prstGeom>
          <a:noFill/>
        </p:spPr>
        <p:txBody>
          <a:bodyPr wrap="square" rtlCol="0">
            <a:spAutoFit/>
          </a:bodyPr>
          <a:lstStyle/>
          <a:p>
            <a:pPr algn="just"/>
            <a:r>
              <a:rPr lang="es-CO" sz="1400" dirty="0">
                <a:solidFill>
                  <a:schemeClr val="bg2">
                    <a:lumMod val="50000"/>
                  </a:schemeClr>
                </a:solidFill>
              </a:rPr>
              <a:t>En la sección Seguimiento a la Ejecución Presupuestal  dar clic en “Ver más” bajo el informe de ingresos para acceder al reporte y las bases de cifras.</a:t>
            </a:r>
          </a:p>
        </p:txBody>
      </p:sp>
    </p:spTree>
    <p:extLst>
      <p:ext uri="{BB962C8B-B14F-4D97-AF65-F5344CB8AC3E}">
        <p14:creationId xmlns:p14="http://schemas.microsoft.com/office/powerpoint/2010/main" val="1019978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5B8C977-D7D9-C366-0287-BDF9D05BEE0E}"/>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DE7A0952-76E9-47CD-D694-A30B2BA9B1A0}"/>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7" name="Gráfico 6">
            <a:extLst>
              <a:ext uri="{FF2B5EF4-FFF2-40B4-BE49-F238E27FC236}">
                <a16:creationId xmlns:a16="http://schemas.microsoft.com/office/drawing/2014/main" id="{238A7D00-C24D-D320-D0A3-DC7257CCF0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99AB2DB3-771F-ED9C-70B2-EE7435CD9E8D}"/>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2" name="CuadroTexto 11">
            <a:extLst>
              <a:ext uri="{FF2B5EF4-FFF2-40B4-BE49-F238E27FC236}">
                <a16:creationId xmlns:a16="http://schemas.microsoft.com/office/drawing/2014/main" id="{40828559-2491-9EFD-9126-86B3D55C740F}"/>
              </a:ext>
            </a:extLst>
          </p:cNvPr>
          <p:cNvSpPr txBox="1"/>
          <p:nvPr/>
        </p:nvSpPr>
        <p:spPr>
          <a:xfrm>
            <a:off x="633346" y="2837065"/>
            <a:ext cx="3192878" cy="1688539"/>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de las contribuciones parafiscales de la nación asciende a $4,03 billones.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el recaudo de estas contribuciones alcanzó los $2,5 billones, lo que representa un nivel de ejecución del 62,2%.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4" name="CuadroTexto 13">
            <a:extLst>
              <a:ext uri="{FF2B5EF4-FFF2-40B4-BE49-F238E27FC236}">
                <a16:creationId xmlns:a16="http://schemas.microsoft.com/office/drawing/2014/main" id="{14AB4AC0-348A-0C65-029A-5EA35EADBAC6}"/>
              </a:ext>
            </a:extLst>
          </p:cNvPr>
          <p:cNvSpPr txBox="1"/>
          <p:nvPr/>
        </p:nvSpPr>
        <p:spPr>
          <a:xfrm>
            <a:off x="519728" y="5507667"/>
            <a:ext cx="6520219" cy="954107"/>
          </a:xfrm>
          <a:prstGeom prst="rect">
            <a:avLst/>
          </a:prstGeom>
          <a:noFill/>
        </p:spPr>
        <p:txBody>
          <a:bodyPr wrap="square">
            <a:spAutoFit/>
          </a:bodyPr>
          <a:lstStyle/>
          <a:p>
            <a:pPr algn="just"/>
            <a:r>
              <a:rPr lang="es-ES_tradnl" sz="1400" kern="100" dirty="0">
                <a:latin typeface="Verdana" panose="020B0604030504040204" pitchFamily="34" charset="0"/>
                <a:ea typeface="Cambria" panose="02040503050406030204" pitchFamily="18" charset="0"/>
                <a:cs typeface="Times New Roman" panose="02020603050405020304" pitchFamily="18" charset="0"/>
              </a:rPr>
              <a:t>De los dos conceptos de las contribuciones parafiscales de la nación el más significativo es el Fondo de Prestaciones Sociales del Magisterio, que representa el 97,8% del aforo y el 97% del recaudo, como se presentan en el cuadro No. 7.</a:t>
            </a:r>
            <a:endParaRPr lang="es-CO" sz="1400" dirty="0"/>
          </a:p>
        </p:txBody>
      </p:sp>
      <p:sp>
        <p:nvSpPr>
          <p:cNvPr id="2" name="Marcador de contenido 2">
            <a:extLst>
              <a:ext uri="{FF2B5EF4-FFF2-40B4-BE49-F238E27FC236}">
                <a16:creationId xmlns:a16="http://schemas.microsoft.com/office/drawing/2014/main" id="{AF6C6403-9FA1-100E-EC11-07FBAA8F84CA}"/>
              </a:ext>
            </a:extLst>
          </p:cNvPr>
          <p:cNvSpPr txBox="1">
            <a:spLocks/>
          </p:cNvSpPr>
          <p:nvPr/>
        </p:nvSpPr>
        <p:spPr>
          <a:xfrm>
            <a:off x="3932237" y="2477963"/>
            <a:ext cx="2994092" cy="461126"/>
          </a:xfrm>
          <a:prstGeom prst="rect">
            <a:avLst/>
          </a:prstGeom>
        </p:spPr>
        <p:txBody>
          <a:bodyPr vert="horz" lIns="91440" tIns="45720" rIns="91440" bIns="45720" rtlCol="0">
            <a:normAutofit fontScale="92500" lnSpcReduction="1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Contribuciones Parafiscales de la Nación</a:t>
            </a:r>
            <a:endParaRPr lang="es-ES_tradnl" sz="1300" b="1" dirty="0">
              <a:solidFill>
                <a:srgbClr val="0B78B5"/>
              </a:solidFill>
              <a:cs typeface="+mn-cs"/>
            </a:endParaRPr>
          </a:p>
        </p:txBody>
      </p:sp>
      <p:sp>
        <p:nvSpPr>
          <p:cNvPr id="11" name="Título 1">
            <a:extLst>
              <a:ext uri="{FF2B5EF4-FFF2-40B4-BE49-F238E27FC236}">
                <a16:creationId xmlns:a16="http://schemas.microsoft.com/office/drawing/2014/main" id="{F2A62CA5-1240-FE1E-B02C-870E11102B3A}"/>
              </a:ext>
            </a:extLst>
          </p:cNvPr>
          <p:cNvSpPr txBox="1">
            <a:spLocks/>
          </p:cNvSpPr>
          <p:nvPr/>
        </p:nvSpPr>
        <p:spPr>
          <a:xfrm>
            <a:off x="477130" y="1630121"/>
            <a:ext cx="6562817" cy="791229"/>
          </a:xfrm>
          <a:prstGeom prst="rect">
            <a:avLst/>
          </a:prstGeom>
        </p:spPr>
        <p:txBody>
          <a:bodyPr vert="horz" lIns="91440" tIns="45720" rIns="91440" bIns="45720" rtlCol="0" anchor="ctr">
            <a:normAutofit fontScale="975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3.6. Ingresos del Presupuesto Nacional</a:t>
            </a:r>
          </a:p>
          <a:p>
            <a:r>
              <a:rPr lang="es-ES" sz="1500" dirty="0">
                <a:solidFill>
                  <a:srgbClr val="0B78B5"/>
                </a:solidFill>
              </a:rPr>
              <a:t>Ejecución Contribuciones Parafiscales de la Nación</a:t>
            </a:r>
            <a:br>
              <a:rPr lang="es-ES" sz="1500" dirty="0">
                <a:solidFill>
                  <a:srgbClr val="0B78B5"/>
                </a:solidFill>
              </a:rPr>
            </a:br>
            <a:endParaRPr lang="es-CO" sz="1500" dirty="0">
              <a:solidFill>
                <a:srgbClr val="0B78B5"/>
              </a:solidFill>
            </a:endParaRPr>
          </a:p>
        </p:txBody>
      </p:sp>
      <p:pic>
        <p:nvPicPr>
          <p:cNvPr id="3" name="Imagen 2">
            <a:extLst>
              <a:ext uri="{FF2B5EF4-FFF2-40B4-BE49-F238E27FC236}">
                <a16:creationId xmlns:a16="http://schemas.microsoft.com/office/drawing/2014/main" id="{DB0EC8FE-F7CD-2FFC-3B43-0F58E95C9E99}"/>
              </a:ext>
            </a:extLst>
          </p:cNvPr>
          <p:cNvPicPr>
            <a:picLocks noChangeAspect="1"/>
          </p:cNvPicPr>
          <p:nvPr/>
        </p:nvPicPr>
        <p:blipFill>
          <a:blip r:embed="rId5"/>
          <a:stretch>
            <a:fillRect/>
          </a:stretch>
        </p:blipFill>
        <p:spPr>
          <a:xfrm>
            <a:off x="227012" y="7050611"/>
            <a:ext cx="7105650" cy="1790700"/>
          </a:xfrm>
          <a:prstGeom prst="rect">
            <a:avLst/>
          </a:prstGeom>
        </p:spPr>
      </p:pic>
      <p:pic>
        <p:nvPicPr>
          <p:cNvPr id="9" name="Imagen 8">
            <a:extLst>
              <a:ext uri="{FF2B5EF4-FFF2-40B4-BE49-F238E27FC236}">
                <a16:creationId xmlns:a16="http://schemas.microsoft.com/office/drawing/2014/main" id="{E83C8793-5ADC-7CC2-A225-54599FB97CCF}"/>
              </a:ext>
            </a:extLst>
          </p:cNvPr>
          <p:cNvPicPr>
            <a:picLocks noChangeAspect="1"/>
          </p:cNvPicPr>
          <p:nvPr/>
        </p:nvPicPr>
        <p:blipFill>
          <a:blip r:embed="rId6"/>
          <a:stretch>
            <a:fillRect/>
          </a:stretch>
        </p:blipFill>
        <p:spPr>
          <a:xfrm>
            <a:off x="4067140" y="3058029"/>
            <a:ext cx="2757589" cy="1899672"/>
          </a:xfrm>
          <a:prstGeom prst="rect">
            <a:avLst/>
          </a:prstGeom>
        </p:spPr>
      </p:pic>
    </p:spTree>
    <p:extLst>
      <p:ext uri="{BB962C8B-B14F-4D97-AF65-F5344CB8AC3E}">
        <p14:creationId xmlns:p14="http://schemas.microsoft.com/office/powerpoint/2010/main" val="424495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9EE010A-A3AD-709D-0AE4-170B54F450D6}"/>
              </a:ext>
            </a:extLst>
          </p:cNvPr>
          <p:cNvPicPr>
            <a:picLocks noChangeAspect="1"/>
          </p:cNvPicPr>
          <p:nvPr/>
        </p:nvPicPr>
        <p:blipFill>
          <a:blip r:embed="rId3"/>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7882A5B1-9B96-9DAB-5176-B5B805F3A463}"/>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6" name="Título 1">
            <a:extLst>
              <a:ext uri="{FF2B5EF4-FFF2-40B4-BE49-F238E27FC236}">
                <a16:creationId xmlns:a16="http://schemas.microsoft.com/office/drawing/2014/main" id="{9AA7222D-37DD-24EA-5093-08AE95127239}"/>
              </a:ext>
            </a:extLst>
          </p:cNvPr>
          <p:cNvSpPr txBox="1">
            <a:spLocks/>
          </p:cNvSpPr>
          <p:nvPr/>
        </p:nvSpPr>
        <p:spPr>
          <a:xfrm>
            <a:off x="519728" y="1578770"/>
            <a:ext cx="6520219" cy="443261"/>
          </a:xfrm>
          <a:prstGeom prst="rect">
            <a:avLst/>
          </a:prstGeom>
        </p:spPr>
        <p:txBody>
          <a:bodyPr vert="horz" lIns="91440" tIns="45720" rIns="91440" bIns="45720" rtlCol="0" anchor="ctr">
            <a:normAutofit fontScale="67500" lnSpcReduction="2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2200" dirty="0">
                <a:solidFill>
                  <a:srgbClr val="0B78B5"/>
                </a:solidFill>
              </a:rPr>
              <a:t>3.7 Ejecución Ingresos de los Establecimientos Públicos</a:t>
            </a:r>
            <a:endParaRPr lang="es-CO" dirty="0"/>
          </a:p>
        </p:txBody>
      </p:sp>
      <p:pic>
        <p:nvPicPr>
          <p:cNvPr id="7" name="Gráfico 6">
            <a:extLst>
              <a:ext uri="{FF2B5EF4-FFF2-40B4-BE49-F238E27FC236}">
                <a16:creationId xmlns:a16="http://schemas.microsoft.com/office/drawing/2014/main" id="{E8F8F123-3EB9-696B-2C48-2BE30A894E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22892" y="1063769"/>
            <a:ext cx="4977907" cy="443261"/>
          </a:xfrm>
          <a:prstGeom prst="rect">
            <a:avLst/>
          </a:prstGeom>
        </p:spPr>
      </p:pic>
      <p:sp>
        <p:nvSpPr>
          <p:cNvPr id="8" name="CuadroTexto 7">
            <a:extLst>
              <a:ext uri="{FF2B5EF4-FFF2-40B4-BE49-F238E27FC236}">
                <a16:creationId xmlns:a16="http://schemas.microsoft.com/office/drawing/2014/main" id="{35D45427-9723-1E14-1738-1EBD142A0B86}"/>
              </a:ext>
            </a:extLst>
          </p:cNvPr>
          <p:cNvSpPr txBox="1"/>
          <p:nvPr/>
        </p:nvSpPr>
        <p:spPr>
          <a:xfrm>
            <a:off x="1891250" y="1131510"/>
            <a:ext cx="3777174" cy="307777"/>
          </a:xfrm>
          <a:prstGeom prst="rect">
            <a:avLst/>
          </a:prstGeom>
          <a:noFill/>
        </p:spPr>
        <p:txBody>
          <a:bodyPr wrap="square">
            <a:spAutoFit/>
          </a:bodyPr>
          <a:lstStyle/>
          <a:p>
            <a:pPr algn="ctr"/>
            <a:r>
              <a:rPr lang="es-CO" sz="1400" b="1" dirty="0">
                <a:solidFill>
                  <a:schemeClr val="bg1"/>
                </a:solidFill>
                <a:latin typeface="Verdana" panose="020B0604030504040204" pitchFamily="34" charset="0"/>
                <a:ea typeface="Verdana" panose="020B0604030504040204" pitchFamily="34" charset="0"/>
              </a:rPr>
              <a:t>3. Ejecución de Ingresos PGN</a:t>
            </a:r>
          </a:p>
        </p:txBody>
      </p:sp>
      <p:sp>
        <p:nvSpPr>
          <p:cNvPr id="12" name="CuadroTexto 11">
            <a:extLst>
              <a:ext uri="{FF2B5EF4-FFF2-40B4-BE49-F238E27FC236}">
                <a16:creationId xmlns:a16="http://schemas.microsoft.com/office/drawing/2014/main" id="{7F4A589E-CD35-C341-DF3B-12F0D3A3ED35}"/>
              </a:ext>
            </a:extLst>
          </p:cNvPr>
          <p:cNvSpPr txBox="1"/>
          <p:nvPr/>
        </p:nvSpPr>
        <p:spPr>
          <a:xfrm>
            <a:off x="3878974" y="2416498"/>
            <a:ext cx="3260110" cy="1688539"/>
          </a:xfrm>
          <a:prstGeom prst="rect">
            <a:avLst/>
          </a:prstGeom>
          <a:noFill/>
        </p:spPr>
        <p:txBody>
          <a:bodyPr wrap="square">
            <a:spAutoFit/>
          </a:bodyPr>
          <a:lstStyle/>
          <a:p>
            <a:pPr algn="just">
              <a:lnSpc>
                <a:spcPct val="107000"/>
              </a:lnSpc>
              <a:spcAft>
                <a:spcPts val="800"/>
              </a:spcAft>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Presupuesto General de la Nación (PGN) para el año fiscal 2025 contempla la operación de 71 Establecimientos Públicos del Orden Nacional (EPN), los cuales disponen de recursos propios para cubrir sus gastos misionales.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04AD708E-1054-FD59-E176-9A911B802100}"/>
              </a:ext>
            </a:extLst>
          </p:cNvPr>
          <p:cNvSpPr txBox="1"/>
          <p:nvPr/>
        </p:nvSpPr>
        <p:spPr>
          <a:xfrm>
            <a:off x="723410" y="4936311"/>
            <a:ext cx="6368050" cy="1169551"/>
          </a:xfrm>
          <a:prstGeom prst="rect">
            <a:avLst/>
          </a:prstGeom>
          <a:noFill/>
        </p:spPr>
        <p:txBody>
          <a:bodyPr wrap="square">
            <a:spAutoFit/>
          </a:bodyPr>
          <a:lstStyle/>
          <a:p>
            <a:pPr algn="just"/>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2025, el aforo vigente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los E</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stablecimientos Públicos asciende $27,4 billones y un recaudo acumulado de $21</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,3</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lo que equivale al 77,9% de ejecución de su aforo. En el cuadro No. 8 se presenta el detalle de la ejecución de las principales entidades que manejan estos recursos.</a:t>
            </a:r>
            <a:endParaRPr lang="es-CO" sz="1400" dirty="0"/>
          </a:p>
        </p:txBody>
      </p:sp>
      <p:sp>
        <p:nvSpPr>
          <p:cNvPr id="2" name="Marcador de contenido 2">
            <a:extLst>
              <a:ext uri="{FF2B5EF4-FFF2-40B4-BE49-F238E27FC236}">
                <a16:creationId xmlns:a16="http://schemas.microsoft.com/office/drawing/2014/main" id="{86EB6659-1113-F8F3-D62B-4732DA3611BB}"/>
              </a:ext>
            </a:extLst>
          </p:cNvPr>
          <p:cNvSpPr txBox="1">
            <a:spLocks/>
          </p:cNvSpPr>
          <p:nvPr/>
        </p:nvSpPr>
        <p:spPr>
          <a:xfrm>
            <a:off x="846137" y="2331913"/>
            <a:ext cx="2994092" cy="461126"/>
          </a:xfrm>
          <a:prstGeom prst="rect">
            <a:avLst/>
          </a:prstGeom>
        </p:spPr>
        <p:txBody>
          <a:bodyPr vert="horz" lIns="91440" tIns="45720" rIns="91440" bIns="45720" rtlCol="0">
            <a:normAutofit fontScale="92500" lnSpcReduction="1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Ingresos de los Establecimientos Públicos</a:t>
            </a:r>
            <a:endParaRPr lang="es-ES_tradnl" sz="1300" b="1" dirty="0">
              <a:solidFill>
                <a:srgbClr val="0B78B5"/>
              </a:solidFill>
              <a:cs typeface="+mn-cs"/>
            </a:endParaRPr>
          </a:p>
        </p:txBody>
      </p:sp>
      <p:pic>
        <p:nvPicPr>
          <p:cNvPr id="3" name="Imagen 2">
            <a:extLst>
              <a:ext uri="{FF2B5EF4-FFF2-40B4-BE49-F238E27FC236}">
                <a16:creationId xmlns:a16="http://schemas.microsoft.com/office/drawing/2014/main" id="{BA310667-4CD4-EFA3-AE03-ED13E083995D}"/>
              </a:ext>
            </a:extLst>
          </p:cNvPr>
          <p:cNvPicPr>
            <a:picLocks noChangeAspect="1"/>
          </p:cNvPicPr>
          <p:nvPr/>
        </p:nvPicPr>
        <p:blipFill>
          <a:blip r:embed="rId6"/>
          <a:stretch>
            <a:fillRect/>
          </a:stretch>
        </p:blipFill>
        <p:spPr>
          <a:xfrm>
            <a:off x="217486" y="6248309"/>
            <a:ext cx="7124701" cy="3164481"/>
          </a:xfrm>
          <a:prstGeom prst="rect">
            <a:avLst/>
          </a:prstGeom>
        </p:spPr>
      </p:pic>
      <p:pic>
        <p:nvPicPr>
          <p:cNvPr id="11" name="Imagen 10">
            <a:extLst>
              <a:ext uri="{FF2B5EF4-FFF2-40B4-BE49-F238E27FC236}">
                <a16:creationId xmlns:a16="http://schemas.microsoft.com/office/drawing/2014/main" id="{2296D5D2-89CD-AC65-B04F-31E2822BA9EC}"/>
              </a:ext>
            </a:extLst>
          </p:cNvPr>
          <p:cNvPicPr>
            <a:picLocks noChangeAspect="1"/>
          </p:cNvPicPr>
          <p:nvPr/>
        </p:nvPicPr>
        <p:blipFill>
          <a:blip r:embed="rId7"/>
          <a:stretch>
            <a:fillRect/>
          </a:stretch>
        </p:blipFill>
        <p:spPr>
          <a:xfrm>
            <a:off x="910666" y="2853305"/>
            <a:ext cx="2770035" cy="1858378"/>
          </a:xfrm>
          <a:prstGeom prst="rect">
            <a:avLst/>
          </a:prstGeom>
        </p:spPr>
      </p:pic>
    </p:spTree>
    <p:extLst>
      <p:ext uri="{BB962C8B-B14F-4D97-AF65-F5344CB8AC3E}">
        <p14:creationId xmlns:p14="http://schemas.microsoft.com/office/powerpoint/2010/main" val="3359940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231138-CFBD-B5CE-71A9-C679A0C76A65}"/>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3C27A47A-79F4-72B8-94A7-46AF3123336B}"/>
              </a:ext>
            </a:extLst>
          </p:cNvPr>
          <p:cNvPicPr>
            <a:picLocks noChangeAspect="1"/>
          </p:cNvPicPr>
          <p:nvPr/>
        </p:nvPicPr>
        <p:blipFill>
          <a:blip r:embed="rId2"/>
          <a:stretch>
            <a:fillRect/>
          </a:stretch>
        </p:blipFill>
        <p:spPr>
          <a:xfrm>
            <a:off x="423242" y="1100611"/>
            <a:ext cx="6992947" cy="4840336"/>
          </a:xfrm>
          <a:prstGeom prst="rect">
            <a:avLst/>
          </a:prstGeom>
        </p:spPr>
      </p:pic>
      <p:pic>
        <p:nvPicPr>
          <p:cNvPr id="3" name="Imagen 2">
            <a:extLst>
              <a:ext uri="{FF2B5EF4-FFF2-40B4-BE49-F238E27FC236}">
                <a16:creationId xmlns:a16="http://schemas.microsoft.com/office/drawing/2014/main" id="{EEAB2B1D-F3CD-72F6-56E2-04DAE4F64422}"/>
              </a:ext>
            </a:extLst>
          </p:cNvPr>
          <p:cNvPicPr>
            <a:picLocks noChangeAspect="1"/>
          </p:cNvPicPr>
          <p:nvPr/>
        </p:nvPicPr>
        <p:blipFill>
          <a:blip r:embed="rId3"/>
          <a:stretch>
            <a:fillRect/>
          </a:stretch>
        </p:blipFill>
        <p:spPr>
          <a:xfrm>
            <a:off x="-756" y="-75063"/>
            <a:ext cx="7560431" cy="10841938"/>
          </a:xfrm>
          <a:prstGeom prst="rect">
            <a:avLst/>
          </a:prstGeom>
        </p:spPr>
      </p:pic>
      <p:sp>
        <p:nvSpPr>
          <p:cNvPr id="10" name="CuadroTexto 9">
            <a:extLst>
              <a:ext uri="{FF2B5EF4-FFF2-40B4-BE49-F238E27FC236}">
                <a16:creationId xmlns:a16="http://schemas.microsoft.com/office/drawing/2014/main" id="{D2DD9E67-5D69-7D79-CE81-3667FEECE235}"/>
              </a:ext>
            </a:extLst>
          </p:cNvPr>
          <p:cNvSpPr txBox="1"/>
          <p:nvPr/>
        </p:nvSpPr>
        <p:spPr>
          <a:xfrm>
            <a:off x="1953108" y="7460787"/>
            <a:ext cx="4769665" cy="707886"/>
          </a:xfrm>
          <a:prstGeom prst="rect">
            <a:avLst/>
          </a:prstGeom>
          <a:noFill/>
        </p:spPr>
        <p:txBody>
          <a:bodyPr wrap="square">
            <a:spAutoFit/>
          </a:bodyPr>
          <a:lstStyle/>
          <a:p>
            <a:pPr algn="l"/>
            <a:r>
              <a:rPr lang="es-ES" sz="4000" b="1" dirty="0">
                <a:solidFill>
                  <a:schemeClr val="bg1"/>
                </a:solidFill>
                <a:latin typeface="Verdana" panose="020B0604030504040204" pitchFamily="34" charset="0"/>
                <a:ea typeface="Verdana" panose="020B0604030504040204" pitchFamily="34" charset="0"/>
                <a:cs typeface="Verdana" panose="020B0604030504040204" pitchFamily="34" charset="0"/>
              </a:rPr>
              <a:t>4. Conclusiones</a:t>
            </a:r>
            <a:endParaRPr lang="es-ES" sz="4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5561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F0BFFB7-B2B1-716F-225A-A90185609FD2}"/>
              </a:ext>
            </a:extLst>
          </p:cNvPr>
          <p:cNvPicPr>
            <a:picLocks noChangeAspect="1"/>
          </p:cNvPicPr>
          <p:nvPr/>
        </p:nvPicPr>
        <p:blipFill>
          <a:blip r:embed="rId2"/>
          <a:stretch>
            <a:fillRect/>
          </a:stretch>
        </p:blipFill>
        <p:spPr>
          <a:xfrm>
            <a:off x="4805097" y="328224"/>
            <a:ext cx="1659313" cy="296306"/>
          </a:xfrm>
          <a:prstGeom prst="rect">
            <a:avLst/>
          </a:prstGeom>
        </p:spPr>
      </p:pic>
      <p:sp>
        <p:nvSpPr>
          <p:cNvPr id="6" name="CuadroTexto 5">
            <a:extLst>
              <a:ext uri="{FF2B5EF4-FFF2-40B4-BE49-F238E27FC236}">
                <a16:creationId xmlns:a16="http://schemas.microsoft.com/office/drawing/2014/main" id="{322032C1-5CCE-B0A3-E0B7-447EB1A3688F}"/>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2" name="Gráfico 1">
            <a:extLst>
              <a:ext uri="{FF2B5EF4-FFF2-40B4-BE49-F238E27FC236}">
                <a16:creationId xmlns:a16="http://schemas.microsoft.com/office/drawing/2014/main" id="{A663ACEB-CE33-B408-499B-BE674813F8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1" y="711638"/>
            <a:ext cx="3701012" cy="400943"/>
          </a:xfrm>
          <a:prstGeom prst="rect">
            <a:avLst/>
          </a:prstGeom>
        </p:spPr>
      </p:pic>
      <p:sp>
        <p:nvSpPr>
          <p:cNvPr id="3" name="CuadroTexto 2">
            <a:extLst>
              <a:ext uri="{FF2B5EF4-FFF2-40B4-BE49-F238E27FC236}">
                <a16:creationId xmlns:a16="http://schemas.microsoft.com/office/drawing/2014/main" id="{9D593C72-6761-53E8-1078-15C3DB985FAE}"/>
              </a:ext>
            </a:extLst>
          </p:cNvPr>
          <p:cNvSpPr txBox="1"/>
          <p:nvPr/>
        </p:nvSpPr>
        <p:spPr>
          <a:xfrm>
            <a:off x="2342845" y="762624"/>
            <a:ext cx="2873987"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4. Conclusiones </a:t>
            </a:r>
          </a:p>
        </p:txBody>
      </p:sp>
      <p:sp>
        <p:nvSpPr>
          <p:cNvPr id="7" name="CuadroTexto 6">
            <a:extLst>
              <a:ext uri="{FF2B5EF4-FFF2-40B4-BE49-F238E27FC236}">
                <a16:creationId xmlns:a16="http://schemas.microsoft.com/office/drawing/2014/main" id="{366E1951-D5C1-98DA-411B-A5754956B64B}"/>
              </a:ext>
            </a:extLst>
          </p:cNvPr>
          <p:cNvSpPr txBox="1"/>
          <p:nvPr/>
        </p:nvSpPr>
        <p:spPr>
          <a:xfrm>
            <a:off x="962168" y="1269182"/>
            <a:ext cx="2817670" cy="1919051"/>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Para el año 2025, se aprobó un aforo de ingresos por $511 billones, de los cuales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484 billones</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corresponden a los ingresos del presupuesto nacional y $27 billones a los ingresos de Establecimientos Públicos.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9" name="CuadroTexto 8">
            <a:extLst>
              <a:ext uri="{FF2B5EF4-FFF2-40B4-BE49-F238E27FC236}">
                <a16:creationId xmlns:a16="http://schemas.microsoft.com/office/drawing/2014/main" id="{82F27CF0-D2E1-8C7C-38D8-BB257E70CFC7}"/>
              </a:ext>
            </a:extLst>
          </p:cNvPr>
          <p:cNvSpPr txBox="1"/>
          <p:nvPr/>
        </p:nvSpPr>
        <p:spPr>
          <a:xfrm>
            <a:off x="962168" y="4777914"/>
            <a:ext cx="2817669" cy="2146613"/>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A 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2025, se adicionaron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2,9</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a través de la incorporación de  convenios administrativos, decretos de donaciones</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y</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Decreto de Estado de Conmoción Interior para un aforo vigente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513,9</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a:t>
            </a:r>
          </a:p>
        </p:txBody>
      </p:sp>
      <p:grpSp>
        <p:nvGrpSpPr>
          <p:cNvPr id="10" name="Google Shape;9289;p74">
            <a:extLst>
              <a:ext uri="{FF2B5EF4-FFF2-40B4-BE49-F238E27FC236}">
                <a16:creationId xmlns:a16="http://schemas.microsoft.com/office/drawing/2014/main" id="{9D3B62D5-C3D3-8EBB-267C-302083F45045}"/>
              </a:ext>
            </a:extLst>
          </p:cNvPr>
          <p:cNvGrpSpPr/>
          <p:nvPr/>
        </p:nvGrpSpPr>
        <p:grpSpPr>
          <a:xfrm>
            <a:off x="739354" y="1373200"/>
            <a:ext cx="222814" cy="220509"/>
            <a:chOff x="3282325" y="2035675"/>
            <a:chExt cx="459575" cy="454825"/>
          </a:xfrm>
          <a:solidFill>
            <a:srgbClr val="0D79B6"/>
          </a:solidFill>
        </p:grpSpPr>
        <p:sp>
          <p:nvSpPr>
            <p:cNvPr id="11" name="Google Shape;9290;p74">
              <a:extLst>
                <a:ext uri="{FF2B5EF4-FFF2-40B4-BE49-F238E27FC236}">
                  <a16:creationId xmlns:a16="http://schemas.microsoft.com/office/drawing/2014/main" id="{995610B4-DBEC-59DF-159C-17437923024B}"/>
                </a:ext>
              </a:extLst>
            </p:cNvPr>
            <p:cNvSpPr/>
            <p:nvPr/>
          </p:nvSpPr>
          <p:spPr>
            <a:xfrm>
              <a:off x="3337050" y="2234125"/>
              <a:ext cx="85925" cy="206325"/>
            </a:xfrm>
            <a:custGeom>
              <a:avLst/>
              <a:gdLst/>
              <a:ahLst/>
              <a:cxnLst/>
              <a:rect l="l" t="t" r="r" b="b"/>
              <a:pathLst>
                <a:path w="3437" h="8253" extrusionOk="0">
                  <a:moveTo>
                    <a:pt x="2305" y="1133"/>
                  </a:moveTo>
                  <a:lnTo>
                    <a:pt x="2305" y="7120"/>
                  </a:lnTo>
                  <a:lnTo>
                    <a:pt x="1133" y="7120"/>
                  </a:lnTo>
                  <a:lnTo>
                    <a:pt x="1133" y="1133"/>
                  </a:lnTo>
                  <a:close/>
                  <a:moveTo>
                    <a:pt x="568" y="0"/>
                  </a:moveTo>
                  <a:cubicBezTo>
                    <a:pt x="254" y="0"/>
                    <a:pt x="1" y="254"/>
                    <a:pt x="1" y="568"/>
                  </a:cubicBezTo>
                  <a:lnTo>
                    <a:pt x="1" y="7688"/>
                  </a:lnTo>
                  <a:cubicBezTo>
                    <a:pt x="1" y="7999"/>
                    <a:pt x="254" y="8253"/>
                    <a:pt x="568" y="8253"/>
                  </a:cubicBezTo>
                  <a:lnTo>
                    <a:pt x="2869" y="8253"/>
                  </a:lnTo>
                  <a:cubicBezTo>
                    <a:pt x="3183" y="8253"/>
                    <a:pt x="3437" y="7999"/>
                    <a:pt x="3437" y="7688"/>
                  </a:cubicBezTo>
                  <a:lnTo>
                    <a:pt x="3437" y="568"/>
                  </a:lnTo>
                  <a:cubicBezTo>
                    <a:pt x="3437" y="254"/>
                    <a:pt x="3183" y="0"/>
                    <a:pt x="2869"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2" name="Google Shape;9291;p74">
              <a:extLst>
                <a:ext uri="{FF2B5EF4-FFF2-40B4-BE49-F238E27FC236}">
                  <a16:creationId xmlns:a16="http://schemas.microsoft.com/office/drawing/2014/main" id="{C239EA7C-722C-642B-5B4C-0D8AA4A13E5C}"/>
                </a:ext>
              </a:extLst>
            </p:cNvPr>
            <p:cNvSpPr/>
            <p:nvPr/>
          </p:nvSpPr>
          <p:spPr>
            <a:xfrm>
              <a:off x="3451275" y="2175475"/>
              <a:ext cx="84925" cy="264975"/>
            </a:xfrm>
            <a:custGeom>
              <a:avLst/>
              <a:gdLst/>
              <a:ahLst/>
              <a:cxnLst/>
              <a:rect l="l" t="t" r="r" b="b"/>
              <a:pathLst>
                <a:path w="3397" h="10599" extrusionOk="0">
                  <a:moveTo>
                    <a:pt x="2265" y="1133"/>
                  </a:moveTo>
                  <a:lnTo>
                    <a:pt x="2265" y="9466"/>
                  </a:lnTo>
                  <a:lnTo>
                    <a:pt x="1132" y="9466"/>
                  </a:lnTo>
                  <a:lnTo>
                    <a:pt x="1132" y="1133"/>
                  </a:lnTo>
                  <a:close/>
                  <a:moveTo>
                    <a:pt x="565" y="0"/>
                  </a:moveTo>
                  <a:cubicBezTo>
                    <a:pt x="254" y="0"/>
                    <a:pt x="0" y="254"/>
                    <a:pt x="0" y="565"/>
                  </a:cubicBezTo>
                  <a:lnTo>
                    <a:pt x="0" y="10034"/>
                  </a:lnTo>
                  <a:cubicBezTo>
                    <a:pt x="0" y="10345"/>
                    <a:pt x="254" y="10599"/>
                    <a:pt x="565" y="10599"/>
                  </a:cubicBezTo>
                  <a:lnTo>
                    <a:pt x="2829" y="10599"/>
                  </a:lnTo>
                  <a:cubicBezTo>
                    <a:pt x="3143" y="10599"/>
                    <a:pt x="3397" y="10345"/>
                    <a:pt x="3397" y="10034"/>
                  </a:cubicBezTo>
                  <a:lnTo>
                    <a:pt x="3397" y="565"/>
                  </a:lnTo>
                  <a:cubicBezTo>
                    <a:pt x="3397" y="254"/>
                    <a:pt x="3143" y="0"/>
                    <a:pt x="2829"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sp>
          <p:nvSpPr>
            <p:cNvPr id="13" name="Google Shape;9292;p74">
              <a:extLst>
                <a:ext uri="{FF2B5EF4-FFF2-40B4-BE49-F238E27FC236}">
                  <a16:creationId xmlns:a16="http://schemas.microsoft.com/office/drawing/2014/main" id="{17684AD0-DAFF-00C0-17BD-27562961E24F}"/>
                </a:ext>
              </a:extLst>
            </p:cNvPr>
            <p:cNvSpPr/>
            <p:nvPr/>
          </p:nvSpPr>
          <p:spPr>
            <a:xfrm>
              <a:off x="3564500" y="2116825"/>
              <a:ext cx="84950" cy="323625"/>
            </a:xfrm>
            <a:custGeom>
              <a:avLst/>
              <a:gdLst/>
              <a:ahLst/>
              <a:cxnLst/>
              <a:rect l="l" t="t" r="r" b="b"/>
              <a:pathLst>
                <a:path w="3398" h="12945" extrusionOk="0">
                  <a:moveTo>
                    <a:pt x="2265" y="1132"/>
                  </a:moveTo>
                  <a:lnTo>
                    <a:pt x="2265" y="11812"/>
                  </a:lnTo>
                  <a:lnTo>
                    <a:pt x="1133" y="11812"/>
                  </a:lnTo>
                  <a:lnTo>
                    <a:pt x="1133" y="1132"/>
                  </a:lnTo>
                  <a:close/>
                  <a:moveTo>
                    <a:pt x="565" y="0"/>
                  </a:moveTo>
                  <a:cubicBezTo>
                    <a:pt x="254" y="0"/>
                    <a:pt x="0" y="251"/>
                    <a:pt x="0" y="565"/>
                  </a:cubicBezTo>
                  <a:lnTo>
                    <a:pt x="0" y="12380"/>
                  </a:lnTo>
                  <a:cubicBezTo>
                    <a:pt x="0" y="12691"/>
                    <a:pt x="254" y="12945"/>
                    <a:pt x="565" y="12945"/>
                  </a:cubicBezTo>
                  <a:lnTo>
                    <a:pt x="2829" y="12945"/>
                  </a:lnTo>
                  <a:cubicBezTo>
                    <a:pt x="3144" y="12945"/>
                    <a:pt x="3397" y="12691"/>
                    <a:pt x="3397" y="12380"/>
                  </a:cubicBezTo>
                  <a:lnTo>
                    <a:pt x="3397" y="565"/>
                  </a:lnTo>
                  <a:cubicBezTo>
                    <a:pt x="3397" y="251"/>
                    <a:pt x="3144" y="0"/>
                    <a:pt x="2829" y="0"/>
                  </a:cubicBezTo>
                  <a:close/>
                </a:path>
              </a:pathLst>
            </a:custGeom>
            <a:grpFill/>
            <a:ln>
              <a:noFill/>
            </a:ln>
          </p:spPr>
          <p:txBody>
            <a:bodyPr spcFirstLastPara="1" wrap="square" lIns="98677" tIns="98677" rIns="98677" bIns="98677" anchor="ctr" anchorCtr="0">
              <a:noAutofit/>
            </a:bodyPr>
            <a:lstStyle/>
            <a:p>
              <a:endParaRPr sz="2115" dirty="0">
                <a:solidFill>
                  <a:srgbClr val="A2D7F5"/>
                </a:solidFill>
              </a:endParaRPr>
            </a:p>
          </p:txBody>
        </p:sp>
        <p:sp>
          <p:nvSpPr>
            <p:cNvPr id="14" name="Google Shape;9293;p74">
              <a:extLst>
                <a:ext uri="{FF2B5EF4-FFF2-40B4-BE49-F238E27FC236}">
                  <a16:creationId xmlns:a16="http://schemas.microsoft.com/office/drawing/2014/main" id="{71504988-1E75-958A-38AE-D0C2EAB8A615}"/>
                </a:ext>
              </a:extLst>
            </p:cNvPr>
            <p:cNvSpPr/>
            <p:nvPr/>
          </p:nvSpPr>
          <p:spPr>
            <a:xfrm>
              <a:off x="3282325" y="2035675"/>
              <a:ext cx="459575" cy="454825"/>
            </a:xfrm>
            <a:custGeom>
              <a:avLst/>
              <a:gdLst/>
              <a:ahLst/>
              <a:cxnLst/>
              <a:rect l="l" t="t" r="r" b="b"/>
              <a:pathLst>
                <a:path w="18383" h="18193" extrusionOk="0">
                  <a:moveTo>
                    <a:pt x="568" y="0"/>
                  </a:moveTo>
                  <a:cubicBezTo>
                    <a:pt x="254" y="0"/>
                    <a:pt x="1" y="251"/>
                    <a:pt x="1" y="565"/>
                  </a:cubicBezTo>
                  <a:lnTo>
                    <a:pt x="1" y="17625"/>
                  </a:lnTo>
                  <a:cubicBezTo>
                    <a:pt x="1" y="17939"/>
                    <a:pt x="254" y="18192"/>
                    <a:pt x="568" y="18192"/>
                  </a:cubicBezTo>
                  <a:lnTo>
                    <a:pt x="17815" y="18192"/>
                  </a:lnTo>
                  <a:cubicBezTo>
                    <a:pt x="18129" y="18192"/>
                    <a:pt x="18383" y="17939"/>
                    <a:pt x="18383" y="17625"/>
                  </a:cubicBezTo>
                  <a:cubicBezTo>
                    <a:pt x="18383" y="17311"/>
                    <a:pt x="18129" y="17060"/>
                    <a:pt x="17815" y="17060"/>
                  </a:cubicBezTo>
                  <a:lnTo>
                    <a:pt x="1133" y="17060"/>
                  </a:lnTo>
                  <a:lnTo>
                    <a:pt x="1133" y="565"/>
                  </a:lnTo>
                  <a:cubicBezTo>
                    <a:pt x="1133" y="251"/>
                    <a:pt x="879" y="0"/>
                    <a:pt x="568" y="0"/>
                  </a:cubicBezTo>
                  <a:close/>
                </a:path>
              </a:pathLst>
            </a:custGeom>
            <a:grpFill/>
            <a:ln>
              <a:noFill/>
            </a:ln>
          </p:spPr>
          <p:txBody>
            <a:bodyPr spcFirstLastPara="1" wrap="square" lIns="98677" tIns="98677" rIns="98677" bIns="98677" anchor="ctr" anchorCtr="0">
              <a:noAutofit/>
            </a:bodyPr>
            <a:lstStyle/>
            <a:p>
              <a:endParaRPr sz="2115">
                <a:solidFill>
                  <a:srgbClr val="A2D7F5"/>
                </a:solidFill>
              </a:endParaRPr>
            </a:p>
          </p:txBody>
        </p:sp>
      </p:grpSp>
      <p:grpSp>
        <p:nvGrpSpPr>
          <p:cNvPr id="15" name="Google Shape;9796;p76">
            <a:extLst>
              <a:ext uri="{FF2B5EF4-FFF2-40B4-BE49-F238E27FC236}">
                <a16:creationId xmlns:a16="http://schemas.microsoft.com/office/drawing/2014/main" id="{2A2CEED0-F9C9-7E27-19F3-C8669022362A}"/>
              </a:ext>
            </a:extLst>
          </p:cNvPr>
          <p:cNvGrpSpPr/>
          <p:nvPr/>
        </p:nvGrpSpPr>
        <p:grpSpPr>
          <a:xfrm>
            <a:off x="674667" y="4887874"/>
            <a:ext cx="242679" cy="245093"/>
            <a:chOff x="-64764500" y="2280550"/>
            <a:chExt cx="316650" cy="319800"/>
          </a:xfrm>
          <a:solidFill>
            <a:srgbClr val="6554CC"/>
          </a:solidFill>
        </p:grpSpPr>
        <p:sp>
          <p:nvSpPr>
            <p:cNvPr id="16" name="Google Shape;9797;p76">
              <a:extLst>
                <a:ext uri="{FF2B5EF4-FFF2-40B4-BE49-F238E27FC236}">
                  <a16:creationId xmlns:a16="http://schemas.microsoft.com/office/drawing/2014/main" id="{681893A2-42C2-CF10-A90E-4BBFB37B2EA0}"/>
                </a:ext>
              </a:extLst>
            </p:cNvPr>
            <p:cNvSpPr/>
            <p:nvPr/>
          </p:nvSpPr>
          <p:spPr>
            <a:xfrm>
              <a:off x="-64764500" y="2280550"/>
              <a:ext cx="316650" cy="319800"/>
            </a:xfrm>
            <a:custGeom>
              <a:avLst/>
              <a:gdLst/>
              <a:ahLst/>
              <a:cxnLst/>
              <a:rect l="l" t="t" r="r" b="b"/>
              <a:pathLst>
                <a:path w="12666" h="12792" extrusionOk="0">
                  <a:moveTo>
                    <a:pt x="11405" y="820"/>
                  </a:moveTo>
                  <a:cubicBezTo>
                    <a:pt x="11657" y="820"/>
                    <a:pt x="11815" y="1009"/>
                    <a:pt x="11815" y="1261"/>
                  </a:cubicBezTo>
                  <a:cubicBezTo>
                    <a:pt x="11815" y="1481"/>
                    <a:pt x="11657" y="1670"/>
                    <a:pt x="11405" y="1670"/>
                  </a:cubicBezTo>
                  <a:lnTo>
                    <a:pt x="1229" y="1670"/>
                  </a:lnTo>
                  <a:cubicBezTo>
                    <a:pt x="977" y="1670"/>
                    <a:pt x="788" y="1481"/>
                    <a:pt x="788" y="1261"/>
                  </a:cubicBezTo>
                  <a:cubicBezTo>
                    <a:pt x="788" y="1009"/>
                    <a:pt x="977" y="820"/>
                    <a:pt x="1229" y="820"/>
                  </a:cubicBezTo>
                  <a:close/>
                  <a:moveTo>
                    <a:pt x="10996" y="2521"/>
                  </a:moveTo>
                  <a:lnTo>
                    <a:pt x="10996" y="8286"/>
                  </a:lnTo>
                  <a:lnTo>
                    <a:pt x="1607" y="8286"/>
                  </a:lnTo>
                  <a:lnTo>
                    <a:pt x="1607" y="2521"/>
                  </a:lnTo>
                  <a:close/>
                  <a:moveTo>
                    <a:pt x="6302" y="11027"/>
                  </a:moveTo>
                  <a:cubicBezTo>
                    <a:pt x="6554" y="11027"/>
                    <a:pt x="6743" y="11216"/>
                    <a:pt x="6743" y="11437"/>
                  </a:cubicBezTo>
                  <a:cubicBezTo>
                    <a:pt x="6743" y="11689"/>
                    <a:pt x="6522" y="11878"/>
                    <a:pt x="6302" y="11878"/>
                  </a:cubicBezTo>
                  <a:cubicBezTo>
                    <a:pt x="6050" y="11878"/>
                    <a:pt x="5892" y="11689"/>
                    <a:pt x="5892" y="11437"/>
                  </a:cubicBezTo>
                  <a:cubicBezTo>
                    <a:pt x="5892" y="11216"/>
                    <a:pt x="6113" y="11027"/>
                    <a:pt x="6302" y="11027"/>
                  </a:cubicBezTo>
                  <a:close/>
                  <a:moveTo>
                    <a:pt x="1229" y="1"/>
                  </a:moveTo>
                  <a:cubicBezTo>
                    <a:pt x="536" y="1"/>
                    <a:pt x="1" y="536"/>
                    <a:pt x="1" y="1261"/>
                  </a:cubicBezTo>
                  <a:cubicBezTo>
                    <a:pt x="1" y="1797"/>
                    <a:pt x="347" y="2238"/>
                    <a:pt x="820" y="2427"/>
                  </a:cubicBezTo>
                  <a:lnTo>
                    <a:pt x="820" y="8286"/>
                  </a:lnTo>
                  <a:lnTo>
                    <a:pt x="442" y="8286"/>
                  </a:lnTo>
                  <a:cubicBezTo>
                    <a:pt x="190" y="8286"/>
                    <a:pt x="32" y="8507"/>
                    <a:pt x="32" y="8728"/>
                  </a:cubicBezTo>
                  <a:cubicBezTo>
                    <a:pt x="32" y="8980"/>
                    <a:pt x="221" y="9169"/>
                    <a:pt x="442" y="9169"/>
                  </a:cubicBezTo>
                  <a:lnTo>
                    <a:pt x="5955" y="9169"/>
                  </a:lnTo>
                  <a:lnTo>
                    <a:pt x="5955" y="10334"/>
                  </a:lnTo>
                  <a:cubicBezTo>
                    <a:pt x="5483" y="10492"/>
                    <a:pt x="5104" y="10964"/>
                    <a:pt x="5104" y="11531"/>
                  </a:cubicBezTo>
                  <a:cubicBezTo>
                    <a:pt x="5104" y="12193"/>
                    <a:pt x="5672" y="12792"/>
                    <a:pt x="6333" y="12792"/>
                  </a:cubicBezTo>
                  <a:cubicBezTo>
                    <a:pt x="6995" y="12792"/>
                    <a:pt x="7593" y="12225"/>
                    <a:pt x="7593" y="11531"/>
                  </a:cubicBezTo>
                  <a:cubicBezTo>
                    <a:pt x="7593" y="10964"/>
                    <a:pt x="7247" y="10555"/>
                    <a:pt x="6774" y="10334"/>
                  </a:cubicBezTo>
                  <a:lnTo>
                    <a:pt x="6774" y="9169"/>
                  </a:lnTo>
                  <a:lnTo>
                    <a:pt x="12288" y="9169"/>
                  </a:lnTo>
                  <a:cubicBezTo>
                    <a:pt x="12508" y="9169"/>
                    <a:pt x="12666" y="8980"/>
                    <a:pt x="12666" y="8728"/>
                  </a:cubicBezTo>
                  <a:cubicBezTo>
                    <a:pt x="12666" y="8507"/>
                    <a:pt x="12477" y="8286"/>
                    <a:pt x="12288" y="8286"/>
                  </a:cubicBezTo>
                  <a:lnTo>
                    <a:pt x="11847" y="8286"/>
                  </a:lnTo>
                  <a:lnTo>
                    <a:pt x="11847" y="2427"/>
                  </a:lnTo>
                  <a:cubicBezTo>
                    <a:pt x="12319" y="2238"/>
                    <a:pt x="12634" y="1797"/>
                    <a:pt x="12634" y="1261"/>
                  </a:cubicBezTo>
                  <a:cubicBezTo>
                    <a:pt x="12634" y="568"/>
                    <a:pt x="12099" y="1"/>
                    <a:pt x="11405" y="1"/>
                  </a:cubicBezTo>
                  <a:close/>
                </a:path>
              </a:pathLst>
            </a:custGeom>
            <a:grpFill/>
            <a:ln>
              <a:noFill/>
            </a:ln>
          </p:spPr>
          <p:txBody>
            <a:bodyPr spcFirstLastPara="1" wrap="square" lIns="98677" tIns="98677" rIns="98677" bIns="98677" anchor="ctr" anchorCtr="0">
              <a:noAutofit/>
            </a:bodyPr>
            <a:lstStyle/>
            <a:p>
              <a:endParaRPr sz="2115"/>
            </a:p>
          </p:txBody>
        </p:sp>
        <p:sp>
          <p:nvSpPr>
            <p:cNvPr id="17" name="Google Shape;9798;p76">
              <a:extLst>
                <a:ext uri="{FF2B5EF4-FFF2-40B4-BE49-F238E27FC236}">
                  <a16:creationId xmlns:a16="http://schemas.microsoft.com/office/drawing/2014/main" id="{3E8877D1-E9C2-05C3-C313-9C9B366FD5A0}"/>
                </a:ext>
              </a:extLst>
            </p:cNvPr>
            <p:cNvSpPr/>
            <p:nvPr/>
          </p:nvSpPr>
          <p:spPr>
            <a:xfrm>
              <a:off x="-64679425" y="2364825"/>
              <a:ext cx="146500" cy="102450"/>
            </a:xfrm>
            <a:custGeom>
              <a:avLst/>
              <a:gdLst/>
              <a:ahLst/>
              <a:cxnLst/>
              <a:rect l="l" t="t" r="r" b="b"/>
              <a:pathLst>
                <a:path w="5860" h="4098" extrusionOk="0">
                  <a:moveTo>
                    <a:pt x="3749" y="1"/>
                  </a:moveTo>
                  <a:cubicBezTo>
                    <a:pt x="3529" y="1"/>
                    <a:pt x="3371" y="190"/>
                    <a:pt x="3371" y="442"/>
                  </a:cubicBezTo>
                  <a:cubicBezTo>
                    <a:pt x="3371" y="662"/>
                    <a:pt x="3560" y="820"/>
                    <a:pt x="3749" y="820"/>
                  </a:cubicBezTo>
                  <a:lnTo>
                    <a:pt x="4442" y="820"/>
                  </a:lnTo>
                  <a:lnTo>
                    <a:pt x="2930" y="2332"/>
                  </a:lnTo>
                  <a:lnTo>
                    <a:pt x="2395" y="1765"/>
                  </a:lnTo>
                  <a:cubicBezTo>
                    <a:pt x="2316" y="1686"/>
                    <a:pt x="2206" y="1647"/>
                    <a:pt x="2095" y="1647"/>
                  </a:cubicBezTo>
                  <a:cubicBezTo>
                    <a:pt x="1985" y="1647"/>
                    <a:pt x="1875" y="1686"/>
                    <a:pt x="1796" y="1765"/>
                  </a:cubicBezTo>
                  <a:lnTo>
                    <a:pt x="126" y="3435"/>
                  </a:lnTo>
                  <a:cubicBezTo>
                    <a:pt x="0" y="3592"/>
                    <a:pt x="0" y="3844"/>
                    <a:pt x="126" y="4033"/>
                  </a:cubicBezTo>
                  <a:cubicBezTo>
                    <a:pt x="195" y="4075"/>
                    <a:pt x="288" y="4098"/>
                    <a:pt x="384" y="4098"/>
                  </a:cubicBezTo>
                  <a:cubicBezTo>
                    <a:pt x="507" y="4098"/>
                    <a:pt x="636" y="4059"/>
                    <a:pt x="725" y="3970"/>
                  </a:cubicBezTo>
                  <a:lnTo>
                    <a:pt x="2111" y="2616"/>
                  </a:lnTo>
                  <a:lnTo>
                    <a:pt x="2647" y="3151"/>
                  </a:lnTo>
                  <a:cubicBezTo>
                    <a:pt x="2725" y="3230"/>
                    <a:pt x="2836" y="3269"/>
                    <a:pt x="2946" y="3269"/>
                  </a:cubicBezTo>
                  <a:cubicBezTo>
                    <a:pt x="3056" y="3269"/>
                    <a:pt x="3166" y="3230"/>
                    <a:pt x="3245" y="3151"/>
                  </a:cubicBezTo>
                  <a:lnTo>
                    <a:pt x="5009" y="1387"/>
                  </a:lnTo>
                  <a:lnTo>
                    <a:pt x="5009" y="2049"/>
                  </a:lnTo>
                  <a:cubicBezTo>
                    <a:pt x="5009" y="2269"/>
                    <a:pt x="5230" y="2490"/>
                    <a:pt x="5451" y="2490"/>
                  </a:cubicBezTo>
                  <a:cubicBezTo>
                    <a:pt x="5703" y="2490"/>
                    <a:pt x="5860" y="2269"/>
                    <a:pt x="5860" y="2049"/>
                  </a:cubicBezTo>
                  <a:lnTo>
                    <a:pt x="5860" y="410"/>
                  </a:lnTo>
                  <a:cubicBezTo>
                    <a:pt x="5860" y="158"/>
                    <a:pt x="5640" y="1"/>
                    <a:pt x="5419" y="1"/>
                  </a:cubicBezTo>
                  <a:close/>
                </a:path>
              </a:pathLst>
            </a:custGeom>
            <a:grpFill/>
            <a:ln>
              <a:noFill/>
            </a:ln>
          </p:spPr>
          <p:txBody>
            <a:bodyPr spcFirstLastPara="1" wrap="square" lIns="98677" tIns="98677" rIns="98677" bIns="98677" anchor="ctr" anchorCtr="0">
              <a:noAutofit/>
            </a:bodyPr>
            <a:lstStyle/>
            <a:p>
              <a:endParaRPr sz="2115"/>
            </a:p>
          </p:txBody>
        </p:sp>
      </p:grpSp>
      <p:sp>
        <p:nvSpPr>
          <p:cNvPr id="19" name="CuadroTexto 18">
            <a:extLst>
              <a:ext uri="{FF2B5EF4-FFF2-40B4-BE49-F238E27FC236}">
                <a16:creationId xmlns:a16="http://schemas.microsoft.com/office/drawing/2014/main" id="{A6DA9403-9A4F-CBFC-A0C6-6B9B1DFB21D6}"/>
              </a:ext>
            </a:extLst>
          </p:cNvPr>
          <p:cNvSpPr txBox="1"/>
          <p:nvPr/>
        </p:nvSpPr>
        <p:spPr>
          <a:xfrm>
            <a:off x="4297147" y="1325995"/>
            <a:ext cx="2817669" cy="1688539"/>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recaudo acumulado a agosto</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 2025 ascendió a $323</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,9</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billones, que equivale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63</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del aforo vigente</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y es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superior al 58% recaudado en el mismo periodo de 2024.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20" name="Google Shape;9842;p76">
            <a:extLst>
              <a:ext uri="{FF2B5EF4-FFF2-40B4-BE49-F238E27FC236}">
                <a16:creationId xmlns:a16="http://schemas.microsoft.com/office/drawing/2014/main" id="{81A44F1F-8D60-2E74-1691-6011262A8D99}"/>
              </a:ext>
            </a:extLst>
          </p:cNvPr>
          <p:cNvGrpSpPr/>
          <p:nvPr/>
        </p:nvGrpSpPr>
        <p:grpSpPr>
          <a:xfrm>
            <a:off x="3994131" y="1377607"/>
            <a:ext cx="269784" cy="245093"/>
            <a:chOff x="-62518200" y="2692475"/>
            <a:chExt cx="318225" cy="289100"/>
          </a:xfrm>
          <a:solidFill>
            <a:schemeClr val="accent2"/>
          </a:solidFill>
        </p:grpSpPr>
        <p:sp>
          <p:nvSpPr>
            <p:cNvPr id="21" name="Google Shape;9843;p76">
              <a:extLst>
                <a:ext uri="{FF2B5EF4-FFF2-40B4-BE49-F238E27FC236}">
                  <a16:creationId xmlns:a16="http://schemas.microsoft.com/office/drawing/2014/main" id="{E32C61CF-2DED-C138-96B2-13AFC032C340}"/>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22" name="Google Shape;9844;p76">
              <a:extLst>
                <a:ext uri="{FF2B5EF4-FFF2-40B4-BE49-F238E27FC236}">
                  <a16:creationId xmlns:a16="http://schemas.microsoft.com/office/drawing/2014/main" id="{0E3DF22B-ECD8-1C49-4FD5-D80FEB2D7DBC}"/>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24" name="CuadroTexto 23">
            <a:extLst>
              <a:ext uri="{FF2B5EF4-FFF2-40B4-BE49-F238E27FC236}">
                <a16:creationId xmlns:a16="http://schemas.microsoft.com/office/drawing/2014/main" id="{44184463-E898-67BD-A4F1-C1A5BF362871}"/>
              </a:ext>
            </a:extLst>
          </p:cNvPr>
          <p:cNvSpPr txBox="1"/>
          <p:nvPr/>
        </p:nvSpPr>
        <p:spPr>
          <a:xfrm>
            <a:off x="4249227" y="3318207"/>
            <a:ext cx="2789512" cy="3965381"/>
          </a:xfrm>
          <a:prstGeom prst="rect">
            <a:avLst/>
          </a:prstGeom>
          <a:noFill/>
        </p:spPr>
        <p:txBody>
          <a:bodyPr wrap="square">
            <a:spAutoFit/>
          </a:bodyPr>
          <a:lstStyle/>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Del total del aforo vigente, los ingresos de la nación ascienden a $486,5 billones y los ingresos propios de los establecimientos públicos con $27,4 billones que equivale </a:t>
            </a:r>
            <a:r>
              <a:rPr lang="es-ES" sz="1400" kern="100" dirty="0">
                <a:latin typeface="Verdana" panose="020B0604030504040204" pitchFamily="34" charset="0"/>
                <a:ea typeface="Cambria" panose="02040503050406030204" pitchFamily="18" charset="0"/>
                <a:cs typeface="Times New Roman" panose="02020603050405020304" pitchFamily="18" charset="0"/>
              </a:rPr>
              <a:t>94,7% y </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5,3%, respectivamente.</a:t>
            </a:r>
          </a:p>
          <a:p>
            <a:pPr lvl="0" algn="just">
              <a:lnSpc>
                <a:spcPct val="107000"/>
              </a:lnSpc>
              <a:spcAft>
                <a:spcPts val="800"/>
              </a:spcAft>
              <a:buClr>
                <a:srgbClr val="B58B42"/>
              </a:buClr>
            </a:pPr>
            <a:endParaRPr lang="es-ES" sz="1400" kern="100" dirty="0">
              <a:effectLst/>
              <a:latin typeface="Verdana" panose="020B0604030504040204" pitchFamily="34" charset="0"/>
              <a:ea typeface="Cambria" panose="02040503050406030204" pitchFamily="18" charset="0"/>
              <a:cs typeface="Times New Roman" panose="02020603050405020304" pitchFamily="18" charset="0"/>
            </a:endParaRPr>
          </a:p>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Del recaudo a </a:t>
            </a:r>
            <a:r>
              <a:rPr lang="es-ES" sz="1400" kern="100" dirty="0">
                <a:latin typeface="Verdana" panose="020B0604030504040204" pitchFamily="34" charset="0"/>
                <a:ea typeface="Cambria" panose="02040503050406030204" pitchFamily="18" charset="0"/>
                <a:cs typeface="Times New Roman" panose="02020603050405020304" pitchFamily="18" charset="0"/>
              </a:rPr>
              <a:t>agosto</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de </a:t>
            </a:r>
            <a:r>
              <a:rPr lang="es-ES" sz="1400" kern="100" dirty="0">
                <a:latin typeface="Verdana" panose="020B0604030504040204" pitchFamily="34" charset="0"/>
                <a:ea typeface="Cambria" panose="02040503050406030204" pitchFamily="18" charset="0"/>
                <a:cs typeface="Times New Roman" panose="02020603050405020304" pitchFamily="18" charset="0"/>
              </a:rPr>
              <a:t>$323,9</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$302</a:t>
            </a:r>
            <a:r>
              <a:rPr lang="es-ES" sz="1400" kern="100" dirty="0">
                <a:latin typeface="Verdana" panose="020B0604030504040204" pitchFamily="34" charset="0"/>
                <a:ea typeface="Cambria" panose="02040503050406030204" pitchFamily="18" charset="0"/>
                <a:cs typeface="Times New Roman" panose="02020603050405020304" pitchFamily="18" charset="0"/>
              </a:rPr>
              <a:t>,6</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(93,4%) corresponden a los ingresos nación y $21</a:t>
            </a:r>
            <a:r>
              <a:rPr lang="es-ES" sz="1400" kern="100" dirty="0">
                <a:latin typeface="Verdana" panose="020B0604030504040204" pitchFamily="34" charset="0"/>
                <a:ea typeface="Cambria" panose="02040503050406030204" pitchFamily="18" charset="0"/>
                <a:cs typeface="Times New Roman" panose="02020603050405020304" pitchFamily="18" charset="0"/>
              </a:rPr>
              <a:t>,3</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a:t>
            </a:r>
            <a:r>
              <a:rPr lang="es-ES" sz="1400" kern="100" dirty="0">
                <a:latin typeface="Verdana" panose="020B0604030504040204" pitchFamily="34" charset="0"/>
                <a:ea typeface="Cambria" panose="02040503050406030204" pitchFamily="18" charset="0"/>
                <a:cs typeface="Times New Roman" panose="02020603050405020304" pitchFamily="18" charset="0"/>
              </a:rPr>
              <a:t>6,6</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a ingresos de los establecimientos públicos.</a:t>
            </a:r>
          </a:p>
        </p:txBody>
      </p:sp>
      <p:grpSp>
        <p:nvGrpSpPr>
          <p:cNvPr id="34" name="Google Shape;9306;p74">
            <a:extLst>
              <a:ext uri="{FF2B5EF4-FFF2-40B4-BE49-F238E27FC236}">
                <a16:creationId xmlns:a16="http://schemas.microsoft.com/office/drawing/2014/main" id="{C4FA7D96-24F3-3D76-9A67-756927C8664D}"/>
              </a:ext>
            </a:extLst>
          </p:cNvPr>
          <p:cNvGrpSpPr/>
          <p:nvPr/>
        </p:nvGrpSpPr>
        <p:grpSpPr>
          <a:xfrm>
            <a:off x="3899474" y="7470684"/>
            <a:ext cx="279244" cy="265085"/>
            <a:chOff x="6222125" y="2025975"/>
            <a:chExt cx="499450" cy="474125"/>
          </a:xfrm>
          <a:solidFill>
            <a:srgbClr val="0D79B6"/>
          </a:solidFill>
        </p:grpSpPr>
        <p:sp>
          <p:nvSpPr>
            <p:cNvPr id="35" name="Google Shape;9307;p74">
              <a:extLst>
                <a:ext uri="{FF2B5EF4-FFF2-40B4-BE49-F238E27FC236}">
                  <a16:creationId xmlns:a16="http://schemas.microsoft.com/office/drawing/2014/main" id="{81BE6AD5-54CA-D375-02B7-685F96EAB077}"/>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6" name="Google Shape;9308;p74">
              <a:extLst>
                <a:ext uri="{FF2B5EF4-FFF2-40B4-BE49-F238E27FC236}">
                  <a16:creationId xmlns:a16="http://schemas.microsoft.com/office/drawing/2014/main" id="{997ABBD0-C325-363D-4DF4-E6828F8E1A85}"/>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37" name="Google Shape;9309;p74">
              <a:extLst>
                <a:ext uri="{FF2B5EF4-FFF2-40B4-BE49-F238E27FC236}">
                  <a16:creationId xmlns:a16="http://schemas.microsoft.com/office/drawing/2014/main" id="{97BF94FF-3F5E-83A9-49E8-311D8B403765}"/>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38" name="Google Shape;9938;p76">
            <a:extLst>
              <a:ext uri="{FF2B5EF4-FFF2-40B4-BE49-F238E27FC236}">
                <a16:creationId xmlns:a16="http://schemas.microsoft.com/office/drawing/2014/main" id="{F665BC0F-7C37-3197-E4B9-9EE1F6081BA6}"/>
              </a:ext>
            </a:extLst>
          </p:cNvPr>
          <p:cNvGrpSpPr/>
          <p:nvPr/>
        </p:nvGrpSpPr>
        <p:grpSpPr>
          <a:xfrm>
            <a:off x="3934465" y="5670146"/>
            <a:ext cx="270643" cy="268056"/>
            <a:chOff x="-59889100" y="2671925"/>
            <a:chExt cx="319000" cy="315950"/>
          </a:xfrm>
          <a:solidFill>
            <a:schemeClr val="accent1">
              <a:lumMod val="75000"/>
            </a:schemeClr>
          </a:solidFill>
        </p:grpSpPr>
        <p:sp>
          <p:nvSpPr>
            <p:cNvPr id="39" name="Google Shape;9939;p76">
              <a:extLst>
                <a:ext uri="{FF2B5EF4-FFF2-40B4-BE49-F238E27FC236}">
                  <a16:creationId xmlns:a16="http://schemas.microsoft.com/office/drawing/2014/main" id="{B9D2F07C-977F-BB3F-554C-D8F8FEFB4060}"/>
                </a:ext>
              </a:extLst>
            </p:cNvPr>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8677" tIns="98677" rIns="98677" bIns="98677" anchor="ctr" anchorCtr="0">
              <a:noAutofit/>
            </a:bodyPr>
            <a:lstStyle/>
            <a:p>
              <a:endParaRPr sz="2115"/>
            </a:p>
          </p:txBody>
        </p:sp>
        <p:sp>
          <p:nvSpPr>
            <p:cNvPr id="40" name="Google Shape;9940;p76">
              <a:extLst>
                <a:ext uri="{FF2B5EF4-FFF2-40B4-BE49-F238E27FC236}">
                  <a16:creationId xmlns:a16="http://schemas.microsoft.com/office/drawing/2014/main" id="{915A08FB-EAE0-2F2A-9A29-A538A75CF22D}"/>
                </a:ext>
              </a:extLst>
            </p:cNvPr>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8677" tIns="98677" rIns="98677" bIns="98677" anchor="ctr" anchorCtr="0">
              <a:noAutofit/>
            </a:bodyPr>
            <a:lstStyle/>
            <a:p>
              <a:endParaRPr sz="2115"/>
            </a:p>
          </p:txBody>
        </p:sp>
        <p:sp>
          <p:nvSpPr>
            <p:cNvPr id="41" name="Google Shape;9941;p76">
              <a:extLst>
                <a:ext uri="{FF2B5EF4-FFF2-40B4-BE49-F238E27FC236}">
                  <a16:creationId xmlns:a16="http://schemas.microsoft.com/office/drawing/2014/main" id="{46B23A88-3ADB-BE4C-E4BF-110826006171}"/>
                </a:ext>
              </a:extLst>
            </p:cNvPr>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8677" tIns="98677" rIns="98677" bIns="98677" anchor="ctr" anchorCtr="0">
              <a:noAutofit/>
            </a:bodyPr>
            <a:lstStyle/>
            <a:p>
              <a:endParaRPr sz="2115"/>
            </a:p>
          </p:txBody>
        </p:sp>
        <p:sp>
          <p:nvSpPr>
            <p:cNvPr id="42" name="Google Shape;9942;p76">
              <a:extLst>
                <a:ext uri="{FF2B5EF4-FFF2-40B4-BE49-F238E27FC236}">
                  <a16:creationId xmlns:a16="http://schemas.microsoft.com/office/drawing/2014/main" id="{783A27DB-3FFA-3DF9-B730-2AE9BC5F6A06}"/>
                </a:ext>
              </a:extLst>
            </p:cNvPr>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43" name="Google Shape;9959;p76">
            <a:extLst>
              <a:ext uri="{FF2B5EF4-FFF2-40B4-BE49-F238E27FC236}">
                <a16:creationId xmlns:a16="http://schemas.microsoft.com/office/drawing/2014/main" id="{26EC0C88-009F-6208-48FD-0FC69117B6FB}"/>
              </a:ext>
            </a:extLst>
          </p:cNvPr>
          <p:cNvGrpSpPr/>
          <p:nvPr/>
        </p:nvGrpSpPr>
        <p:grpSpPr>
          <a:xfrm>
            <a:off x="3928108" y="3420929"/>
            <a:ext cx="269784" cy="267654"/>
            <a:chOff x="2508825" y="2318350"/>
            <a:chExt cx="297750" cy="295400"/>
          </a:xfrm>
          <a:solidFill>
            <a:srgbClr val="AADADE"/>
          </a:solidFill>
        </p:grpSpPr>
        <p:sp>
          <p:nvSpPr>
            <p:cNvPr id="44" name="Google Shape;9960;p76">
              <a:extLst>
                <a:ext uri="{FF2B5EF4-FFF2-40B4-BE49-F238E27FC236}">
                  <a16:creationId xmlns:a16="http://schemas.microsoft.com/office/drawing/2014/main" id="{DD703283-4174-377D-1B19-A1B6BBC12D62}"/>
                </a:ext>
              </a:extLst>
            </p:cNvPr>
            <p:cNvSpPr/>
            <p:nvPr/>
          </p:nvSpPr>
          <p:spPr>
            <a:xfrm>
              <a:off x="2508825" y="2318350"/>
              <a:ext cx="297750" cy="295400"/>
            </a:xfrm>
            <a:custGeom>
              <a:avLst/>
              <a:gdLst/>
              <a:ahLst/>
              <a:cxnLst/>
              <a:rect l="l" t="t" r="r" b="b"/>
              <a:pathLst>
                <a:path w="11910" h="11816" extrusionOk="0">
                  <a:moveTo>
                    <a:pt x="5892" y="694"/>
                  </a:moveTo>
                  <a:cubicBezTo>
                    <a:pt x="7625" y="694"/>
                    <a:pt x="9043" y="2112"/>
                    <a:pt x="9043" y="3845"/>
                  </a:cubicBezTo>
                  <a:cubicBezTo>
                    <a:pt x="9043" y="5483"/>
                    <a:pt x="7751" y="6838"/>
                    <a:pt x="6081" y="6932"/>
                  </a:cubicBezTo>
                  <a:cubicBezTo>
                    <a:pt x="6018" y="6932"/>
                    <a:pt x="5987" y="6901"/>
                    <a:pt x="5924" y="6869"/>
                  </a:cubicBezTo>
                  <a:lnTo>
                    <a:pt x="5766" y="6711"/>
                  </a:lnTo>
                  <a:cubicBezTo>
                    <a:pt x="5297" y="6298"/>
                    <a:pt x="4683" y="6101"/>
                    <a:pt x="4072" y="6101"/>
                  </a:cubicBezTo>
                  <a:cubicBezTo>
                    <a:pt x="3985" y="6101"/>
                    <a:pt x="3899" y="6105"/>
                    <a:pt x="3813" y="6113"/>
                  </a:cubicBezTo>
                  <a:cubicBezTo>
                    <a:pt x="3151" y="5577"/>
                    <a:pt x="2773" y="4727"/>
                    <a:pt x="2773" y="3845"/>
                  </a:cubicBezTo>
                  <a:cubicBezTo>
                    <a:pt x="2773" y="2112"/>
                    <a:pt x="4191" y="694"/>
                    <a:pt x="5892" y="694"/>
                  </a:cubicBezTo>
                  <a:close/>
                  <a:moveTo>
                    <a:pt x="4171" y="6822"/>
                  </a:moveTo>
                  <a:cubicBezTo>
                    <a:pt x="4577" y="6822"/>
                    <a:pt x="4979" y="6964"/>
                    <a:pt x="5294" y="7247"/>
                  </a:cubicBezTo>
                  <a:cubicBezTo>
                    <a:pt x="5420" y="7373"/>
                    <a:pt x="5735" y="7657"/>
                    <a:pt x="5892" y="7657"/>
                  </a:cubicBezTo>
                  <a:lnTo>
                    <a:pt x="7972" y="7657"/>
                  </a:lnTo>
                  <a:cubicBezTo>
                    <a:pt x="8192" y="7657"/>
                    <a:pt x="8350" y="7814"/>
                    <a:pt x="8350" y="8003"/>
                  </a:cubicBezTo>
                  <a:cubicBezTo>
                    <a:pt x="8350" y="8192"/>
                    <a:pt x="8192" y="8350"/>
                    <a:pt x="7972" y="8350"/>
                  </a:cubicBezTo>
                  <a:lnTo>
                    <a:pt x="5514" y="8350"/>
                  </a:lnTo>
                  <a:cubicBezTo>
                    <a:pt x="5294" y="8350"/>
                    <a:pt x="5136" y="8507"/>
                    <a:pt x="5136" y="8728"/>
                  </a:cubicBezTo>
                  <a:cubicBezTo>
                    <a:pt x="5136" y="8917"/>
                    <a:pt x="5294" y="9074"/>
                    <a:pt x="5514" y="9074"/>
                  </a:cubicBezTo>
                  <a:lnTo>
                    <a:pt x="8224" y="9074"/>
                  </a:lnTo>
                  <a:cubicBezTo>
                    <a:pt x="8507" y="9074"/>
                    <a:pt x="8759" y="8948"/>
                    <a:pt x="8980" y="8759"/>
                  </a:cubicBezTo>
                  <a:lnTo>
                    <a:pt x="10492" y="7090"/>
                  </a:lnTo>
                  <a:cubicBezTo>
                    <a:pt x="10568" y="7033"/>
                    <a:pt x="10666" y="6987"/>
                    <a:pt x="10766" y="6987"/>
                  </a:cubicBezTo>
                  <a:cubicBezTo>
                    <a:pt x="10833" y="6987"/>
                    <a:pt x="10902" y="7008"/>
                    <a:pt x="10965" y="7058"/>
                  </a:cubicBezTo>
                  <a:cubicBezTo>
                    <a:pt x="11122" y="7184"/>
                    <a:pt x="11185" y="7373"/>
                    <a:pt x="11059" y="7531"/>
                  </a:cubicBezTo>
                  <a:lnTo>
                    <a:pt x="9389" y="9767"/>
                  </a:lnTo>
                  <a:cubicBezTo>
                    <a:pt x="9074" y="10209"/>
                    <a:pt x="8570" y="10492"/>
                    <a:pt x="8035" y="10492"/>
                  </a:cubicBezTo>
                  <a:lnTo>
                    <a:pt x="2773" y="10492"/>
                  </a:lnTo>
                  <a:lnTo>
                    <a:pt x="2773" y="7468"/>
                  </a:lnTo>
                  <a:lnTo>
                    <a:pt x="3025" y="7247"/>
                  </a:lnTo>
                  <a:cubicBezTo>
                    <a:pt x="3356" y="6964"/>
                    <a:pt x="3766" y="6822"/>
                    <a:pt x="4171" y="6822"/>
                  </a:cubicBezTo>
                  <a:close/>
                  <a:moveTo>
                    <a:pt x="1734" y="6932"/>
                  </a:moveTo>
                  <a:cubicBezTo>
                    <a:pt x="1923" y="6932"/>
                    <a:pt x="2080" y="7090"/>
                    <a:pt x="2080" y="7310"/>
                  </a:cubicBezTo>
                  <a:lnTo>
                    <a:pt x="2080" y="10807"/>
                  </a:lnTo>
                  <a:cubicBezTo>
                    <a:pt x="2080" y="10996"/>
                    <a:pt x="1923" y="11154"/>
                    <a:pt x="1734" y="11154"/>
                  </a:cubicBezTo>
                  <a:lnTo>
                    <a:pt x="662" y="11154"/>
                  </a:lnTo>
                  <a:lnTo>
                    <a:pt x="662" y="6932"/>
                  </a:lnTo>
                  <a:close/>
                  <a:moveTo>
                    <a:pt x="5924" y="1"/>
                  </a:moveTo>
                  <a:cubicBezTo>
                    <a:pt x="3844" y="1"/>
                    <a:pt x="2112" y="1734"/>
                    <a:pt x="2112" y="3845"/>
                  </a:cubicBezTo>
                  <a:cubicBezTo>
                    <a:pt x="2112" y="4790"/>
                    <a:pt x="2458" y="5672"/>
                    <a:pt x="3088" y="6396"/>
                  </a:cubicBezTo>
                  <a:cubicBezTo>
                    <a:pt x="2931" y="6459"/>
                    <a:pt x="2773" y="6585"/>
                    <a:pt x="2616" y="6711"/>
                  </a:cubicBezTo>
                  <a:cubicBezTo>
                    <a:pt x="2427" y="6428"/>
                    <a:pt x="2112" y="6270"/>
                    <a:pt x="1765" y="6270"/>
                  </a:cubicBezTo>
                  <a:lnTo>
                    <a:pt x="347" y="6270"/>
                  </a:lnTo>
                  <a:cubicBezTo>
                    <a:pt x="158" y="6270"/>
                    <a:pt x="1" y="6428"/>
                    <a:pt x="1" y="6585"/>
                  </a:cubicBezTo>
                  <a:lnTo>
                    <a:pt x="1" y="11469"/>
                  </a:lnTo>
                  <a:cubicBezTo>
                    <a:pt x="1" y="11658"/>
                    <a:pt x="158" y="11815"/>
                    <a:pt x="347" y="11815"/>
                  </a:cubicBezTo>
                  <a:lnTo>
                    <a:pt x="1765" y="11815"/>
                  </a:lnTo>
                  <a:cubicBezTo>
                    <a:pt x="2238" y="11815"/>
                    <a:pt x="2584" y="11563"/>
                    <a:pt x="2742" y="11122"/>
                  </a:cubicBezTo>
                  <a:lnTo>
                    <a:pt x="8035" y="11122"/>
                  </a:lnTo>
                  <a:cubicBezTo>
                    <a:pt x="8759" y="11122"/>
                    <a:pt x="9515" y="10776"/>
                    <a:pt x="9956" y="10146"/>
                  </a:cubicBezTo>
                  <a:lnTo>
                    <a:pt x="11595" y="7877"/>
                  </a:lnTo>
                  <a:cubicBezTo>
                    <a:pt x="11910" y="7468"/>
                    <a:pt x="11878" y="6838"/>
                    <a:pt x="11437" y="6459"/>
                  </a:cubicBezTo>
                  <a:cubicBezTo>
                    <a:pt x="11249" y="6301"/>
                    <a:pt x="11015" y="6221"/>
                    <a:pt x="10780" y="6221"/>
                  </a:cubicBezTo>
                  <a:cubicBezTo>
                    <a:pt x="10503" y="6221"/>
                    <a:pt x="10224" y="6332"/>
                    <a:pt x="10019" y="6554"/>
                  </a:cubicBezTo>
                  <a:lnTo>
                    <a:pt x="9011" y="7657"/>
                  </a:lnTo>
                  <a:cubicBezTo>
                    <a:pt x="8885" y="7247"/>
                    <a:pt x="8539" y="6932"/>
                    <a:pt x="8098" y="6932"/>
                  </a:cubicBezTo>
                  <a:cubicBezTo>
                    <a:pt x="8287" y="6838"/>
                    <a:pt x="8444" y="6680"/>
                    <a:pt x="8602" y="6522"/>
                  </a:cubicBezTo>
                  <a:cubicBezTo>
                    <a:pt x="9358" y="5798"/>
                    <a:pt x="9767" y="4821"/>
                    <a:pt x="9767" y="3845"/>
                  </a:cubicBezTo>
                  <a:cubicBezTo>
                    <a:pt x="9767" y="1734"/>
                    <a:pt x="8035" y="1"/>
                    <a:pt x="5924" y="1"/>
                  </a:cubicBezTo>
                  <a:close/>
                </a:path>
              </a:pathLst>
            </a:custGeom>
            <a:grpFill/>
            <a:ln>
              <a:noFill/>
            </a:ln>
          </p:spPr>
          <p:txBody>
            <a:bodyPr spcFirstLastPara="1" wrap="square" lIns="98677" tIns="98677" rIns="98677" bIns="98677" anchor="ctr" anchorCtr="0">
              <a:noAutofit/>
            </a:bodyPr>
            <a:lstStyle/>
            <a:p>
              <a:endParaRPr sz="2115"/>
            </a:p>
          </p:txBody>
        </p:sp>
        <p:sp>
          <p:nvSpPr>
            <p:cNvPr id="45" name="Google Shape;9961;p76">
              <a:extLst>
                <a:ext uri="{FF2B5EF4-FFF2-40B4-BE49-F238E27FC236}">
                  <a16:creationId xmlns:a16="http://schemas.microsoft.com/office/drawing/2014/main" id="{511314FA-CE91-626E-2F5E-A3CE06BE5568}"/>
                </a:ext>
              </a:extLst>
            </p:cNvPr>
            <p:cNvSpPr/>
            <p:nvPr/>
          </p:nvSpPr>
          <p:spPr>
            <a:xfrm>
              <a:off x="2629350" y="2353025"/>
              <a:ext cx="54350" cy="121300"/>
            </a:xfrm>
            <a:custGeom>
              <a:avLst/>
              <a:gdLst/>
              <a:ahLst/>
              <a:cxnLst/>
              <a:rect l="l" t="t" r="r" b="b"/>
              <a:pathLst>
                <a:path w="2174" h="4852" extrusionOk="0">
                  <a:moveTo>
                    <a:pt x="1071" y="0"/>
                  </a:moveTo>
                  <a:cubicBezTo>
                    <a:pt x="882" y="0"/>
                    <a:pt x="725" y="158"/>
                    <a:pt x="725" y="347"/>
                  </a:cubicBezTo>
                  <a:lnTo>
                    <a:pt x="725" y="756"/>
                  </a:lnTo>
                  <a:cubicBezTo>
                    <a:pt x="315" y="914"/>
                    <a:pt x="63" y="1292"/>
                    <a:pt x="63" y="1733"/>
                  </a:cubicBezTo>
                  <a:cubicBezTo>
                    <a:pt x="0" y="2332"/>
                    <a:pt x="473" y="2804"/>
                    <a:pt x="1071" y="2804"/>
                  </a:cubicBezTo>
                  <a:cubicBezTo>
                    <a:pt x="1260" y="2804"/>
                    <a:pt x="1418" y="2962"/>
                    <a:pt x="1418" y="3151"/>
                  </a:cubicBezTo>
                  <a:cubicBezTo>
                    <a:pt x="1418" y="3308"/>
                    <a:pt x="1355" y="3434"/>
                    <a:pt x="1229" y="3466"/>
                  </a:cubicBezTo>
                  <a:cubicBezTo>
                    <a:pt x="1185" y="3492"/>
                    <a:pt x="1140" y="3503"/>
                    <a:pt x="1093" y="3503"/>
                  </a:cubicBezTo>
                  <a:cubicBezTo>
                    <a:pt x="970" y="3503"/>
                    <a:pt x="839" y="3422"/>
                    <a:pt x="725" y="3308"/>
                  </a:cubicBezTo>
                  <a:cubicBezTo>
                    <a:pt x="662" y="3245"/>
                    <a:pt x="575" y="3214"/>
                    <a:pt x="488" y="3214"/>
                  </a:cubicBezTo>
                  <a:cubicBezTo>
                    <a:pt x="402" y="3214"/>
                    <a:pt x="315" y="3245"/>
                    <a:pt x="252" y="3308"/>
                  </a:cubicBezTo>
                  <a:cubicBezTo>
                    <a:pt x="126" y="3434"/>
                    <a:pt x="126" y="3655"/>
                    <a:pt x="252" y="3781"/>
                  </a:cubicBezTo>
                  <a:cubicBezTo>
                    <a:pt x="410" y="3938"/>
                    <a:pt x="567" y="4064"/>
                    <a:pt x="756" y="4096"/>
                  </a:cubicBezTo>
                  <a:lnTo>
                    <a:pt x="756" y="4505"/>
                  </a:lnTo>
                  <a:cubicBezTo>
                    <a:pt x="756" y="4694"/>
                    <a:pt x="914" y="4852"/>
                    <a:pt x="1103" y="4852"/>
                  </a:cubicBezTo>
                  <a:cubicBezTo>
                    <a:pt x="1323" y="4852"/>
                    <a:pt x="1481" y="4694"/>
                    <a:pt x="1481" y="4505"/>
                  </a:cubicBezTo>
                  <a:lnTo>
                    <a:pt x="1481" y="4096"/>
                  </a:lnTo>
                  <a:cubicBezTo>
                    <a:pt x="1481" y="4096"/>
                    <a:pt x="1512" y="4096"/>
                    <a:pt x="1512" y="4064"/>
                  </a:cubicBezTo>
                  <a:cubicBezTo>
                    <a:pt x="1890" y="3907"/>
                    <a:pt x="2142" y="3497"/>
                    <a:pt x="2142" y="3119"/>
                  </a:cubicBezTo>
                  <a:cubicBezTo>
                    <a:pt x="2142" y="2521"/>
                    <a:pt x="1670" y="2079"/>
                    <a:pt x="1103" y="2079"/>
                  </a:cubicBezTo>
                  <a:cubicBezTo>
                    <a:pt x="914" y="2079"/>
                    <a:pt x="756" y="1922"/>
                    <a:pt x="756" y="1733"/>
                  </a:cubicBezTo>
                  <a:cubicBezTo>
                    <a:pt x="756" y="1575"/>
                    <a:pt x="851" y="1449"/>
                    <a:pt x="1008" y="1418"/>
                  </a:cubicBezTo>
                  <a:cubicBezTo>
                    <a:pt x="1047" y="1405"/>
                    <a:pt x="1085" y="1399"/>
                    <a:pt x="1124" y="1399"/>
                  </a:cubicBezTo>
                  <a:cubicBezTo>
                    <a:pt x="1273" y="1399"/>
                    <a:pt x="1418" y="1494"/>
                    <a:pt x="1544" y="1670"/>
                  </a:cubicBezTo>
                  <a:cubicBezTo>
                    <a:pt x="1610" y="1753"/>
                    <a:pt x="1703" y="1792"/>
                    <a:pt x="1795" y="1792"/>
                  </a:cubicBezTo>
                  <a:cubicBezTo>
                    <a:pt x="1876" y="1792"/>
                    <a:pt x="1957" y="1761"/>
                    <a:pt x="2016" y="1701"/>
                  </a:cubicBezTo>
                  <a:cubicBezTo>
                    <a:pt x="2174" y="1575"/>
                    <a:pt x="2174" y="1323"/>
                    <a:pt x="2048" y="1229"/>
                  </a:cubicBezTo>
                  <a:cubicBezTo>
                    <a:pt x="1859" y="977"/>
                    <a:pt x="1670" y="819"/>
                    <a:pt x="1418" y="756"/>
                  </a:cubicBezTo>
                  <a:lnTo>
                    <a:pt x="1418" y="347"/>
                  </a:lnTo>
                  <a:cubicBezTo>
                    <a:pt x="1418" y="158"/>
                    <a:pt x="1260" y="0"/>
                    <a:pt x="107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4" name="CuadroTexto 3">
            <a:extLst>
              <a:ext uri="{FF2B5EF4-FFF2-40B4-BE49-F238E27FC236}">
                <a16:creationId xmlns:a16="http://schemas.microsoft.com/office/drawing/2014/main" id="{6EAC6403-6A06-9285-79FF-4C3B8B62948D}"/>
              </a:ext>
            </a:extLst>
          </p:cNvPr>
          <p:cNvSpPr txBox="1"/>
          <p:nvPr/>
        </p:nvSpPr>
        <p:spPr>
          <a:xfrm>
            <a:off x="959585" y="6910222"/>
            <a:ext cx="2817669" cy="3529684"/>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El Decreto 175 de 2025 creó tres impuestos para financiar gastos para hacer frente al Estado de Conmoción Interior en la región del Catatumbo, adicionados en el Decreto 274 de 2025: 1) IVA juegos de suerte y azar por internet del 19% ($614 mm), </a:t>
            </a:r>
            <a:r>
              <a:rPr lang="es-ES" sz="1400" kern="100" dirty="0">
                <a:latin typeface="Verdana" panose="020B0604030504040204" pitchFamily="34" charset="0"/>
                <a:ea typeface="Cambria" panose="02040503050406030204" pitchFamily="18" charset="0"/>
                <a:cs typeface="Times New Roman" panose="02020603050405020304" pitchFamily="18" charset="0"/>
              </a:rPr>
              <a:t>Impuesto Especial para el Catatumbo por la extracción de hidrocarburos y carbón del 1% ($1,053 mm) e impuesto de timbre del 1% ($1,100 mm).</a:t>
            </a:r>
            <a:endParaRPr lang="es-ES_tradnl" sz="1400" kern="100" dirty="0">
              <a:latin typeface="Verdana" panose="020B0604030504040204" pitchFamily="34" charset="0"/>
              <a:ea typeface="Cambria" panose="02040503050406030204" pitchFamily="18" charset="0"/>
              <a:cs typeface="Times New Roman" panose="02020603050405020304" pitchFamily="18" charset="0"/>
            </a:endParaRPr>
          </a:p>
        </p:txBody>
      </p:sp>
      <p:grpSp>
        <p:nvGrpSpPr>
          <p:cNvPr id="25" name="Google Shape;9900;p76">
            <a:extLst>
              <a:ext uri="{FF2B5EF4-FFF2-40B4-BE49-F238E27FC236}">
                <a16:creationId xmlns:a16="http://schemas.microsoft.com/office/drawing/2014/main" id="{8B6A8425-A42E-3233-255B-E191CD777355}"/>
              </a:ext>
            </a:extLst>
          </p:cNvPr>
          <p:cNvGrpSpPr/>
          <p:nvPr/>
        </p:nvGrpSpPr>
        <p:grpSpPr>
          <a:xfrm>
            <a:off x="756794" y="6965885"/>
            <a:ext cx="241062" cy="243446"/>
            <a:chOff x="-59100700" y="1911950"/>
            <a:chExt cx="315875" cy="319000"/>
          </a:xfrm>
          <a:solidFill>
            <a:srgbClr val="9FB8DD"/>
          </a:solidFill>
        </p:grpSpPr>
        <p:sp>
          <p:nvSpPr>
            <p:cNvPr id="27" name="Google Shape;9901;p76">
              <a:extLst>
                <a:ext uri="{FF2B5EF4-FFF2-40B4-BE49-F238E27FC236}">
                  <a16:creationId xmlns:a16="http://schemas.microsoft.com/office/drawing/2014/main" id="{DAEBD034-79FC-5693-A2E5-0B6D68EFA705}"/>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29" name="Google Shape;9902;p76">
              <a:extLst>
                <a:ext uri="{FF2B5EF4-FFF2-40B4-BE49-F238E27FC236}">
                  <a16:creationId xmlns:a16="http://schemas.microsoft.com/office/drawing/2014/main" id="{AF35FA15-A8DF-5CC9-C9C3-7A50054A5103}"/>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1" name="Google Shape;9903;p76">
              <a:extLst>
                <a:ext uri="{FF2B5EF4-FFF2-40B4-BE49-F238E27FC236}">
                  <a16:creationId xmlns:a16="http://schemas.microsoft.com/office/drawing/2014/main" id="{B903FC17-EA6C-EDAB-E8F2-581978D1DD55}"/>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2" name="Google Shape;9904;p76">
              <a:extLst>
                <a:ext uri="{FF2B5EF4-FFF2-40B4-BE49-F238E27FC236}">
                  <a16:creationId xmlns:a16="http://schemas.microsoft.com/office/drawing/2014/main" id="{540E079E-98DC-6137-6D8A-E59135EF0E43}"/>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98677" tIns="98677" rIns="98677" bIns="98677" anchor="ctr" anchorCtr="0">
              <a:noAutofit/>
            </a:bodyPr>
            <a:lstStyle/>
            <a:p>
              <a:endParaRPr sz="2115"/>
            </a:p>
          </p:txBody>
        </p:sp>
        <p:sp>
          <p:nvSpPr>
            <p:cNvPr id="46" name="Google Shape;9905;p76">
              <a:extLst>
                <a:ext uri="{FF2B5EF4-FFF2-40B4-BE49-F238E27FC236}">
                  <a16:creationId xmlns:a16="http://schemas.microsoft.com/office/drawing/2014/main" id="{9B04CF7A-90E9-DC28-84B3-0138C95302A0}"/>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47" name="Google Shape;9906;p76">
              <a:extLst>
                <a:ext uri="{FF2B5EF4-FFF2-40B4-BE49-F238E27FC236}">
                  <a16:creationId xmlns:a16="http://schemas.microsoft.com/office/drawing/2014/main" id="{9E89DE1B-D629-1CD3-0F36-B64EFE9FB1D9}"/>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48" name="Google Shape;9907;p76">
              <a:extLst>
                <a:ext uri="{FF2B5EF4-FFF2-40B4-BE49-F238E27FC236}">
                  <a16:creationId xmlns:a16="http://schemas.microsoft.com/office/drawing/2014/main" id="{C50D9005-1987-DC51-95EB-79F65BEDBC1B}"/>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49" name="Google Shape;9908;p76">
              <a:extLst>
                <a:ext uri="{FF2B5EF4-FFF2-40B4-BE49-F238E27FC236}">
                  <a16:creationId xmlns:a16="http://schemas.microsoft.com/office/drawing/2014/main" id="{BEF51465-B06A-030D-FA27-A984562099FA}"/>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50" name="Google Shape;9909;p76">
              <a:extLst>
                <a:ext uri="{FF2B5EF4-FFF2-40B4-BE49-F238E27FC236}">
                  <a16:creationId xmlns:a16="http://schemas.microsoft.com/office/drawing/2014/main" id="{42481751-CC88-AF64-12D9-DFBB7CA864DF}"/>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51" name="Google Shape;9910;p76">
              <a:extLst>
                <a:ext uri="{FF2B5EF4-FFF2-40B4-BE49-F238E27FC236}">
                  <a16:creationId xmlns:a16="http://schemas.microsoft.com/office/drawing/2014/main" id="{02890875-8719-5E96-AD4B-F106413CBBAE}"/>
                </a:ext>
              </a:extLst>
            </p:cNvPr>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98677" tIns="98677" rIns="98677" bIns="98677" anchor="ctr" anchorCtr="0">
              <a:noAutofit/>
            </a:bodyPr>
            <a:lstStyle/>
            <a:p>
              <a:endParaRPr sz="2115"/>
            </a:p>
          </p:txBody>
        </p:sp>
      </p:grpSp>
      <p:sp>
        <p:nvSpPr>
          <p:cNvPr id="53" name="CuadroTexto 52">
            <a:extLst>
              <a:ext uri="{FF2B5EF4-FFF2-40B4-BE49-F238E27FC236}">
                <a16:creationId xmlns:a16="http://schemas.microsoft.com/office/drawing/2014/main" id="{1233440F-C8D5-C930-6A46-1EE35CFBB335}"/>
              </a:ext>
            </a:extLst>
          </p:cNvPr>
          <p:cNvSpPr txBox="1"/>
          <p:nvPr/>
        </p:nvSpPr>
        <p:spPr>
          <a:xfrm>
            <a:off x="961930" y="3150214"/>
            <a:ext cx="2789512" cy="1600438"/>
          </a:xfrm>
          <a:prstGeom prst="rect">
            <a:avLst/>
          </a:prstGeom>
          <a:noFill/>
        </p:spPr>
        <p:txBody>
          <a:bodyPr wrap="square">
            <a:spAutoFit/>
          </a:bodyPr>
          <a:lstStyle/>
          <a:p>
            <a:pPr algn="just"/>
            <a:r>
              <a:rPr lang="es-ES" sz="1400" kern="100" dirty="0">
                <a:latin typeface="Verdana" panose="020B0604030504040204" pitchFamily="34" charset="0"/>
                <a:ea typeface="Cambria" panose="02040503050406030204" pitchFamily="18" charset="0"/>
                <a:cs typeface="Times New Roman" panose="02020603050405020304" pitchFamily="18" charset="0"/>
              </a:rPr>
              <a:t>Los ingresos no incluyen $12 billones para financiar los gastos aprobados, por lo que mediante Decreto 69 de 2025 se aplazó el presupuesto de gastos en este monto.</a:t>
            </a:r>
            <a:endParaRPr lang="es-CO" sz="1400" kern="100" dirty="0">
              <a:latin typeface="Verdana" panose="020B0604030504040204" pitchFamily="34" charset="0"/>
              <a:ea typeface="Cambria" panose="02040503050406030204" pitchFamily="18" charset="0"/>
              <a:cs typeface="Times New Roman" panose="02020603050405020304" pitchFamily="18" charset="0"/>
            </a:endParaRPr>
          </a:p>
        </p:txBody>
      </p:sp>
      <p:grpSp>
        <p:nvGrpSpPr>
          <p:cNvPr id="54" name="Google Shape;9221;p74">
            <a:extLst>
              <a:ext uri="{FF2B5EF4-FFF2-40B4-BE49-F238E27FC236}">
                <a16:creationId xmlns:a16="http://schemas.microsoft.com/office/drawing/2014/main" id="{0A463EAC-E405-C310-D1CD-8F29F8F07B90}"/>
              </a:ext>
            </a:extLst>
          </p:cNvPr>
          <p:cNvGrpSpPr/>
          <p:nvPr/>
        </p:nvGrpSpPr>
        <p:grpSpPr>
          <a:xfrm>
            <a:off x="753634" y="3215095"/>
            <a:ext cx="288867" cy="288867"/>
            <a:chOff x="2676100" y="832575"/>
            <a:chExt cx="483125" cy="483125"/>
          </a:xfrm>
          <a:solidFill>
            <a:srgbClr val="18AEBA"/>
          </a:solidFill>
        </p:grpSpPr>
        <p:sp>
          <p:nvSpPr>
            <p:cNvPr id="55" name="Google Shape;9222;p74">
              <a:extLst>
                <a:ext uri="{FF2B5EF4-FFF2-40B4-BE49-F238E27FC236}">
                  <a16:creationId xmlns:a16="http://schemas.microsoft.com/office/drawing/2014/main" id="{33F23108-992D-DBEF-3F46-D0D11AA58227}"/>
                </a:ext>
              </a:extLst>
            </p:cNvPr>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56" name="Google Shape;9223;p74">
              <a:extLst>
                <a:ext uri="{FF2B5EF4-FFF2-40B4-BE49-F238E27FC236}">
                  <a16:creationId xmlns:a16="http://schemas.microsoft.com/office/drawing/2014/main" id="{14339158-790B-4826-1494-63E69AF4E3DB}"/>
                </a:ext>
              </a:extLst>
            </p:cNvPr>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57" name="Google Shape;9224;p74">
              <a:extLst>
                <a:ext uri="{FF2B5EF4-FFF2-40B4-BE49-F238E27FC236}">
                  <a16:creationId xmlns:a16="http://schemas.microsoft.com/office/drawing/2014/main" id="{4ABAC13C-0D0F-1368-55F7-8694F3660CA0}"/>
                </a:ext>
              </a:extLst>
            </p:cNvPr>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grpSp>
      <p:sp>
        <p:nvSpPr>
          <p:cNvPr id="8" name="CuadroTexto 7">
            <a:extLst>
              <a:ext uri="{FF2B5EF4-FFF2-40B4-BE49-F238E27FC236}">
                <a16:creationId xmlns:a16="http://schemas.microsoft.com/office/drawing/2014/main" id="{FE0D1F41-BE8B-AE57-DA7D-C79C44B8B14F}"/>
              </a:ext>
            </a:extLst>
          </p:cNvPr>
          <p:cNvSpPr txBox="1"/>
          <p:nvPr/>
        </p:nvSpPr>
        <p:spPr>
          <a:xfrm>
            <a:off x="4226571" y="7470684"/>
            <a:ext cx="2775432" cy="1227516"/>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De</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l aforo de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ingresos para el Catatumbo por $2,8 billones se han recaudado $1,13 billones,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que equivale al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40,7</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ejecución.</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755620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7117DCC-0CD0-61B5-0CA2-BE69DFC17E50}"/>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26105CEA-A148-C281-6354-302C432C049A}"/>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6" name="Gráfico 5">
            <a:extLst>
              <a:ext uri="{FF2B5EF4-FFF2-40B4-BE49-F238E27FC236}">
                <a16:creationId xmlns:a16="http://schemas.microsoft.com/office/drawing/2014/main" id="{1655BE3F-9985-4789-5AB0-C64FE1BEED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1" y="1062479"/>
            <a:ext cx="3701012" cy="400943"/>
          </a:xfrm>
          <a:prstGeom prst="rect">
            <a:avLst/>
          </a:prstGeom>
        </p:spPr>
      </p:pic>
      <p:sp>
        <p:nvSpPr>
          <p:cNvPr id="7" name="CuadroTexto 6">
            <a:extLst>
              <a:ext uri="{FF2B5EF4-FFF2-40B4-BE49-F238E27FC236}">
                <a16:creationId xmlns:a16="http://schemas.microsoft.com/office/drawing/2014/main" id="{8848225F-9E2B-60D1-6D41-D4BD1E0EED75}"/>
              </a:ext>
            </a:extLst>
          </p:cNvPr>
          <p:cNvSpPr txBox="1"/>
          <p:nvPr/>
        </p:nvSpPr>
        <p:spPr>
          <a:xfrm>
            <a:off x="2342845" y="1113465"/>
            <a:ext cx="2873987"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4. Conclusiones </a:t>
            </a:r>
          </a:p>
        </p:txBody>
      </p:sp>
      <p:grpSp>
        <p:nvGrpSpPr>
          <p:cNvPr id="19" name="Google Shape;9221;p74">
            <a:extLst>
              <a:ext uri="{FF2B5EF4-FFF2-40B4-BE49-F238E27FC236}">
                <a16:creationId xmlns:a16="http://schemas.microsoft.com/office/drawing/2014/main" id="{12447BD7-C764-26C2-DF61-0AFBFBFF1ADE}"/>
              </a:ext>
            </a:extLst>
          </p:cNvPr>
          <p:cNvGrpSpPr/>
          <p:nvPr/>
        </p:nvGrpSpPr>
        <p:grpSpPr>
          <a:xfrm>
            <a:off x="3830826" y="6902810"/>
            <a:ext cx="288867" cy="288867"/>
            <a:chOff x="2676100" y="832575"/>
            <a:chExt cx="483125" cy="483125"/>
          </a:xfrm>
          <a:solidFill>
            <a:srgbClr val="18AEBA"/>
          </a:solidFill>
        </p:grpSpPr>
        <p:sp>
          <p:nvSpPr>
            <p:cNvPr id="20" name="Google Shape;9222;p74">
              <a:extLst>
                <a:ext uri="{FF2B5EF4-FFF2-40B4-BE49-F238E27FC236}">
                  <a16:creationId xmlns:a16="http://schemas.microsoft.com/office/drawing/2014/main" id="{48BE7BA7-6AC7-F557-E2E3-7A2ED6676436}"/>
                </a:ext>
              </a:extLst>
            </p:cNvPr>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21" name="Google Shape;9223;p74">
              <a:extLst>
                <a:ext uri="{FF2B5EF4-FFF2-40B4-BE49-F238E27FC236}">
                  <a16:creationId xmlns:a16="http://schemas.microsoft.com/office/drawing/2014/main" id="{003111AD-D626-4856-B29E-A16905DED151}"/>
                </a:ext>
              </a:extLst>
            </p:cNvPr>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22" name="Google Shape;9224;p74">
              <a:extLst>
                <a:ext uri="{FF2B5EF4-FFF2-40B4-BE49-F238E27FC236}">
                  <a16:creationId xmlns:a16="http://schemas.microsoft.com/office/drawing/2014/main" id="{E5121B78-EA0A-5058-6FFB-81635979017E}"/>
                </a:ext>
              </a:extLst>
            </p:cNvPr>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grpSp>
      <p:grpSp>
        <p:nvGrpSpPr>
          <p:cNvPr id="23" name="Google Shape;9900;p76">
            <a:extLst>
              <a:ext uri="{FF2B5EF4-FFF2-40B4-BE49-F238E27FC236}">
                <a16:creationId xmlns:a16="http://schemas.microsoft.com/office/drawing/2014/main" id="{F2D6DB3D-4371-FF83-B4F5-0F0C8F561C7D}"/>
              </a:ext>
            </a:extLst>
          </p:cNvPr>
          <p:cNvGrpSpPr/>
          <p:nvPr/>
        </p:nvGrpSpPr>
        <p:grpSpPr>
          <a:xfrm>
            <a:off x="569652" y="5616732"/>
            <a:ext cx="241062" cy="243446"/>
            <a:chOff x="-59100700" y="1911950"/>
            <a:chExt cx="315875" cy="319000"/>
          </a:xfrm>
          <a:solidFill>
            <a:srgbClr val="9FB8DD"/>
          </a:solidFill>
        </p:grpSpPr>
        <p:sp>
          <p:nvSpPr>
            <p:cNvPr id="24" name="Google Shape;9901;p76">
              <a:extLst>
                <a:ext uri="{FF2B5EF4-FFF2-40B4-BE49-F238E27FC236}">
                  <a16:creationId xmlns:a16="http://schemas.microsoft.com/office/drawing/2014/main" id="{0B35F8CC-85BE-B640-36C0-14E825CA5EA3}"/>
                </a:ext>
              </a:extLst>
            </p:cNvPr>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25" name="Google Shape;9902;p76">
              <a:extLst>
                <a:ext uri="{FF2B5EF4-FFF2-40B4-BE49-F238E27FC236}">
                  <a16:creationId xmlns:a16="http://schemas.microsoft.com/office/drawing/2014/main" id="{37128718-902F-6DF1-1D68-42A347C7CDF3}"/>
                </a:ext>
              </a:extLst>
            </p:cNvPr>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03;p76">
              <a:extLst>
                <a:ext uri="{FF2B5EF4-FFF2-40B4-BE49-F238E27FC236}">
                  <a16:creationId xmlns:a16="http://schemas.microsoft.com/office/drawing/2014/main" id="{220F4369-FB84-482E-79C2-01130CB44571}"/>
                </a:ext>
              </a:extLst>
            </p:cNvPr>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904;p76">
              <a:extLst>
                <a:ext uri="{FF2B5EF4-FFF2-40B4-BE49-F238E27FC236}">
                  <a16:creationId xmlns:a16="http://schemas.microsoft.com/office/drawing/2014/main" id="{84985FB6-9108-050D-C4F3-CEAB6AE9556C}"/>
                </a:ext>
              </a:extLst>
            </p:cNvPr>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98677" tIns="98677" rIns="98677" bIns="98677" anchor="ctr" anchorCtr="0">
              <a:noAutofit/>
            </a:bodyPr>
            <a:lstStyle/>
            <a:p>
              <a:endParaRPr sz="2115"/>
            </a:p>
          </p:txBody>
        </p:sp>
        <p:sp>
          <p:nvSpPr>
            <p:cNvPr id="28" name="Google Shape;9905;p76">
              <a:extLst>
                <a:ext uri="{FF2B5EF4-FFF2-40B4-BE49-F238E27FC236}">
                  <a16:creationId xmlns:a16="http://schemas.microsoft.com/office/drawing/2014/main" id="{CD195615-39E9-BEA8-F641-566E2A84AD77}"/>
                </a:ext>
              </a:extLst>
            </p:cNvPr>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29" name="Google Shape;9906;p76">
              <a:extLst>
                <a:ext uri="{FF2B5EF4-FFF2-40B4-BE49-F238E27FC236}">
                  <a16:creationId xmlns:a16="http://schemas.microsoft.com/office/drawing/2014/main" id="{D659F777-6C95-1C2A-24B9-66A5B82BE6E3}"/>
                </a:ext>
              </a:extLst>
            </p:cNvPr>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8677" tIns="98677" rIns="98677" bIns="98677" anchor="ctr" anchorCtr="0">
              <a:noAutofit/>
            </a:bodyPr>
            <a:lstStyle/>
            <a:p>
              <a:endParaRPr sz="2115"/>
            </a:p>
          </p:txBody>
        </p:sp>
        <p:sp>
          <p:nvSpPr>
            <p:cNvPr id="30" name="Google Shape;9907;p76">
              <a:extLst>
                <a:ext uri="{FF2B5EF4-FFF2-40B4-BE49-F238E27FC236}">
                  <a16:creationId xmlns:a16="http://schemas.microsoft.com/office/drawing/2014/main" id="{ADB51FC4-A2C9-A1C1-4F15-9CA65D4710AD}"/>
                </a:ext>
              </a:extLst>
            </p:cNvPr>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8677" tIns="98677" rIns="98677" bIns="98677" anchor="ctr" anchorCtr="0">
              <a:noAutofit/>
            </a:bodyPr>
            <a:lstStyle/>
            <a:p>
              <a:endParaRPr sz="2115"/>
            </a:p>
          </p:txBody>
        </p:sp>
        <p:sp>
          <p:nvSpPr>
            <p:cNvPr id="31" name="Google Shape;9908;p76">
              <a:extLst>
                <a:ext uri="{FF2B5EF4-FFF2-40B4-BE49-F238E27FC236}">
                  <a16:creationId xmlns:a16="http://schemas.microsoft.com/office/drawing/2014/main" id="{F2A133A1-B6C5-2247-E72F-3B538A2CB1E0}"/>
                </a:ext>
              </a:extLst>
            </p:cNvPr>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2" name="Google Shape;9909;p76">
              <a:extLst>
                <a:ext uri="{FF2B5EF4-FFF2-40B4-BE49-F238E27FC236}">
                  <a16:creationId xmlns:a16="http://schemas.microsoft.com/office/drawing/2014/main" id="{2F0474D4-5A1A-6EAF-D40E-241E909A8402}"/>
                </a:ext>
              </a:extLst>
            </p:cNvPr>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8677" tIns="98677" rIns="98677" bIns="98677" anchor="ctr" anchorCtr="0">
              <a:noAutofit/>
            </a:bodyPr>
            <a:lstStyle/>
            <a:p>
              <a:endParaRPr sz="2115"/>
            </a:p>
          </p:txBody>
        </p:sp>
        <p:sp>
          <p:nvSpPr>
            <p:cNvPr id="33" name="Google Shape;9910;p76">
              <a:extLst>
                <a:ext uri="{FF2B5EF4-FFF2-40B4-BE49-F238E27FC236}">
                  <a16:creationId xmlns:a16="http://schemas.microsoft.com/office/drawing/2014/main" id="{2AE1887A-0CA2-354E-71F9-E3F816BE37FC}"/>
                </a:ext>
              </a:extLst>
            </p:cNvPr>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98677" tIns="98677" rIns="98677" bIns="98677" anchor="ctr" anchorCtr="0">
              <a:noAutofit/>
            </a:bodyPr>
            <a:lstStyle/>
            <a:p>
              <a:endParaRPr sz="2115"/>
            </a:p>
          </p:txBody>
        </p:sp>
      </p:grpSp>
      <p:sp>
        <p:nvSpPr>
          <p:cNvPr id="2" name="CuadroTexto 1">
            <a:extLst>
              <a:ext uri="{FF2B5EF4-FFF2-40B4-BE49-F238E27FC236}">
                <a16:creationId xmlns:a16="http://schemas.microsoft.com/office/drawing/2014/main" id="{9B4F4CA6-F263-CA14-12DE-77C7C2E1651F}"/>
              </a:ext>
            </a:extLst>
          </p:cNvPr>
          <p:cNvSpPr txBox="1"/>
          <p:nvPr/>
        </p:nvSpPr>
        <p:spPr>
          <a:xfrm>
            <a:off x="4208790" y="6902810"/>
            <a:ext cx="2775432" cy="1688539"/>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de los Fondos Especiales de la Nación asciende a $18,1 billones.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se alcanzó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un recaudo d</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 $12,3 billones, equivalente al 67,8% de la ejecución.</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Google Shape;9294;p74">
            <a:extLst>
              <a:ext uri="{FF2B5EF4-FFF2-40B4-BE49-F238E27FC236}">
                <a16:creationId xmlns:a16="http://schemas.microsoft.com/office/drawing/2014/main" id="{1BBF5750-FC38-CF4B-2E9A-6F703AC3999C}"/>
              </a:ext>
            </a:extLst>
          </p:cNvPr>
          <p:cNvSpPr/>
          <p:nvPr/>
        </p:nvSpPr>
        <p:spPr>
          <a:xfrm>
            <a:off x="3861098" y="1876179"/>
            <a:ext cx="279244" cy="265085"/>
          </a:xfrm>
          <a:custGeom>
            <a:avLst/>
            <a:gdLst/>
            <a:ahLst/>
            <a:cxnLst/>
            <a:rect l="l" t="t" r="r" b="b"/>
            <a:pathLst>
              <a:path w="18772" h="17991" extrusionOk="0">
                <a:moveTo>
                  <a:pt x="17492" y="6197"/>
                </a:moveTo>
                <a:lnTo>
                  <a:pt x="17217" y="8063"/>
                </a:lnTo>
                <a:lnTo>
                  <a:pt x="15626" y="6472"/>
                </a:lnTo>
                <a:lnTo>
                  <a:pt x="17492" y="6197"/>
                </a:lnTo>
                <a:close/>
                <a:moveTo>
                  <a:pt x="6055" y="9391"/>
                </a:moveTo>
                <a:lnTo>
                  <a:pt x="6055" y="16858"/>
                </a:lnTo>
                <a:lnTo>
                  <a:pt x="1133" y="16858"/>
                </a:lnTo>
                <a:lnTo>
                  <a:pt x="1133" y="13332"/>
                </a:lnTo>
                <a:lnTo>
                  <a:pt x="6055" y="9391"/>
                </a:lnTo>
                <a:close/>
                <a:moveTo>
                  <a:pt x="7187" y="9141"/>
                </a:moveTo>
                <a:lnTo>
                  <a:pt x="11903" y="11568"/>
                </a:lnTo>
                <a:lnTo>
                  <a:pt x="11903" y="16858"/>
                </a:lnTo>
                <a:lnTo>
                  <a:pt x="7187" y="16858"/>
                </a:lnTo>
                <a:lnTo>
                  <a:pt x="7187" y="9141"/>
                </a:lnTo>
                <a:close/>
                <a:moveTo>
                  <a:pt x="565" y="1"/>
                </a:moveTo>
                <a:cubicBezTo>
                  <a:pt x="254" y="1"/>
                  <a:pt x="1" y="255"/>
                  <a:pt x="1" y="569"/>
                </a:cubicBezTo>
                <a:lnTo>
                  <a:pt x="1" y="17423"/>
                </a:lnTo>
                <a:cubicBezTo>
                  <a:pt x="1" y="17737"/>
                  <a:pt x="254" y="17991"/>
                  <a:pt x="565" y="17991"/>
                </a:cubicBezTo>
                <a:lnTo>
                  <a:pt x="18141" y="17991"/>
                </a:lnTo>
                <a:cubicBezTo>
                  <a:pt x="18455" y="17991"/>
                  <a:pt x="18706" y="17737"/>
                  <a:pt x="18706" y="17423"/>
                </a:cubicBezTo>
                <a:cubicBezTo>
                  <a:pt x="18706" y="17112"/>
                  <a:pt x="18455" y="16858"/>
                  <a:pt x="18141" y="16858"/>
                </a:cubicBezTo>
                <a:lnTo>
                  <a:pt x="13033" y="16858"/>
                </a:lnTo>
                <a:lnTo>
                  <a:pt x="13033" y="11457"/>
                </a:lnTo>
                <a:lnTo>
                  <a:pt x="16022" y="8467"/>
                </a:lnTo>
                <a:lnTo>
                  <a:pt x="17214" y="9660"/>
                </a:lnTo>
                <a:cubicBezTo>
                  <a:pt x="17329" y="9774"/>
                  <a:pt x="17471" y="9826"/>
                  <a:pt x="17611" y="9826"/>
                </a:cubicBezTo>
                <a:cubicBezTo>
                  <a:pt x="17874" y="9826"/>
                  <a:pt x="18129" y="9643"/>
                  <a:pt x="18175" y="9343"/>
                </a:cubicBezTo>
                <a:lnTo>
                  <a:pt x="18721" y="5608"/>
                </a:lnTo>
                <a:cubicBezTo>
                  <a:pt x="18771" y="5262"/>
                  <a:pt x="18501" y="4962"/>
                  <a:pt x="18164" y="4962"/>
                </a:cubicBezTo>
                <a:cubicBezTo>
                  <a:pt x="18137" y="4962"/>
                  <a:pt x="18109" y="4964"/>
                  <a:pt x="18081" y="4968"/>
                </a:cubicBezTo>
                <a:lnTo>
                  <a:pt x="14346" y="5514"/>
                </a:lnTo>
                <a:cubicBezTo>
                  <a:pt x="13887" y="5584"/>
                  <a:pt x="13700" y="6145"/>
                  <a:pt x="14029" y="6475"/>
                </a:cubicBezTo>
                <a:lnTo>
                  <a:pt x="15222" y="7667"/>
                </a:lnTo>
                <a:lnTo>
                  <a:pt x="12359" y="10530"/>
                </a:lnTo>
                <a:lnTo>
                  <a:pt x="6879" y="7710"/>
                </a:lnTo>
                <a:cubicBezTo>
                  <a:pt x="6867" y="7703"/>
                  <a:pt x="6855" y="7697"/>
                  <a:pt x="6846" y="7694"/>
                </a:cubicBezTo>
                <a:lnTo>
                  <a:pt x="6831" y="7688"/>
                </a:lnTo>
                <a:lnTo>
                  <a:pt x="6794" y="7673"/>
                </a:lnTo>
                <a:lnTo>
                  <a:pt x="6776" y="7670"/>
                </a:lnTo>
                <a:cubicBezTo>
                  <a:pt x="6767" y="7667"/>
                  <a:pt x="6755" y="7664"/>
                  <a:pt x="6743" y="7661"/>
                </a:cubicBezTo>
                <a:lnTo>
                  <a:pt x="6728" y="7658"/>
                </a:lnTo>
                <a:cubicBezTo>
                  <a:pt x="6713" y="7655"/>
                  <a:pt x="6695" y="7652"/>
                  <a:pt x="6680" y="7649"/>
                </a:cubicBezTo>
                <a:lnTo>
                  <a:pt x="6553" y="7649"/>
                </a:lnTo>
                <a:cubicBezTo>
                  <a:pt x="6541" y="7649"/>
                  <a:pt x="6526" y="7655"/>
                  <a:pt x="6514" y="7655"/>
                </a:cubicBezTo>
                <a:lnTo>
                  <a:pt x="6495" y="7661"/>
                </a:lnTo>
                <a:cubicBezTo>
                  <a:pt x="6483" y="7661"/>
                  <a:pt x="6474" y="7664"/>
                  <a:pt x="6465" y="7667"/>
                </a:cubicBezTo>
                <a:lnTo>
                  <a:pt x="6447" y="7673"/>
                </a:lnTo>
                <a:cubicBezTo>
                  <a:pt x="6432" y="7679"/>
                  <a:pt x="6417" y="7682"/>
                  <a:pt x="6405" y="7688"/>
                </a:cubicBezTo>
                <a:lnTo>
                  <a:pt x="6387" y="7697"/>
                </a:lnTo>
                <a:lnTo>
                  <a:pt x="6360" y="7710"/>
                </a:lnTo>
                <a:lnTo>
                  <a:pt x="6341" y="7719"/>
                </a:lnTo>
                <a:cubicBezTo>
                  <a:pt x="6332" y="7725"/>
                  <a:pt x="6323" y="7731"/>
                  <a:pt x="6314" y="7737"/>
                </a:cubicBezTo>
                <a:lnTo>
                  <a:pt x="6299" y="7746"/>
                </a:lnTo>
                <a:cubicBezTo>
                  <a:pt x="6287" y="7752"/>
                  <a:pt x="6275" y="7761"/>
                  <a:pt x="6266" y="7770"/>
                </a:cubicBezTo>
                <a:lnTo>
                  <a:pt x="6260" y="7776"/>
                </a:lnTo>
                <a:lnTo>
                  <a:pt x="1133" y="11879"/>
                </a:lnTo>
                <a:lnTo>
                  <a:pt x="1133" y="569"/>
                </a:lnTo>
                <a:cubicBezTo>
                  <a:pt x="1133" y="255"/>
                  <a:pt x="879" y="1"/>
                  <a:pt x="565" y="1"/>
                </a:cubicBezTo>
                <a:close/>
              </a:path>
            </a:pathLst>
          </a:custGeom>
          <a:solidFill>
            <a:srgbClr val="0D79B6"/>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solidFill>
                <a:srgbClr val="A2D7F5"/>
              </a:solidFill>
            </a:endParaRPr>
          </a:p>
        </p:txBody>
      </p:sp>
      <p:sp>
        <p:nvSpPr>
          <p:cNvPr id="8" name="CuadroTexto 7">
            <a:extLst>
              <a:ext uri="{FF2B5EF4-FFF2-40B4-BE49-F238E27FC236}">
                <a16:creationId xmlns:a16="http://schemas.microsoft.com/office/drawing/2014/main" id="{59AE9A31-4389-1AEB-26EE-C1593F9BAF17}"/>
              </a:ext>
            </a:extLst>
          </p:cNvPr>
          <p:cNvSpPr txBox="1"/>
          <p:nvPr/>
        </p:nvSpPr>
        <p:spPr>
          <a:xfrm>
            <a:off x="4208790" y="1756440"/>
            <a:ext cx="2775432" cy="2377126"/>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de los Recursos de Capital de la Nación es de $155,8 billones, </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de los cuales los recursos del crédito interno son $</a:t>
            </a:r>
            <a:r>
              <a:rPr lang="es-ES" sz="1400" kern="100" dirty="0">
                <a:latin typeface="Verdana" panose="020B0604030504040204" pitchFamily="34" charset="0"/>
                <a:ea typeface="Cambria" panose="02040503050406030204" pitchFamily="18" charset="0"/>
                <a:cs typeface="Times New Roman" panose="02020603050405020304" pitchFamily="18" charset="0"/>
              </a:rPr>
              <a:t>8</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0,8 billones y el crédito externo $38,6 billones, representando el </a:t>
            </a:r>
            <a:r>
              <a:rPr lang="es-ES" sz="1400" kern="100" dirty="0">
                <a:latin typeface="Verdana" panose="020B0604030504040204" pitchFamily="34" charset="0"/>
                <a:ea typeface="Cambria" panose="02040503050406030204" pitchFamily="18" charset="0"/>
                <a:cs typeface="Times New Roman" panose="02020603050405020304" pitchFamily="18" charset="0"/>
              </a:rPr>
              <a:t>76,7</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y los excedentes y utilidades con $19,5 billones (12,5%).</a:t>
            </a:r>
          </a:p>
        </p:txBody>
      </p:sp>
      <p:grpSp>
        <p:nvGrpSpPr>
          <p:cNvPr id="9" name="Google Shape;9306;p74">
            <a:extLst>
              <a:ext uri="{FF2B5EF4-FFF2-40B4-BE49-F238E27FC236}">
                <a16:creationId xmlns:a16="http://schemas.microsoft.com/office/drawing/2014/main" id="{23EAC94B-5755-759C-F7E1-441B22F5D0AD}"/>
              </a:ext>
            </a:extLst>
          </p:cNvPr>
          <p:cNvGrpSpPr/>
          <p:nvPr/>
        </p:nvGrpSpPr>
        <p:grpSpPr>
          <a:xfrm>
            <a:off x="3824011" y="4232666"/>
            <a:ext cx="279244" cy="265085"/>
            <a:chOff x="6222125" y="2025975"/>
            <a:chExt cx="499450" cy="474125"/>
          </a:xfrm>
          <a:solidFill>
            <a:srgbClr val="0D79B6"/>
          </a:solidFill>
        </p:grpSpPr>
        <p:sp>
          <p:nvSpPr>
            <p:cNvPr id="10" name="Google Shape;9307;p74">
              <a:extLst>
                <a:ext uri="{FF2B5EF4-FFF2-40B4-BE49-F238E27FC236}">
                  <a16:creationId xmlns:a16="http://schemas.microsoft.com/office/drawing/2014/main" id="{2CADBBD3-8184-E622-DFB3-540F49898975}"/>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1" name="Google Shape;9308;p74">
              <a:extLst>
                <a:ext uri="{FF2B5EF4-FFF2-40B4-BE49-F238E27FC236}">
                  <a16:creationId xmlns:a16="http://schemas.microsoft.com/office/drawing/2014/main" id="{627F9D45-DAA4-821F-5F33-DE59E9F1FB17}"/>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2" name="Google Shape;9309;p74">
              <a:extLst>
                <a:ext uri="{FF2B5EF4-FFF2-40B4-BE49-F238E27FC236}">
                  <a16:creationId xmlns:a16="http://schemas.microsoft.com/office/drawing/2014/main" id="{FBDEED21-555F-75AA-D6FF-61CCFF3AAD44}"/>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15" name="Google Shape;9842;p76">
            <a:extLst>
              <a:ext uri="{FF2B5EF4-FFF2-40B4-BE49-F238E27FC236}">
                <a16:creationId xmlns:a16="http://schemas.microsoft.com/office/drawing/2014/main" id="{192ADEC6-59A0-0CD4-8499-98FDEA2F6BCB}"/>
              </a:ext>
            </a:extLst>
          </p:cNvPr>
          <p:cNvGrpSpPr/>
          <p:nvPr/>
        </p:nvGrpSpPr>
        <p:grpSpPr>
          <a:xfrm>
            <a:off x="606504" y="1891094"/>
            <a:ext cx="269784" cy="245093"/>
            <a:chOff x="-62518200" y="2692475"/>
            <a:chExt cx="318225" cy="289100"/>
          </a:xfrm>
          <a:solidFill>
            <a:schemeClr val="accent2"/>
          </a:solidFill>
        </p:grpSpPr>
        <p:sp>
          <p:nvSpPr>
            <p:cNvPr id="17" name="Google Shape;9843;p76">
              <a:extLst>
                <a:ext uri="{FF2B5EF4-FFF2-40B4-BE49-F238E27FC236}">
                  <a16:creationId xmlns:a16="http://schemas.microsoft.com/office/drawing/2014/main" id="{C3DCB698-DB9E-D2D1-8503-D1B3760CEE5B}"/>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18" name="Google Shape;9844;p76">
              <a:extLst>
                <a:ext uri="{FF2B5EF4-FFF2-40B4-BE49-F238E27FC236}">
                  <a16:creationId xmlns:a16="http://schemas.microsoft.com/office/drawing/2014/main" id="{AEC7F2F3-F912-5564-00F7-5504995C0C29}"/>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38" name="CuadroTexto 37">
            <a:extLst>
              <a:ext uri="{FF2B5EF4-FFF2-40B4-BE49-F238E27FC236}">
                <a16:creationId xmlns:a16="http://schemas.microsoft.com/office/drawing/2014/main" id="{1BD24A2E-10B7-2466-2B54-A45F5DC5BD2A}"/>
              </a:ext>
            </a:extLst>
          </p:cNvPr>
          <p:cNvSpPr txBox="1"/>
          <p:nvPr/>
        </p:nvSpPr>
        <p:spPr>
          <a:xfrm>
            <a:off x="922344" y="1756440"/>
            <a:ext cx="2765559" cy="3539430"/>
          </a:xfrm>
          <a:prstGeom prst="rect">
            <a:avLst/>
          </a:prstGeom>
          <a:noFill/>
        </p:spPr>
        <p:txBody>
          <a:bodyPr wrap="square">
            <a:spAutoFit/>
          </a:bodyPr>
          <a:lstStyle/>
          <a:p>
            <a:pPr algn="just"/>
            <a:r>
              <a:rPr lang="es-ES" sz="1400" dirty="0">
                <a:latin typeface="Verdana" panose="020B0604030504040204" pitchFamily="34" charset="0"/>
                <a:ea typeface="Verdana" panose="020B0604030504040204" pitchFamily="34" charset="0"/>
              </a:rPr>
              <a:t>Respecto a los ingresos corrientes de la nación, del aforo de $308,5 billones, los Impuestos Directos (incluye impuesto sobre la renta, el patrimonio y simple) por $151,4 billones representan el 49,3%, el impuesto sobre las ventas IVA interno por $77,5 billones son el 25,2%, los impuestos externos (IVA externo y aduanas) por $47,1 billones son el 15,3% y el gravamen a los movimientos financieros de $15,9 billones el 5,2%. </a:t>
            </a:r>
          </a:p>
        </p:txBody>
      </p:sp>
      <p:sp>
        <p:nvSpPr>
          <p:cNvPr id="40" name="CuadroTexto 39">
            <a:extLst>
              <a:ext uri="{FF2B5EF4-FFF2-40B4-BE49-F238E27FC236}">
                <a16:creationId xmlns:a16="http://schemas.microsoft.com/office/drawing/2014/main" id="{CB80495D-8493-F63F-BD72-12D96AD89E3E}"/>
              </a:ext>
            </a:extLst>
          </p:cNvPr>
          <p:cNvSpPr txBox="1"/>
          <p:nvPr/>
        </p:nvSpPr>
        <p:spPr>
          <a:xfrm>
            <a:off x="876580" y="5498334"/>
            <a:ext cx="2775432" cy="2677656"/>
          </a:xfrm>
          <a:prstGeom prst="rect">
            <a:avLst/>
          </a:prstGeom>
          <a:noFill/>
        </p:spPr>
        <p:txBody>
          <a:bodyPr wrap="square">
            <a:spAutoFit/>
          </a:bodyPr>
          <a:lstStyle/>
          <a:p>
            <a:pPr algn="just"/>
            <a:r>
              <a:rPr lang="es-ES" sz="1400" dirty="0">
                <a:latin typeface="Verdana" panose="020B0604030504040204" pitchFamily="34" charset="0"/>
                <a:ea typeface="Verdana" panose="020B0604030504040204" pitchFamily="34" charset="0"/>
              </a:rPr>
              <a:t>Al mes de agosto, el recaudo de ingresos corrientes de la nación ascendió a $182,9 billones (59,3%), siendo el mayor recaudo los impuestos directos $88,6 billones (58,5%), IVA interno $46,8 billones (60,3%) y los impuestos externos $29,9 billones (63,5%), principalmente. </a:t>
            </a:r>
            <a:endParaRPr lang="es-CO" sz="1400" dirty="0">
              <a:latin typeface="Verdana" panose="020B0604030504040204" pitchFamily="34" charset="0"/>
              <a:ea typeface="Verdana" panose="020B0604030504040204" pitchFamily="34" charset="0"/>
            </a:endParaRPr>
          </a:p>
        </p:txBody>
      </p:sp>
      <p:sp>
        <p:nvSpPr>
          <p:cNvPr id="42" name="CuadroTexto 41">
            <a:extLst>
              <a:ext uri="{FF2B5EF4-FFF2-40B4-BE49-F238E27FC236}">
                <a16:creationId xmlns:a16="http://schemas.microsoft.com/office/drawing/2014/main" id="{4326CBD0-16FD-6C53-D667-23E3F1555B8F}"/>
              </a:ext>
            </a:extLst>
          </p:cNvPr>
          <p:cNvSpPr txBox="1"/>
          <p:nvPr/>
        </p:nvSpPr>
        <p:spPr>
          <a:xfrm>
            <a:off x="4208790" y="4172142"/>
            <a:ext cx="2709566" cy="2462213"/>
          </a:xfrm>
          <a:prstGeom prst="rect">
            <a:avLst/>
          </a:prstGeom>
          <a:noFill/>
        </p:spPr>
        <p:txBody>
          <a:bodyPr wrap="square">
            <a:spAutoFit/>
          </a:bodyPr>
          <a:lstStyle/>
          <a:p>
            <a:pPr algn="just"/>
            <a:r>
              <a:rPr lang="es-ES" sz="1400" kern="100" dirty="0">
                <a:latin typeface="Verdana" panose="020B0604030504040204" pitchFamily="34" charset="0"/>
                <a:ea typeface="Verdana" panose="020B0604030504040204" pitchFamily="34" charset="0"/>
                <a:cs typeface="Times New Roman" panose="02020603050405020304" pitchFamily="18" charset="0"/>
              </a:rPr>
              <a:t>El recaudo de los recursos de capital de la nación asciende a $104,9 billones, con un porcentaje de ejecución del 67,3%, este monto principalmente corresponde a los recursos de crédito interno y externo $80,9 billones y a los excedentes y utilidades $21,7 billones.</a:t>
            </a:r>
          </a:p>
        </p:txBody>
      </p:sp>
    </p:spTree>
    <p:extLst>
      <p:ext uri="{BB962C8B-B14F-4D97-AF65-F5344CB8AC3E}">
        <p14:creationId xmlns:p14="http://schemas.microsoft.com/office/powerpoint/2010/main" val="1363865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2F03A-E911-9938-6519-D6022636A07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220D16DB-8603-0418-E38F-1C95EB12724F}"/>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237CFFE7-85B8-59C1-3C1E-A9F7F8BDF9D2}"/>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6" name="Gráfico 5">
            <a:extLst>
              <a:ext uri="{FF2B5EF4-FFF2-40B4-BE49-F238E27FC236}">
                <a16:creationId xmlns:a16="http://schemas.microsoft.com/office/drawing/2014/main" id="{2360D5B3-0E1C-D129-CDA9-6169967A4C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1" y="1062479"/>
            <a:ext cx="3701012" cy="400943"/>
          </a:xfrm>
          <a:prstGeom prst="rect">
            <a:avLst/>
          </a:prstGeom>
        </p:spPr>
      </p:pic>
      <p:sp>
        <p:nvSpPr>
          <p:cNvPr id="7" name="CuadroTexto 6">
            <a:extLst>
              <a:ext uri="{FF2B5EF4-FFF2-40B4-BE49-F238E27FC236}">
                <a16:creationId xmlns:a16="http://schemas.microsoft.com/office/drawing/2014/main" id="{1969BA33-5212-4DCA-5C15-478D43A96A3A}"/>
              </a:ext>
            </a:extLst>
          </p:cNvPr>
          <p:cNvSpPr txBox="1"/>
          <p:nvPr/>
        </p:nvSpPr>
        <p:spPr>
          <a:xfrm>
            <a:off x="2342845" y="1113465"/>
            <a:ext cx="2873987"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4. Conclusiones </a:t>
            </a:r>
          </a:p>
        </p:txBody>
      </p:sp>
      <p:sp>
        <p:nvSpPr>
          <p:cNvPr id="3" name="Google Shape;9294;p74">
            <a:extLst>
              <a:ext uri="{FF2B5EF4-FFF2-40B4-BE49-F238E27FC236}">
                <a16:creationId xmlns:a16="http://schemas.microsoft.com/office/drawing/2014/main" id="{49800F09-05DD-8E23-4DFC-BCD977BCA6A3}"/>
              </a:ext>
            </a:extLst>
          </p:cNvPr>
          <p:cNvSpPr/>
          <p:nvPr/>
        </p:nvSpPr>
        <p:spPr>
          <a:xfrm>
            <a:off x="597044" y="3702640"/>
            <a:ext cx="279244" cy="265085"/>
          </a:xfrm>
          <a:custGeom>
            <a:avLst/>
            <a:gdLst/>
            <a:ahLst/>
            <a:cxnLst/>
            <a:rect l="l" t="t" r="r" b="b"/>
            <a:pathLst>
              <a:path w="18772" h="17991" extrusionOk="0">
                <a:moveTo>
                  <a:pt x="17492" y="6197"/>
                </a:moveTo>
                <a:lnTo>
                  <a:pt x="17217" y="8063"/>
                </a:lnTo>
                <a:lnTo>
                  <a:pt x="15626" y="6472"/>
                </a:lnTo>
                <a:lnTo>
                  <a:pt x="17492" y="6197"/>
                </a:lnTo>
                <a:close/>
                <a:moveTo>
                  <a:pt x="6055" y="9391"/>
                </a:moveTo>
                <a:lnTo>
                  <a:pt x="6055" y="16858"/>
                </a:lnTo>
                <a:lnTo>
                  <a:pt x="1133" y="16858"/>
                </a:lnTo>
                <a:lnTo>
                  <a:pt x="1133" y="13332"/>
                </a:lnTo>
                <a:lnTo>
                  <a:pt x="6055" y="9391"/>
                </a:lnTo>
                <a:close/>
                <a:moveTo>
                  <a:pt x="7187" y="9141"/>
                </a:moveTo>
                <a:lnTo>
                  <a:pt x="11903" y="11568"/>
                </a:lnTo>
                <a:lnTo>
                  <a:pt x="11903" y="16858"/>
                </a:lnTo>
                <a:lnTo>
                  <a:pt x="7187" y="16858"/>
                </a:lnTo>
                <a:lnTo>
                  <a:pt x="7187" y="9141"/>
                </a:lnTo>
                <a:close/>
                <a:moveTo>
                  <a:pt x="565" y="1"/>
                </a:moveTo>
                <a:cubicBezTo>
                  <a:pt x="254" y="1"/>
                  <a:pt x="1" y="255"/>
                  <a:pt x="1" y="569"/>
                </a:cubicBezTo>
                <a:lnTo>
                  <a:pt x="1" y="17423"/>
                </a:lnTo>
                <a:cubicBezTo>
                  <a:pt x="1" y="17737"/>
                  <a:pt x="254" y="17991"/>
                  <a:pt x="565" y="17991"/>
                </a:cubicBezTo>
                <a:lnTo>
                  <a:pt x="18141" y="17991"/>
                </a:lnTo>
                <a:cubicBezTo>
                  <a:pt x="18455" y="17991"/>
                  <a:pt x="18706" y="17737"/>
                  <a:pt x="18706" y="17423"/>
                </a:cubicBezTo>
                <a:cubicBezTo>
                  <a:pt x="18706" y="17112"/>
                  <a:pt x="18455" y="16858"/>
                  <a:pt x="18141" y="16858"/>
                </a:cubicBezTo>
                <a:lnTo>
                  <a:pt x="13033" y="16858"/>
                </a:lnTo>
                <a:lnTo>
                  <a:pt x="13033" y="11457"/>
                </a:lnTo>
                <a:lnTo>
                  <a:pt x="16022" y="8467"/>
                </a:lnTo>
                <a:lnTo>
                  <a:pt x="17214" y="9660"/>
                </a:lnTo>
                <a:cubicBezTo>
                  <a:pt x="17329" y="9774"/>
                  <a:pt x="17471" y="9826"/>
                  <a:pt x="17611" y="9826"/>
                </a:cubicBezTo>
                <a:cubicBezTo>
                  <a:pt x="17874" y="9826"/>
                  <a:pt x="18129" y="9643"/>
                  <a:pt x="18175" y="9343"/>
                </a:cubicBezTo>
                <a:lnTo>
                  <a:pt x="18721" y="5608"/>
                </a:lnTo>
                <a:cubicBezTo>
                  <a:pt x="18771" y="5262"/>
                  <a:pt x="18501" y="4962"/>
                  <a:pt x="18164" y="4962"/>
                </a:cubicBezTo>
                <a:cubicBezTo>
                  <a:pt x="18137" y="4962"/>
                  <a:pt x="18109" y="4964"/>
                  <a:pt x="18081" y="4968"/>
                </a:cubicBezTo>
                <a:lnTo>
                  <a:pt x="14346" y="5514"/>
                </a:lnTo>
                <a:cubicBezTo>
                  <a:pt x="13887" y="5584"/>
                  <a:pt x="13700" y="6145"/>
                  <a:pt x="14029" y="6475"/>
                </a:cubicBezTo>
                <a:lnTo>
                  <a:pt x="15222" y="7667"/>
                </a:lnTo>
                <a:lnTo>
                  <a:pt x="12359" y="10530"/>
                </a:lnTo>
                <a:lnTo>
                  <a:pt x="6879" y="7710"/>
                </a:lnTo>
                <a:cubicBezTo>
                  <a:pt x="6867" y="7703"/>
                  <a:pt x="6855" y="7697"/>
                  <a:pt x="6846" y="7694"/>
                </a:cubicBezTo>
                <a:lnTo>
                  <a:pt x="6831" y="7688"/>
                </a:lnTo>
                <a:lnTo>
                  <a:pt x="6794" y="7673"/>
                </a:lnTo>
                <a:lnTo>
                  <a:pt x="6776" y="7670"/>
                </a:lnTo>
                <a:cubicBezTo>
                  <a:pt x="6767" y="7667"/>
                  <a:pt x="6755" y="7664"/>
                  <a:pt x="6743" y="7661"/>
                </a:cubicBezTo>
                <a:lnTo>
                  <a:pt x="6728" y="7658"/>
                </a:lnTo>
                <a:cubicBezTo>
                  <a:pt x="6713" y="7655"/>
                  <a:pt x="6695" y="7652"/>
                  <a:pt x="6680" y="7649"/>
                </a:cubicBezTo>
                <a:lnTo>
                  <a:pt x="6553" y="7649"/>
                </a:lnTo>
                <a:cubicBezTo>
                  <a:pt x="6541" y="7649"/>
                  <a:pt x="6526" y="7655"/>
                  <a:pt x="6514" y="7655"/>
                </a:cubicBezTo>
                <a:lnTo>
                  <a:pt x="6495" y="7661"/>
                </a:lnTo>
                <a:cubicBezTo>
                  <a:pt x="6483" y="7661"/>
                  <a:pt x="6474" y="7664"/>
                  <a:pt x="6465" y="7667"/>
                </a:cubicBezTo>
                <a:lnTo>
                  <a:pt x="6447" y="7673"/>
                </a:lnTo>
                <a:cubicBezTo>
                  <a:pt x="6432" y="7679"/>
                  <a:pt x="6417" y="7682"/>
                  <a:pt x="6405" y="7688"/>
                </a:cubicBezTo>
                <a:lnTo>
                  <a:pt x="6387" y="7697"/>
                </a:lnTo>
                <a:lnTo>
                  <a:pt x="6360" y="7710"/>
                </a:lnTo>
                <a:lnTo>
                  <a:pt x="6341" y="7719"/>
                </a:lnTo>
                <a:cubicBezTo>
                  <a:pt x="6332" y="7725"/>
                  <a:pt x="6323" y="7731"/>
                  <a:pt x="6314" y="7737"/>
                </a:cubicBezTo>
                <a:lnTo>
                  <a:pt x="6299" y="7746"/>
                </a:lnTo>
                <a:cubicBezTo>
                  <a:pt x="6287" y="7752"/>
                  <a:pt x="6275" y="7761"/>
                  <a:pt x="6266" y="7770"/>
                </a:cubicBezTo>
                <a:lnTo>
                  <a:pt x="6260" y="7776"/>
                </a:lnTo>
                <a:lnTo>
                  <a:pt x="1133" y="11879"/>
                </a:lnTo>
                <a:lnTo>
                  <a:pt x="1133" y="569"/>
                </a:lnTo>
                <a:cubicBezTo>
                  <a:pt x="1133" y="255"/>
                  <a:pt x="879" y="1"/>
                  <a:pt x="565" y="1"/>
                </a:cubicBezTo>
                <a:close/>
              </a:path>
            </a:pathLst>
          </a:custGeom>
          <a:solidFill>
            <a:srgbClr val="0D79B6"/>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solidFill>
                <a:srgbClr val="A2D7F5"/>
              </a:solidFill>
            </a:endParaRPr>
          </a:p>
        </p:txBody>
      </p:sp>
      <p:grpSp>
        <p:nvGrpSpPr>
          <p:cNvPr id="9" name="Google Shape;9306;p74">
            <a:extLst>
              <a:ext uri="{FF2B5EF4-FFF2-40B4-BE49-F238E27FC236}">
                <a16:creationId xmlns:a16="http://schemas.microsoft.com/office/drawing/2014/main" id="{385C8FD1-06E8-F523-434A-1FBE198D771D}"/>
              </a:ext>
            </a:extLst>
          </p:cNvPr>
          <p:cNvGrpSpPr/>
          <p:nvPr/>
        </p:nvGrpSpPr>
        <p:grpSpPr>
          <a:xfrm>
            <a:off x="3874691" y="1800444"/>
            <a:ext cx="279244" cy="265085"/>
            <a:chOff x="6222125" y="2025975"/>
            <a:chExt cx="499450" cy="474125"/>
          </a:xfrm>
          <a:solidFill>
            <a:srgbClr val="0D79B6"/>
          </a:solidFill>
        </p:grpSpPr>
        <p:sp>
          <p:nvSpPr>
            <p:cNvPr id="10" name="Google Shape;9307;p74">
              <a:extLst>
                <a:ext uri="{FF2B5EF4-FFF2-40B4-BE49-F238E27FC236}">
                  <a16:creationId xmlns:a16="http://schemas.microsoft.com/office/drawing/2014/main" id="{D496BA2C-2F04-C8FA-83D2-DC83B06CA559}"/>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1" name="Google Shape;9308;p74">
              <a:extLst>
                <a:ext uri="{FF2B5EF4-FFF2-40B4-BE49-F238E27FC236}">
                  <a16:creationId xmlns:a16="http://schemas.microsoft.com/office/drawing/2014/main" id="{34EA5C7C-8923-C9EB-683C-0AD5EB9FA52E}"/>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2" name="Google Shape;9309;p74">
              <a:extLst>
                <a:ext uri="{FF2B5EF4-FFF2-40B4-BE49-F238E27FC236}">
                  <a16:creationId xmlns:a16="http://schemas.microsoft.com/office/drawing/2014/main" id="{96E5F717-0851-5F05-7210-9CBC3CCA2C6C}"/>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15" name="Google Shape;9842;p76">
            <a:extLst>
              <a:ext uri="{FF2B5EF4-FFF2-40B4-BE49-F238E27FC236}">
                <a16:creationId xmlns:a16="http://schemas.microsoft.com/office/drawing/2014/main" id="{1B587828-F64F-56EF-DF05-C43BFF2B8A97}"/>
              </a:ext>
            </a:extLst>
          </p:cNvPr>
          <p:cNvGrpSpPr/>
          <p:nvPr/>
        </p:nvGrpSpPr>
        <p:grpSpPr>
          <a:xfrm>
            <a:off x="606504" y="1891094"/>
            <a:ext cx="269784" cy="245093"/>
            <a:chOff x="-62518200" y="2692475"/>
            <a:chExt cx="318225" cy="289100"/>
          </a:xfrm>
          <a:solidFill>
            <a:schemeClr val="accent2"/>
          </a:solidFill>
        </p:grpSpPr>
        <p:sp>
          <p:nvSpPr>
            <p:cNvPr id="17" name="Google Shape;9843;p76">
              <a:extLst>
                <a:ext uri="{FF2B5EF4-FFF2-40B4-BE49-F238E27FC236}">
                  <a16:creationId xmlns:a16="http://schemas.microsoft.com/office/drawing/2014/main" id="{AB00118D-3556-DAD9-8B3A-6ADD4E3E3182}"/>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18" name="Google Shape;9844;p76">
              <a:extLst>
                <a:ext uri="{FF2B5EF4-FFF2-40B4-BE49-F238E27FC236}">
                  <a16:creationId xmlns:a16="http://schemas.microsoft.com/office/drawing/2014/main" id="{FD52D3D3-6A36-22E8-43D6-1FC9A1EA36B0}"/>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13" name="CuadroTexto 12">
            <a:extLst>
              <a:ext uri="{FF2B5EF4-FFF2-40B4-BE49-F238E27FC236}">
                <a16:creationId xmlns:a16="http://schemas.microsoft.com/office/drawing/2014/main" id="{B520EDB5-063D-60B6-9376-806100028484}"/>
              </a:ext>
            </a:extLst>
          </p:cNvPr>
          <p:cNvSpPr txBox="1"/>
          <p:nvPr/>
        </p:nvSpPr>
        <p:spPr>
          <a:xfrm>
            <a:off x="889943" y="1789111"/>
            <a:ext cx="2817669" cy="1688539"/>
          </a:xfrm>
          <a:prstGeom prst="rect">
            <a:avLst/>
          </a:prstGeom>
          <a:noFill/>
        </p:spPr>
        <p:txBody>
          <a:bodyPr wrap="square">
            <a:spAutoFit/>
          </a:bodyPr>
          <a:lstStyle/>
          <a:p>
            <a:pPr lvl="0" algn="just">
              <a:lnSpc>
                <a:spcPct val="107000"/>
              </a:lnSpc>
              <a:spcAft>
                <a:spcPts val="800"/>
              </a:spcAft>
              <a:buClr>
                <a:srgbClr val="B58B42"/>
              </a:buClr>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por las Contribuciones Parafiscales de la Nación es de $4 billones.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agosto</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se recaudaron $2,5 billones, que representan un 62,2% de ejecución.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4" name="CuadroTexto 33">
            <a:extLst>
              <a:ext uri="{FF2B5EF4-FFF2-40B4-BE49-F238E27FC236}">
                <a16:creationId xmlns:a16="http://schemas.microsoft.com/office/drawing/2014/main" id="{ABCF13BC-FCD2-DC4E-3768-4BCD33CFF912}"/>
              </a:ext>
            </a:extLst>
          </p:cNvPr>
          <p:cNvSpPr txBox="1"/>
          <p:nvPr/>
        </p:nvSpPr>
        <p:spPr>
          <a:xfrm>
            <a:off x="911589" y="3657367"/>
            <a:ext cx="2817669" cy="2149563"/>
          </a:xfrm>
          <a:prstGeom prst="rect">
            <a:avLst/>
          </a:prstGeom>
          <a:noFill/>
        </p:spPr>
        <p:txBody>
          <a:bodyPr wrap="square">
            <a:spAutoFit/>
          </a:bodyPr>
          <a:lstStyle/>
          <a:p>
            <a:pPr lvl="0" algn="just">
              <a:lnSpc>
                <a:spcPct val="107000"/>
              </a:lnSpc>
              <a:spcAft>
                <a:spcPts val="800"/>
              </a:spcAft>
              <a:buClr>
                <a:srgbClr val="B58B42"/>
              </a:buClr>
            </a:pP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El PGN del 2025 contempla la operación de 71 Establecimientos Públicos del Orden Nacional (EPN).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El aforo vigente es de $27,4 billones. A agosto el recaudo ascendió a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21</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,3 billones, alcanzando un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77,9</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de ejecución. </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5" name="CuadroTexto 34">
            <a:extLst>
              <a:ext uri="{FF2B5EF4-FFF2-40B4-BE49-F238E27FC236}">
                <a16:creationId xmlns:a16="http://schemas.microsoft.com/office/drawing/2014/main" id="{D3721F89-4F8B-986A-AE9E-8DC25144FE1D}"/>
              </a:ext>
            </a:extLst>
          </p:cNvPr>
          <p:cNvSpPr txBox="1"/>
          <p:nvPr/>
        </p:nvSpPr>
        <p:spPr>
          <a:xfrm>
            <a:off x="4132895" y="1789111"/>
            <a:ext cx="2817669" cy="4221220"/>
          </a:xfrm>
          <a:prstGeom prst="rect">
            <a:avLst/>
          </a:prstGeom>
          <a:noFill/>
        </p:spPr>
        <p:txBody>
          <a:bodyPr wrap="square">
            <a:spAutoFit/>
          </a:bodyPr>
          <a:lstStyle/>
          <a:p>
            <a:pPr lvl="0" algn="just">
              <a:lnSpc>
                <a:spcPct val="107000"/>
              </a:lnSpc>
              <a:spcAft>
                <a:spcPts val="800"/>
              </a:spcAft>
              <a:buClr>
                <a:srgbClr val="B58B42"/>
              </a:buClr>
            </a:pPr>
            <a:r>
              <a:rPr lang="es-ES" sz="1400" kern="100" dirty="0">
                <a:latin typeface="Verdana" panose="020B0604030504040204" pitchFamily="34" charset="0"/>
                <a:ea typeface="Cambria" panose="02040503050406030204" pitchFamily="18" charset="0"/>
                <a:cs typeface="Times New Roman" panose="02020603050405020304" pitchFamily="18" charset="0"/>
              </a:rPr>
              <a:t>L</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os ingresos corrientes de los EPN ascienden a $13,5 billones y se ha recaudo $10,5 billones (</a:t>
            </a:r>
            <a:r>
              <a:rPr lang="es-ES" sz="1400" kern="100" dirty="0">
                <a:latin typeface="Verdana" panose="020B0604030504040204" pitchFamily="34" charset="0"/>
                <a:ea typeface="Cambria" panose="02040503050406030204" pitchFamily="18" charset="0"/>
                <a:cs typeface="Times New Roman" panose="02020603050405020304" pitchFamily="18" charset="0"/>
              </a:rPr>
              <a:t>78,2</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de los $7 billones de los recursos de capital de EPN se han recaudado $5,4 billones (</a:t>
            </a:r>
            <a:r>
              <a:rPr lang="es-ES" sz="1400" kern="100" dirty="0">
                <a:latin typeface="Verdana" panose="020B0604030504040204" pitchFamily="34" charset="0"/>
                <a:ea typeface="Cambria" panose="02040503050406030204" pitchFamily="18" charset="0"/>
                <a:cs typeface="Times New Roman" panose="02020603050405020304" pitchFamily="18" charset="0"/>
              </a:rPr>
              <a:t>77,5</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de los fondos especiales establecimientos públicos aforados por $973 mm se recaudaron $1,3 billones (137,1%) y las contribuciones parafiscales de los establecimientos públicos de $</a:t>
            </a:r>
            <a:r>
              <a:rPr lang="es-ES" sz="1400" kern="100" dirty="0">
                <a:latin typeface="Verdana" panose="020B0604030504040204" pitchFamily="34" charset="0"/>
                <a:ea typeface="Cambria" panose="02040503050406030204" pitchFamily="18" charset="0"/>
                <a:cs typeface="Times New Roman" panose="02020603050405020304" pitchFamily="18" charset="0"/>
              </a:rPr>
              <a:t>6</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se recaudaron $</a:t>
            </a:r>
            <a:r>
              <a:rPr lang="es-ES" sz="1400" kern="100" dirty="0">
                <a:latin typeface="Verdana" panose="020B0604030504040204" pitchFamily="34" charset="0"/>
                <a:ea typeface="Cambria" panose="02040503050406030204" pitchFamily="18" charset="0"/>
                <a:cs typeface="Times New Roman" panose="02020603050405020304" pitchFamily="18" charset="0"/>
              </a:rPr>
              <a:t>4</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 billones (67</a:t>
            </a:r>
            <a:r>
              <a:rPr lang="es-ES" sz="1400" kern="100" dirty="0">
                <a:latin typeface="Verdana" panose="020B0604030504040204" pitchFamily="34" charset="0"/>
                <a:ea typeface="Cambria" panose="02040503050406030204" pitchFamily="18" charset="0"/>
                <a:cs typeface="Times New Roman" panose="02020603050405020304" pitchFamily="18" charset="0"/>
              </a:rPr>
              <a:t>,8</a:t>
            </a:r>
            <a:r>
              <a:rPr lang="es-ES" sz="1400" kern="100" dirty="0">
                <a:effectLst/>
                <a:latin typeface="Verdana" panose="020B0604030504040204" pitchFamily="34"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2492678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1973345-4A9A-CCF5-46BD-827AB7AA618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8077B823-C380-08F5-75F0-3EF0904C5733}"/>
              </a:ext>
            </a:extLst>
          </p:cNvPr>
          <p:cNvPicPr>
            <a:picLocks noChangeAspect="1"/>
          </p:cNvPicPr>
          <p:nvPr/>
        </p:nvPicPr>
        <p:blipFill>
          <a:blip r:embed="rId3"/>
          <a:srcRect r="11759"/>
          <a:stretch/>
        </p:blipFill>
        <p:spPr>
          <a:xfrm>
            <a:off x="300250" y="4401012"/>
            <a:ext cx="7263490" cy="5193365"/>
          </a:xfrm>
          <a:prstGeom prst="rect">
            <a:avLst/>
          </a:prstGeom>
        </p:spPr>
      </p:pic>
      <p:pic>
        <p:nvPicPr>
          <p:cNvPr id="3" name="Imagen 2">
            <a:extLst>
              <a:ext uri="{FF2B5EF4-FFF2-40B4-BE49-F238E27FC236}">
                <a16:creationId xmlns:a16="http://schemas.microsoft.com/office/drawing/2014/main" id="{9545C4F0-AFFC-AE34-F0C6-52C2DB7F74EC}"/>
              </a:ext>
            </a:extLst>
          </p:cNvPr>
          <p:cNvPicPr>
            <a:picLocks noChangeAspect="1"/>
          </p:cNvPicPr>
          <p:nvPr/>
        </p:nvPicPr>
        <p:blipFill>
          <a:blip r:embed="rId2"/>
          <a:stretch>
            <a:fillRect/>
          </a:stretch>
        </p:blipFill>
        <p:spPr>
          <a:xfrm>
            <a:off x="3309" y="0"/>
            <a:ext cx="7560431" cy="10686257"/>
          </a:xfrm>
          <a:prstGeom prst="rect">
            <a:avLst/>
          </a:prstGeom>
        </p:spPr>
      </p:pic>
      <p:sp>
        <p:nvSpPr>
          <p:cNvPr id="6" name="Título 1">
            <a:extLst>
              <a:ext uri="{FF2B5EF4-FFF2-40B4-BE49-F238E27FC236}">
                <a16:creationId xmlns:a16="http://schemas.microsoft.com/office/drawing/2014/main" id="{609C0EDB-7956-BCCE-1980-953451F53F13}"/>
              </a:ext>
            </a:extLst>
          </p:cNvPr>
          <p:cNvSpPr txBox="1">
            <a:spLocks/>
          </p:cNvSpPr>
          <p:nvPr/>
        </p:nvSpPr>
        <p:spPr>
          <a:xfrm>
            <a:off x="1308047" y="2080789"/>
            <a:ext cx="4669412" cy="1456833"/>
          </a:xfrm>
          <a:prstGeom prst="rect">
            <a:avLst/>
          </a:prstGeom>
        </p:spPr>
        <p:txBody>
          <a:bodyPr vert="horz" lIns="98694" tIns="49347" rIns="98694" bIns="49347"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1" b="1" dirty="0">
                <a:solidFill>
                  <a:schemeClr val="bg1"/>
                </a:solidFill>
                <a:latin typeface="Verdana" panose="020B0604030504040204" pitchFamily="34" charset="0"/>
                <a:ea typeface="Verdana" panose="020B0604030504040204" pitchFamily="34" charset="0"/>
                <a:cs typeface="Verdana" panose="020B0604030504040204" pitchFamily="34" charset="0"/>
              </a:rPr>
              <a:t>5. Cuadros   Anexos</a:t>
            </a:r>
            <a:endParaRPr lang="es-ES" sz="518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6879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64D01AD-8D6F-5982-3FC7-70336E0429F1}"/>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D83534D1-45B6-A524-C2F8-5A526796CA95}"/>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8" name="Gráfico 7">
            <a:extLst>
              <a:ext uri="{FF2B5EF4-FFF2-40B4-BE49-F238E27FC236}">
                <a16:creationId xmlns:a16="http://schemas.microsoft.com/office/drawing/2014/main" id="{A39D4DF3-5D47-A893-1201-BC9D5012B2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0" y="1063769"/>
            <a:ext cx="3701012" cy="400943"/>
          </a:xfrm>
          <a:prstGeom prst="rect">
            <a:avLst/>
          </a:prstGeom>
        </p:spPr>
      </p:pic>
      <p:sp>
        <p:nvSpPr>
          <p:cNvPr id="9" name="CuadroTexto 8">
            <a:extLst>
              <a:ext uri="{FF2B5EF4-FFF2-40B4-BE49-F238E27FC236}">
                <a16:creationId xmlns:a16="http://schemas.microsoft.com/office/drawing/2014/main" id="{3FFF2592-DC48-EA9A-EFDA-219785F68432}"/>
              </a:ext>
            </a:extLst>
          </p:cNvPr>
          <p:cNvSpPr txBox="1"/>
          <p:nvPr/>
        </p:nvSpPr>
        <p:spPr>
          <a:xfrm>
            <a:off x="2692745" y="1118431"/>
            <a:ext cx="2174182"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5. Cuadros Anexos</a:t>
            </a:r>
          </a:p>
        </p:txBody>
      </p:sp>
      <p:sp>
        <p:nvSpPr>
          <p:cNvPr id="11" name="CuadroTexto 10">
            <a:extLst>
              <a:ext uri="{FF2B5EF4-FFF2-40B4-BE49-F238E27FC236}">
                <a16:creationId xmlns:a16="http://schemas.microsoft.com/office/drawing/2014/main" id="{A50A3E58-00F4-65F2-2E5F-57C3F7452F96}"/>
              </a:ext>
            </a:extLst>
          </p:cNvPr>
          <p:cNvSpPr txBox="1"/>
          <p:nvPr/>
        </p:nvSpPr>
        <p:spPr>
          <a:xfrm>
            <a:off x="811024" y="1646261"/>
            <a:ext cx="5937625" cy="2090380"/>
          </a:xfrm>
          <a:prstGeom prst="rect">
            <a:avLst/>
          </a:prstGeom>
          <a:noFill/>
        </p:spPr>
        <p:txBody>
          <a:bodyPr wrap="square">
            <a:spAutoFit/>
          </a:bodyPr>
          <a:lstStyle/>
          <a:p>
            <a:pPr algn="just">
              <a:lnSpc>
                <a:spcPct val="150000"/>
              </a:lnSpc>
              <a:spcAft>
                <a:spcPts val="800"/>
              </a:spcAft>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Los cuadros en Excel correspondientes a la información anterior se encuentran disponibles en la página web del Ministerio de Hacienda y Crédito Público (</a:t>
            </a:r>
            <a:r>
              <a:rPr lang="es-ES_tradnl" sz="1400" u="sng" kern="1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5"/>
              </a:rPr>
              <a:t>www.minhacienda.gov.co</a:t>
            </a: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 Puede accederse a ellos a través del siguiente </a:t>
            </a:r>
            <a:r>
              <a:rPr lang="es-ES_tradnl" sz="1400" u="sng" kern="1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6"/>
              </a:rPr>
              <a:t>enlace</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 entrando al mes.</a:t>
            </a:r>
          </a:p>
          <a:p>
            <a:pPr algn="just">
              <a:lnSpc>
                <a:spcPct val="150000"/>
              </a:lnSpc>
              <a:spcAft>
                <a:spcPts val="800"/>
              </a:spcAft>
            </a:pPr>
            <a:endParaRPr lang="es-CO" sz="1400" kern="100" dirty="0">
              <a:latin typeface="Verdana" panose="020B0604030504040204" pitchFamily="34" charset="0"/>
              <a:ea typeface="Verdana" panose="020B060403050404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071AE23E-D090-F454-C786-2A9AB59E41DC}"/>
              </a:ext>
            </a:extLst>
          </p:cNvPr>
          <p:cNvSpPr txBox="1"/>
          <p:nvPr/>
        </p:nvSpPr>
        <p:spPr>
          <a:xfrm>
            <a:off x="1332155" y="3617937"/>
            <a:ext cx="5519871" cy="5511830"/>
          </a:xfrm>
          <a:prstGeom prst="rect">
            <a:avLst/>
          </a:prstGeom>
          <a:noFill/>
        </p:spPr>
        <p:txBody>
          <a:bodyPr wrap="square">
            <a:spAutoFit/>
          </a:bodyPr>
          <a:lstStyle/>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1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Ingresos del Presupuesto General de la Nación-PGN 2025</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2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Ingresos Corrientes de la Nación 2025</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3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Recursos de Capital de la Nación 2025 </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4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Fondos Especiales de la Nación 2025</a:t>
            </a: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5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Contribuciones Parafiscales de la Nación 2025</a:t>
            </a:r>
            <a:endParaRPr lang="es-CO"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lvl="0" algn="just">
              <a:lnSpc>
                <a:spcPct val="150000"/>
              </a:lnSpc>
              <a:spcAft>
                <a:spcPts val="800"/>
              </a:spcAft>
              <a:buClr>
                <a:srgbClr val="B58B42"/>
              </a:buClr>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Cuadro No. 6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Ejecución Ingresos de los Establecimientos Públicos 2025 (</a:t>
            </a:r>
            <a:r>
              <a:rPr lang="es-ES_tradnl" sz="1400" kern="100" dirty="0">
                <a:solidFill>
                  <a:srgbClr val="000000"/>
                </a:solidFill>
                <a:latin typeface="Verdana" panose="020B0604030504040204" pitchFamily="34" charset="0"/>
                <a:ea typeface="Verdana" panose="020B0604030504040204" pitchFamily="34" charset="0"/>
                <a:cs typeface="Times New Roman" panose="02020603050405020304" pitchFamily="18" charset="0"/>
              </a:rPr>
              <a:t>P</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or Entidad)</a:t>
            </a:r>
            <a:endParaRPr lang="es-CO"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lvl="0" algn="just">
              <a:lnSpc>
                <a:spcPct val="150000"/>
              </a:lnSpc>
              <a:spcAft>
                <a:spcPts val="800"/>
              </a:spcAft>
              <a:buClr>
                <a:srgbClr val="B58B42"/>
              </a:buClr>
            </a:pPr>
            <a:r>
              <a:rPr lang="es-ES_tradnl" sz="1400" b="1" kern="100" dirty="0">
                <a:solidFill>
                  <a:schemeClr val="accent1">
                    <a:lumMod val="50000"/>
                  </a:schemeClr>
                </a:solidFill>
                <a:latin typeface="Verdana" panose="020B0604030504040204" pitchFamily="34" charset="0"/>
                <a:ea typeface="Verdana" panose="020B0604030504040204" pitchFamily="34" charset="0"/>
                <a:cs typeface="Times New Roman" panose="02020603050405020304" pitchFamily="18" charset="0"/>
              </a:rPr>
              <a:t>C</a:t>
            </a: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uadro No. 7 </a:t>
            </a:r>
            <a:r>
              <a:rPr lang="es-ES" sz="1400" kern="100" dirty="0">
                <a:solidFill>
                  <a:srgbClr val="000000"/>
                </a:solidFill>
                <a:latin typeface="Verdana" panose="020B0604030504040204" pitchFamily="34" charset="0"/>
                <a:ea typeface="Verdana" panose="020B0604030504040204" pitchFamily="34" charset="0"/>
                <a:cs typeface="Times New Roman" panose="02020603050405020304" pitchFamily="18" charset="0"/>
              </a:rPr>
              <a:t>Ejecución Detalle de la Composición del Presupuesto de Rentas del Presupuesto General de la Nación </a:t>
            </a:r>
            <a:r>
              <a:rPr lang="es-ES_tradnl"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2025</a:t>
            </a:r>
            <a:endParaRPr lang="es-CO" sz="14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p:txBody>
      </p:sp>
      <p:grpSp>
        <p:nvGrpSpPr>
          <p:cNvPr id="14" name="Google Shape;9877;p76">
            <a:extLst>
              <a:ext uri="{FF2B5EF4-FFF2-40B4-BE49-F238E27FC236}">
                <a16:creationId xmlns:a16="http://schemas.microsoft.com/office/drawing/2014/main" id="{8BB02DA5-FC7F-89B3-7589-FEEF8E0A338D}"/>
              </a:ext>
            </a:extLst>
          </p:cNvPr>
          <p:cNvGrpSpPr/>
          <p:nvPr/>
        </p:nvGrpSpPr>
        <p:grpSpPr>
          <a:xfrm>
            <a:off x="1041754" y="3739398"/>
            <a:ext cx="231283" cy="232437"/>
            <a:chOff x="-62150375" y="2664925"/>
            <a:chExt cx="316650" cy="318225"/>
          </a:xfrm>
          <a:solidFill>
            <a:srgbClr val="9FB8DD"/>
          </a:solidFill>
        </p:grpSpPr>
        <p:sp>
          <p:nvSpPr>
            <p:cNvPr id="15" name="Google Shape;9878;p76">
              <a:extLst>
                <a:ext uri="{FF2B5EF4-FFF2-40B4-BE49-F238E27FC236}">
                  <a16:creationId xmlns:a16="http://schemas.microsoft.com/office/drawing/2014/main" id="{877C1F79-E891-2631-0B16-4D403B37C78B}"/>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16" name="Google Shape;9879;p76">
              <a:extLst>
                <a:ext uri="{FF2B5EF4-FFF2-40B4-BE49-F238E27FC236}">
                  <a16:creationId xmlns:a16="http://schemas.microsoft.com/office/drawing/2014/main" id="{71433169-A014-EFD2-3F7E-925D651DF84C}"/>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17" name="Google Shape;9880;p76">
              <a:extLst>
                <a:ext uri="{FF2B5EF4-FFF2-40B4-BE49-F238E27FC236}">
                  <a16:creationId xmlns:a16="http://schemas.microsoft.com/office/drawing/2014/main" id="{F1A06EB0-5D9A-11BD-D631-806092A70317}"/>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18" name="Google Shape;9881;p76">
              <a:extLst>
                <a:ext uri="{FF2B5EF4-FFF2-40B4-BE49-F238E27FC236}">
                  <a16:creationId xmlns:a16="http://schemas.microsoft.com/office/drawing/2014/main" id="{403025EE-12A3-1044-8AB0-44B694400D3C}"/>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19" name="Google Shape;9877;p76">
            <a:extLst>
              <a:ext uri="{FF2B5EF4-FFF2-40B4-BE49-F238E27FC236}">
                <a16:creationId xmlns:a16="http://schemas.microsoft.com/office/drawing/2014/main" id="{6F5D6537-4B51-4611-755F-C1B7532D6CD2}"/>
              </a:ext>
            </a:extLst>
          </p:cNvPr>
          <p:cNvGrpSpPr/>
          <p:nvPr/>
        </p:nvGrpSpPr>
        <p:grpSpPr>
          <a:xfrm>
            <a:off x="1010080" y="4439085"/>
            <a:ext cx="231283" cy="232437"/>
            <a:chOff x="-62150375" y="2664925"/>
            <a:chExt cx="316650" cy="318225"/>
          </a:xfrm>
          <a:solidFill>
            <a:srgbClr val="9FB8DD"/>
          </a:solidFill>
        </p:grpSpPr>
        <p:sp>
          <p:nvSpPr>
            <p:cNvPr id="20" name="Google Shape;9878;p76">
              <a:extLst>
                <a:ext uri="{FF2B5EF4-FFF2-40B4-BE49-F238E27FC236}">
                  <a16:creationId xmlns:a16="http://schemas.microsoft.com/office/drawing/2014/main" id="{4E0043C1-27F0-8548-C11C-96296DDD557A}"/>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21" name="Google Shape;9879;p76">
              <a:extLst>
                <a:ext uri="{FF2B5EF4-FFF2-40B4-BE49-F238E27FC236}">
                  <a16:creationId xmlns:a16="http://schemas.microsoft.com/office/drawing/2014/main" id="{8B7C04F2-FDDB-D278-9BB4-8DFFA77950B9}"/>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22" name="Google Shape;9880;p76">
              <a:extLst>
                <a:ext uri="{FF2B5EF4-FFF2-40B4-BE49-F238E27FC236}">
                  <a16:creationId xmlns:a16="http://schemas.microsoft.com/office/drawing/2014/main" id="{8AB8B4B1-9E81-0554-FDC6-264AE588CB35}"/>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23" name="Google Shape;9881;p76">
              <a:extLst>
                <a:ext uri="{FF2B5EF4-FFF2-40B4-BE49-F238E27FC236}">
                  <a16:creationId xmlns:a16="http://schemas.microsoft.com/office/drawing/2014/main" id="{78043290-2E23-26D5-0FF4-7C7202F5EA45}"/>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24" name="Google Shape;9877;p76">
            <a:extLst>
              <a:ext uri="{FF2B5EF4-FFF2-40B4-BE49-F238E27FC236}">
                <a16:creationId xmlns:a16="http://schemas.microsoft.com/office/drawing/2014/main" id="{F22CCA5D-3997-0247-50B8-E2071D66223E}"/>
              </a:ext>
            </a:extLst>
          </p:cNvPr>
          <p:cNvGrpSpPr/>
          <p:nvPr/>
        </p:nvGrpSpPr>
        <p:grpSpPr>
          <a:xfrm>
            <a:off x="1012619" y="8154280"/>
            <a:ext cx="231283" cy="232437"/>
            <a:chOff x="-62150375" y="2664925"/>
            <a:chExt cx="316650" cy="318225"/>
          </a:xfrm>
          <a:solidFill>
            <a:srgbClr val="9FB8DD"/>
          </a:solidFill>
        </p:grpSpPr>
        <p:sp>
          <p:nvSpPr>
            <p:cNvPr id="25" name="Google Shape;9878;p76">
              <a:extLst>
                <a:ext uri="{FF2B5EF4-FFF2-40B4-BE49-F238E27FC236}">
                  <a16:creationId xmlns:a16="http://schemas.microsoft.com/office/drawing/2014/main" id="{BA13153C-7220-EEA7-96EF-B6050232D8AC}"/>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879;p76">
              <a:extLst>
                <a:ext uri="{FF2B5EF4-FFF2-40B4-BE49-F238E27FC236}">
                  <a16:creationId xmlns:a16="http://schemas.microsoft.com/office/drawing/2014/main" id="{54B4323F-8B7E-98D3-0CEA-ACF40E816F3E}"/>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880;p76">
              <a:extLst>
                <a:ext uri="{FF2B5EF4-FFF2-40B4-BE49-F238E27FC236}">
                  <a16:creationId xmlns:a16="http://schemas.microsoft.com/office/drawing/2014/main" id="{734663FA-4E3E-76DD-26C7-0A91FA3C5976}"/>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28" name="Google Shape;9881;p76">
              <a:extLst>
                <a:ext uri="{FF2B5EF4-FFF2-40B4-BE49-F238E27FC236}">
                  <a16:creationId xmlns:a16="http://schemas.microsoft.com/office/drawing/2014/main" id="{AFC644CA-98C6-604B-FE59-CABF9364FE4B}"/>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29" name="Google Shape;9877;p76">
            <a:extLst>
              <a:ext uri="{FF2B5EF4-FFF2-40B4-BE49-F238E27FC236}">
                <a16:creationId xmlns:a16="http://schemas.microsoft.com/office/drawing/2014/main" id="{A02B794F-1C94-0DED-B186-FA0EB6526780}"/>
              </a:ext>
            </a:extLst>
          </p:cNvPr>
          <p:cNvGrpSpPr/>
          <p:nvPr/>
        </p:nvGrpSpPr>
        <p:grpSpPr>
          <a:xfrm>
            <a:off x="1040292" y="5218507"/>
            <a:ext cx="231283" cy="232437"/>
            <a:chOff x="-62150375" y="2664925"/>
            <a:chExt cx="316650" cy="318225"/>
          </a:xfrm>
          <a:solidFill>
            <a:srgbClr val="9FB8DD"/>
          </a:solidFill>
        </p:grpSpPr>
        <p:sp>
          <p:nvSpPr>
            <p:cNvPr id="30" name="Google Shape;9878;p76">
              <a:extLst>
                <a:ext uri="{FF2B5EF4-FFF2-40B4-BE49-F238E27FC236}">
                  <a16:creationId xmlns:a16="http://schemas.microsoft.com/office/drawing/2014/main" id="{0C69C7C0-7820-72DE-056A-889B1D95C6C6}"/>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31" name="Google Shape;9879;p76">
              <a:extLst>
                <a:ext uri="{FF2B5EF4-FFF2-40B4-BE49-F238E27FC236}">
                  <a16:creationId xmlns:a16="http://schemas.microsoft.com/office/drawing/2014/main" id="{4DDD5A66-C815-2F6A-330B-D7AEB0D45FCC}"/>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32" name="Google Shape;9880;p76">
              <a:extLst>
                <a:ext uri="{FF2B5EF4-FFF2-40B4-BE49-F238E27FC236}">
                  <a16:creationId xmlns:a16="http://schemas.microsoft.com/office/drawing/2014/main" id="{53DBC6E8-50A6-26D5-1CA8-CF255ED6AB24}"/>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33" name="Google Shape;9881;p76">
              <a:extLst>
                <a:ext uri="{FF2B5EF4-FFF2-40B4-BE49-F238E27FC236}">
                  <a16:creationId xmlns:a16="http://schemas.microsoft.com/office/drawing/2014/main" id="{5D504AA1-3A64-4943-01D6-3DC66261F24F}"/>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4" name="Google Shape;9877;p76">
            <a:extLst>
              <a:ext uri="{FF2B5EF4-FFF2-40B4-BE49-F238E27FC236}">
                <a16:creationId xmlns:a16="http://schemas.microsoft.com/office/drawing/2014/main" id="{D270F824-4944-B2AF-62AB-997E2254CDC9}"/>
              </a:ext>
            </a:extLst>
          </p:cNvPr>
          <p:cNvGrpSpPr/>
          <p:nvPr/>
        </p:nvGrpSpPr>
        <p:grpSpPr>
          <a:xfrm>
            <a:off x="1036227" y="5941228"/>
            <a:ext cx="231283" cy="232437"/>
            <a:chOff x="-62150375" y="2664925"/>
            <a:chExt cx="316650" cy="318225"/>
          </a:xfrm>
          <a:solidFill>
            <a:srgbClr val="9FB8DD"/>
          </a:solidFill>
        </p:grpSpPr>
        <p:sp>
          <p:nvSpPr>
            <p:cNvPr id="35" name="Google Shape;9878;p76">
              <a:extLst>
                <a:ext uri="{FF2B5EF4-FFF2-40B4-BE49-F238E27FC236}">
                  <a16:creationId xmlns:a16="http://schemas.microsoft.com/office/drawing/2014/main" id="{7ED77001-3701-C1E8-5177-CED2C7513F7F}"/>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36" name="Google Shape;9879;p76">
              <a:extLst>
                <a:ext uri="{FF2B5EF4-FFF2-40B4-BE49-F238E27FC236}">
                  <a16:creationId xmlns:a16="http://schemas.microsoft.com/office/drawing/2014/main" id="{D696B0C5-1AB8-6389-414A-838F71EABCDF}"/>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37" name="Google Shape;9880;p76">
              <a:extLst>
                <a:ext uri="{FF2B5EF4-FFF2-40B4-BE49-F238E27FC236}">
                  <a16:creationId xmlns:a16="http://schemas.microsoft.com/office/drawing/2014/main" id="{7460C0F3-4AA8-82E0-F018-21BBEBB5D541}"/>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38" name="Google Shape;9881;p76">
              <a:extLst>
                <a:ext uri="{FF2B5EF4-FFF2-40B4-BE49-F238E27FC236}">
                  <a16:creationId xmlns:a16="http://schemas.microsoft.com/office/drawing/2014/main" id="{808F286D-725C-E6B7-EFC7-5B069C29D4DD}"/>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39" name="Google Shape;9877;p76">
            <a:extLst>
              <a:ext uri="{FF2B5EF4-FFF2-40B4-BE49-F238E27FC236}">
                <a16:creationId xmlns:a16="http://schemas.microsoft.com/office/drawing/2014/main" id="{C840A0E5-F576-BFC7-4BC5-940FF6B82B0C}"/>
              </a:ext>
            </a:extLst>
          </p:cNvPr>
          <p:cNvGrpSpPr/>
          <p:nvPr/>
        </p:nvGrpSpPr>
        <p:grpSpPr>
          <a:xfrm>
            <a:off x="1005732" y="7421380"/>
            <a:ext cx="231283" cy="232437"/>
            <a:chOff x="-62150375" y="2664925"/>
            <a:chExt cx="316650" cy="318225"/>
          </a:xfrm>
          <a:solidFill>
            <a:srgbClr val="9FB8DD"/>
          </a:solidFill>
        </p:grpSpPr>
        <p:sp>
          <p:nvSpPr>
            <p:cNvPr id="40" name="Google Shape;9878;p76">
              <a:extLst>
                <a:ext uri="{FF2B5EF4-FFF2-40B4-BE49-F238E27FC236}">
                  <a16:creationId xmlns:a16="http://schemas.microsoft.com/office/drawing/2014/main" id="{A18A81C9-829F-6079-E581-804DB9CABF9C}"/>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41" name="Google Shape;9879;p76">
              <a:extLst>
                <a:ext uri="{FF2B5EF4-FFF2-40B4-BE49-F238E27FC236}">
                  <a16:creationId xmlns:a16="http://schemas.microsoft.com/office/drawing/2014/main" id="{5AAFD460-E725-8C9E-BCCC-433585A427FE}"/>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42" name="Google Shape;9880;p76">
              <a:extLst>
                <a:ext uri="{FF2B5EF4-FFF2-40B4-BE49-F238E27FC236}">
                  <a16:creationId xmlns:a16="http://schemas.microsoft.com/office/drawing/2014/main" id="{E52D3920-28BA-4857-C052-5EA6C8217A2E}"/>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43" name="Google Shape;9881;p76">
              <a:extLst>
                <a:ext uri="{FF2B5EF4-FFF2-40B4-BE49-F238E27FC236}">
                  <a16:creationId xmlns:a16="http://schemas.microsoft.com/office/drawing/2014/main" id="{3BC0BB33-86B1-8ABA-14C1-B65755A19087}"/>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44" name="Google Shape;9877;p76">
            <a:extLst>
              <a:ext uri="{FF2B5EF4-FFF2-40B4-BE49-F238E27FC236}">
                <a16:creationId xmlns:a16="http://schemas.microsoft.com/office/drawing/2014/main" id="{6506660D-3DA8-C5E8-3F82-BB7D57BADDD2}"/>
              </a:ext>
            </a:extLst>
          </p:cNvPr>
          <p:cNvGrpSpPr/>
          <p:nvPr/>
        </p:nvGrpSpPr>
        <p:grpSpPr>
          <a:xfrm>
            <a:off x="1012619" y="6672934"/>
            <a:ext cx="231283" cy="232437"/>
            <a:chOff x="-62150375" y="2664925"/>
            <a:chExt cx="316650" cy="318225"/>
          </a:xfrm>
          <a:solidFill>
            <a:srgbClr val="9FB8DD"/>
          </a:solidFill>
        </p:grpSpPr>
        <p:sp>
          <p:nvSpPr>
            <p:cNvPr id="45" name="Google Shape;9878;p76">
              <a:extLst>
                <a:ext uri="{FF2B5EF4-FFF2-40B4-BE49-F238E27FC236}">
                  <a16:creationId xmlns:a16="http://schemas.microsoft.com/office/drawing/2014/main" id="{44D2D45C-FCE0-DA76-56FC-F104A2431387}"/>
                </a:ext>
              </a:extLst>
            </p:cNvPr>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8677" tIns="98677" rIns="98677" bIns="98677" anchor="ctr" anchorCtr="0">
              <a:noAutofit/>
            </a:bodyPr>
            <a:lstStyle/>
            <a:p>
              <a:endParaRPr sz="2115"/>
            </a:p>
          </p:txBody>
        </p:sp>
        <p:sp>
          <p:nvSpPr>
            <p:cNvPr id="46" name="Google Shape;9879;p76">
              <a:extLst>
                <a:ext uri="{FF2B5EF4-FFF2-40B4-BE49-F238E27FC236}">
                  <a16:creationId xmlns:a16="http://schemas.microsoft.com/office/drawing/2014/main" id="{1997E479-4F5F-8D20-9398-A76FF071B74A}"/>
                </a:ext>
              </a:extLst>
            </p:cNvPr>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8677" tIns="98677" rIns="98677" bIns="98677" anchor="ctr" anchorCtr="0">
              <a:noAutofit/>
            </a:bodyPr>
            <a:lstStyle/>
            <a:p>
              <a:endParaRPr sz="2115"/>
            </a:p>
          </p:txBody>
        </p:sp>
        <p:sp>
          <p:nvSpPr>
            <p:cNvPr id="47" name="Google Shape;9880;p76">
              <a:extLst>
                <a:ext uri="{FF2B5EF4-FFF2-40B4-BE49-F238E27FC236}">
                  <a16:creationId xmlns:a16="http://schemas.microsoft.com/office/drawing/2014/main" id="{32A2A57F-71B7-733F-EB89-C37C577A763A}"/>
                </a:ext>
              </a:extLst>
            </p:cNvPr>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8677" tIns="98677" rIns="98677" bIns="98677" anchor="ctr" anchorCtr="0">
              <a:noAutofit/>
            </a:bodyPr>
            <a:lstStyle/>
            <a:p>
              <a:endParaRPr sz="2115"/>
            </a:p>
          </p:txBody>
        </p:sp>
        <p:sp>
          <p:nvSpPr>
            <p:cNvPr id="48" name="Google Shape;9881;p76">
              <a:extLst>
                <a:ext uri="{FF2B5EF4-FFF2-40B4-BE49-F238E27FC236}">
                  <a16:creationId xmlns:a16="http://schemas.microsoft.com/office/drawing/2014/main" id="{5183B4BB-8C17-B1AD-B9EF-F1C0DA7D1198}"/>
                </a:ext>
              </a:extLst>
            </p:cNvPr>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8677" tIns="98677" rIns="98677" bIns="98677" anchor="ctr" anchorCtr="0">
              <a:noAutofit/>
            </a:bodyPr>
            <a:lstStyle/>
            <a:p>
              <a:endParaRPr sz="2115"/>
            </a:p>
          </p:txBody>
        </p:sp>
      </p:grpSp>
    </p:spTree>
    <p:extLst>
      <p:ext uri="{BB962C8B-B14F-4D97-AF65-F5344CB8AC3E}">
        <p14:creationId xmlns:p14="http://schemas.microsoft.com/office/powerpoint/2010/main" val="75203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A6E9C01-1D5A-A5B5-F6BD-55BF8B7CCFDD}"/>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12A05E5E-5CF5-9772-9047-2DCF8DC23622}"/>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6" name="Gráfico 5">
            <a:extLst>
              <a:ext uri="{FF2B5EF4-FFF2-40B4-BE49-F238E27FC236}">
                <a16:creationId xmlns:a16="http://schemas.microsoft.com/office/drawing/2014/main" id="{41D8E394-A282-4EAD-8E63-4CDDBF606E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0" y="1063769"/>
            <a:ext cx="3701012" cy="400943"/>
          </a:xfrm>
          <a:prstGeom prst="rect">
            <a:avLst/>
          </a:prstGeom>
        </p:spPr>
      </p:pic>
      <p:sp>
        <p:nvSpPr>
          <p:cNvPr id="7" name="CuadroTexto 6">
            <a:extLst>
              <a:ext uri="{FF2B5EF4-FFF2-40B4-BE49-F238E27FC236}">
                <a16:creationId xmlns:a16="http://schemas.microsoft.com/office/drawing/2014/main" id="{05AFE785-FAC5-AF09-B133-04063D4AC74A}"/>
              </a:ext>
            </a:extLst>
          </p:cNvPr>
          <p:cNvSpPr txBox="1"/>
          <p:nvPr/>
        </p:nvSpPr>
        <p:spPr>
          <a:xfrm>
            <a:off x="2692745" y="1118431"/>
            <a:ext cx="2174182"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5. Cuadros Anexos</a:t>
            </a:r>
          </a:p>
        </p:txBody>
      </p:sp>
      <p:sp>
        <p:nvSpPr>
          <p:cNvPr id="9" name="Título 1">
            <a:extLst>
              <a:ext uri="{FF2B5EF4-FFF2-40B4-BE49-F238E27FC236}">
                <a16:creationId xmlns:a16="http://schemas.microsoft.com/office/drawing/2014/main" id="{98D22671-501E-EE4E-7F6C-1F6939B4950F}"/>
              </a:ext>
            </a:extLst>
          </p:cNvPr>
          <p:cNvSpPr txBox="1">
            <a:spLocks/>
          </p:cNvSpPr>
          <p:nvPr/>
        </p:nvSpPr>
        <p:spPr>
          <a:xfrm>
            <a:off x="519728" y="1762382"/>
            <a:ext cx="6520219" cy="443261"/>
          </a:xfrm>
          <a:prstGeom prst="rect">
            <a:avLst/>
          </a:prstGeom>
        </p:spPr>
        <p:txBody>
          <a:bodyPr vert="horz" lIns="91440" tIns="45720" rIns="91440" bIns="45720" rtlCol="0" anchor="ctr">
            <a:normAutofit fontScale="90000" lnSpcReduction="10000"/>
          </a:bodyPr>
          <a:lstStyle>
            <a:lvl1pPr algn="ctr" defTabSz="755934" rtl="0" eaLnBrk="1" latinLnBrk="0" hangingPunct="1">
              <a:lnSpc>
                <a:spcPct val="90000"/>
              </a:lnSpc>
              <a:spcBef>
                <a:spcPct val="0"/>
              </a:spcBef>
              <a:buNone/>
              <a:defRPr sz="2400" b="1" kern="1200">
                <a:solidFill>
                  <a:srgbClr val="EE7D31"/>
                </a:solidFill>
                <a:latin typeface="Verdana" panose="020B0604030504040204" pitchFamily="34" charset="0"/>
                <a:ea typeface="Verdana" panose="020B0604030504040204" pitchFamily="34" charset="0"/>
                <a:cs typeface="Verdana" panose="020B0604030504040204" pitchFamily="34" charset="0"/>
              </a:defRPr>
            </a:lvl1pPr>
          </a:lstStyle>
          <a:p>
            <a:r>
              <a:rPr lang="es-ES" sz="1500" dirty="0">
                <a:solidFill>
                  <a:srgbClr val="0B78B5"/>
                </a:solidFill>
              </a:rPr>
              <a:t>Anexo. Detalle adiciones ingresos por convenios interadministrativos</a:t>
            </a:r>
          </a:p>
        </p:txBody>
      </p:sp>
      <p:pic>
        <p:nvPicPr>
          <p:cNvPr id="3" name="Imagen 2">
            <a:extLst>
              <a:ext uri="{FF2B5EF4-FFF2-40B4-BE49-F238E27FC236}">
                <a16:creationId xmlns:a16="http://schemas.microsoft.com/office/drawing/2014/main" id="{59621471-74E0-A331-7264-48FA3D0A35D4}"/>
              </a:ext>
            </a:extLst>
          </p:cNvPr>
          <p:cNvPicPr>
            <a:picLocks noChangeAspect="1"/>
          </p:cNvPicPr>
          <p:nvPr/>
        </p:nvPicPr>
        <p:blipFill>
          <a:blip r:embed="rId5"/>
          <a:stretch>
            <a:fillRect/>
          </a:stretch>
        </p:blipFill>
        <p:spPr>
          <a:xfrm>
            <a:off x="519728" y="2444975"/>
            <a:ext cx="6520219" cy="1797039"/>
          </a:xfrm>
          <a:prstGeom prst="rect">
            <a:avLst/>
          </a:prstGeom>
        </p:spPr>
      </p:pic>
    </p:spTree>
    <p:extLst>
      <p:ext uri="{BB962C8B-B14F-4D97-AF65-F5344CB8AC3E}">
        <p14:creationId xmlns:p14="http://schemas.microsoft.com/office/powerpoint/2010/main" val="2674195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A707E1-F483-0BFB-3305-60E6CC7D254A}"/>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01DDADD-7B97-1D1D-ED6D-0DF9D3AE610A}"/>
              </a:ext>
            </a:extLst>
          </p:cNvPr>
          <p:cNvPicPr>
            <a:picLocks noChangeAspect="1"/>
          </p:cNvPicPr>
          <p:nvPr/>
        </p:nvPicPr>
        <p:blipFill>
          <a:blip r:embed="rId2"/>
          <a:srcRect l="-1651" r="-1"/>
          <a:stretch/>
        </p:blipFill>
        <p:spPr>
          <a:xfrm>
            <a:off x="-122830" y="1057310"/>
            <a:ext cx="7559675" cy="5492798"/>
          </a:xfrm>
          <a:prstGeom prst="rect">
            <a:avLst/>
          </a:prstGeom>
        </p:spPr>
      </p:pic>
      <p:pic>
        <p:nvPicPr>
          <p:cNvPr id="3" name="Imagen 2">
            <a:extLst>
              <a:ext uri="{FF2B5EF4-FFF2-40B4-BE49-F238E27FC236}">
                <a16:creationId xmlns:a16="http://schemas.microsoft.com/office/drawing/2014/main" id="{D3CA50D9-594D-473D-968A-095BB570DC20}"/>
              </a:ext>
            </a:extLst>
          </p:cNvPr>
          <p:cNvPicPr>
            <a:picLocks noChangeAspect="1"/>
          </p:cNvPicPr>
          <p:nvPr/>
        </p:nvPicPr>
        <p:blipFill>
          <a:blip r:embed="rId3"/>
          <a:stretch>
            <a:fillRect/>
          </a:stretch>
        </p:blipFill>
        <p:spPr>
          <a:xfrm>
            <a:off x="0" y="-75063"/>
            <a:ext cx="7560431" cy="10841938"/>
          </a:xfrm>
          <a:prstGeom prst="rect">
            <a:avLst/>
          </a:prstGeom>
        </p:spPr>
      </p:pic>
      <p:sp>
        <p:nvSpPr>
          <p:cNvPr id="10" name="CuadroTexto 9">
            <a:extLst>
              <a:ext uri="{FF2B5EF4-FFF2-40B4-BE49-F238E27FC236}">
                <a16:creationId xmlns:a16="http://schemas.microsoft.com/office/drawing/2014/main" id="{4E2D947F-26EF-BAE8-D8CB-61C5AA93618E}"/>
              </a:ext>
            </a:extLst>
          </p:cNvPr>
          <p:cNvSpPr txBox="1"/>
          <p:nvPr/>
        </p:nvSpPr>
        <p:spPr>
          <a:xfrm>
            <a:off x="2485370" y="7328538"/>
            <a:ext cx="4769665" cy="707886"/>
          </a:xfrm>
          <a:prstGeom prst="rect">
            <a:avLst/>
          </a:prstGeom>
          <a:noFill/>
        </p:spPr>
        <p:txBody>
          <a:bodyPr wrap="square">
            <a:spAutoFit/>
          </a:bodyPr>
          <a:lstStyle/>
          <a:p>
            <a:pPr algn="l"/>
            <a:r>
              <a:rPr lang="es-ES" sz="4000" b="1" dirty="0">
                <a:solidFill>
                  <a:schemeClr val="bg1"/>
                </a:solidFill>
                <a:latin typeface="Verdana" panose="020B0604030504040204" pitchFamily="34" charset="0"/>
                <a:ea typeface="Verdana" panose="020B0604030504040204" pitchFamily="34" charset="0"/>
                <a:cs typeface="Verdana" panose="020B0604030504040204" pitchFamily="34" charset="0"/>
              </a:rPr>
              <a:t>6. Glosario</a:t>
            </a:r>
            <a:endParaRPr lang="es-ES" sz="4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12980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E672-3303-0B6A-3B52-ED2AC85FDDF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17C5F97-4F36-FD27-8D26-EE6E0BEB0F88}"/>
              </a:ext>
            </a:extLst>
          </p:cNvPr>
          <p:cNvSpPr>
            <a:spLocks noGrp="1"/>
          </p:cNvSpPr>
          <p:nvPr>
            <p:ph type="title"/>
          </p:nvPr>
        </p:nvSpPr>
        <p:spPr>
          <a:xfrm>
            <a:off x="519727" y="991129"/>
            <a:ext cx="6520220" cy="388430"/>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511" b="1" i="0" u="none" strike="noStrike" kern="1200" cap="none" spc="0" normalizeH="0" baseline="0" noProof="0" dirty="0">
                <a:ln>
                  <a:noFill/>
                </a:ln>
                <a:solidFill>
                  <a:srgbClr val="0B78B5"/>
                </a:solidFill>
                <a:effectLst/>
                <a:uLnTx/>
                <a:uFillTx/>
                <a:latin typeface="Verdana" panose="020B0604030504040204" pitchFamily="34" charset="0"/>
                <a:ea typeface="Verdana" panose="020B0604030504040204" pitchFamily="34" charset="0"/>
                <a:cs typeface="+mn-cs"/>
              </a:rPr>
              <a:t>Introducción</a:t>
            </a:r>
          </a:p>
        </p:txBody>
      </p:sp>
      <p:sp>
        <p:nvSpPr>
          <p:cNvPr id="3" name="Marcador de contenido 2">
            <a:extLst>
              <a:ext uri="{FF2B5EF4-FFF2-40B4-BE49-F238E27FC236}">
                <a16:creationId xmlns:a16="http://schemas.microsoft.com/office/drawing/2014/main" id="{933445BC-E8AA-F2D2-84DC-1E86796CC94F}"/>
              </a:ext>
            </a:extLst>
          </p:cNvPr>
          <p:cNvSpPr>
            <a:spLocks noGrp="1"/>
          </p:cNvSpPr>
          <p:nvPr>
            <p:ph idx="1"/>
          </p:nvPr>
        </p:nvSpPr>
        <p:spPr>
          <a:xfrm>
            <a:off x="519727" y="1426212"/>
            <a:ext cx="6520219" cy="4709708"/>
          </a:xfrm>
        </p:spPr>
        <p:txBody>
          <a:bodyPr numCol="1">
            <a:normAutofit fontScale="25000" lnSpcReduction="20000"/>
          </a:bodyPr>
          <a:lstStyle/>
          <a:p>
            <a:pPr marL="0" indent="0" algn="just">
              <a:lnSpc>
                <a:spcPct val="120000"/>
              </a:lnSpc>
              <a:buNone/>
            </a:pPr>
            <a:r>
              <a:rPr lang="es-ES" sz="5400" dirty="0"/>
              <a:t>El Gobierno Nacional mediante el Decreto 1523 de 2024 expidió el Presupuesto General de la Nación (PGN) de 2025, el cual fue liquidado por el Decreto 1621 de 2024 por un valor de $523 billones. Este monto no cuenta con financiación de ingresos por $12 billones, mientras se define durante la vigencia las nuevas fuentes de ingresos se expidió el Decreto 0069 de 2025 aplazando el presupuesto de gastos en este monto. De acuerdo con lo anterior, el aforo </a:t>
            </a:r>
            <a:r>
              <a:rPr lang="es-ES" sz="5600" dirty="0"/>
              <a:t>inicial de los ingresos asciende a $511 billones.  </a:t>
            </a:r>
          </a:p>
          <a:p>
            <a:pPr marL="0" indent="0" algn="just">
              <a:lnSpc>
                <a:spcPct val="120000"/>
              </a:lnSpc>
              <a:buNone/>
            </a:pPr>
            <a:r>
              <a:rPr lang="es-ES_tradnl" sz="5600" kern="100" dirty="0">
                <a:effectLst/>
                <a:cs typeface="Arial" panose="020B0604020202020204" pitchFamily="34" charset="0"/>
              </a:rPr>
              <a:t>A agosto</a:t>
            </a:r>
            <a:r>
              <a:rPr lang="es-ES" sz="5600" dirty="0"/>
              <a:t>, se han realizado modificaciones por $2,9 billones, para un aforo vigente de $513,9 billones.</a:t>
            </a:r>
            <a:r>
              <a:rPr lang="es-ES_tradnl" sz="5600" kern="100" dirty="0">
                <a:effectLst/>
                <a:cs typeface="Arial" panose="020B0604020202020204" pitchFamily="34" charset="0"/>
              </a:rPr>
              <a:t> El recaudo asciende a $</a:t>
            </a:r>
            <a:r>
              <a:rPr lang="es-ES_tradnl" sz="5600" kern="100" dirty="0">
                <a:cs typeface="Arial" panose="020B0604020202020204" pitchFamily="34" charset="0"/>
              </a:rPr>
              <a:t>323</a:t>
            </a:r>
            <a:r>
              <a:rPr lang="es-ES_tradnl" sz="5600" kern="100" dirty="0">
                <a:effectLst/>
                <a:cs typeface="Arial" panose="020B0604020202020204" pitchFamily="34" charset="0"/>
              </a:rPr>
              <a:t>,9 billones (63% del aforo) y representa el 18,2% del PIB proyectado para 2025. El porcentaje del recaudo es superior al registrado a </a:t>
            </a:r>
            <a:r>
              <a:rPr lang="es-ES_tradnl" sz="5600" kern="100" dirty="0">
                <a:cs typeface="Arial" panose="020B0604020202020204" pitchFamily="34" charset="0"/>
              </a:rPr>
              <a:t>agosto</a:t>
            </a:r>
            <a:r>
              <a:rPr lang="es-ES_tradnl" sz="5600" kern="100" dirty="0">
                <a:effectLst/>
                <a:cs typeface="Arial" panose="020B0604020202020204" pitchFamily="34" charset="0"/>
              </a:rPr>
              <a:t> de 2024, que representó el 58% del aforo para ese año, con un valor de $</a:t>
            </a:r>
            <a:r>
              <a:rPr lang="es-ES_tradnl" sz="5600" kern="100" dirty="0">
                <a:cs typeface="Arial" panose="020B0604020202020204" pitchFamily="34" charset="0"/>
              </a:rPr>
              <a:t>275,7</a:t>
            </a:r>
            <a:r>
              <a:rPr lang="es-ES_tradnl" sz="5600" kern="100" dirty="0">
                <a:effectLst/>
                <a:cs typeface="Arial" panose="020B0604020202020204" pitchFamily="34" charset="0"/>
              </a:rPr>
              <a:t> billones.</a:t>
            </a:r>
            <a:endParaRPr lang="es-CO" sz="5600" kern="100" dirty="0">
              <a:effectLst/>
            </a:endParaRPr>
          </a:p>
          <a:p>
            <a:pPr marL="0" indent="0" algn="just">
              <a:lnSpc>
                <a:spcPct val="120000"/>
              </a:lnSpc>
              <a:buNone/>
            </a:pPr>
            <a:r>
              <a:rPr lang="es-ES_tradnl" sz="5600" kern="100" dirty="0">
                <a:effectLst/>
                <a:cs typeface="Arial" panose="020B0604020202020204" pitchFamily="34" charset="0"/>
              </a:rPr>
              <a:t>El presente informe muestra los principales resultados de la ejecución de los ingresos con corte a </a:t>
            </a:r>
            <a:r>
              <a:rPr lang="es-ES_tradnl" sz="5600" kern="100" dirty="0">
                <a:cs typeface="Arial" panose="020B0604020202020204" pitchFamily="34" charset="0"/>
              </a:rPr>
              <a:t>agosto</a:t>
            </a:r>
            <a:r>
              <a:rPr lang="es-ES_tradnl" sz="5600" kern="100" dirty="0">
                <a:effectLst/>
                <a:cs typeface="Arial" panose="020B0604020202020204" pitchFamily="34" charset="0"/>
              </a:rPr>
              <a:t> de 2025, datos que provienen del Sistema Integrado de Información Financiera (SIIF-Nación) y corresponden a los registros realizados por los órganos que conforman el PGN. </a:t>
            </a:r>
          </a:p>
          <a:p>
            <a:pPr marL="0" indent="0" algn="just">
              <a:lnSpc>
                <a:spcPct val="120000"/>
              </a:lnSpc>
              <a:buNone/>
            </a:pPr>
            <a:r>
              <a:rPr lang="es-CO" sz="5600" kern="100" dirty="0">
                <a:effectLst/>
                <a:cs typeface="Times New Roman" panose="02020603050405020304" pitchFamily="18" charset="0"/>
              </a:rPr>
              <a:t>El informe se divide en seis secciones:</a:t>
            </a:r>
          </a:p>
        </p:txBody>
      </p:sp>
      <p:grpSp>
        <p:nvGrpSpPr>
          <p:cNvPr id="6" name="Grupo 5">
            <a:extLst>
              <a:ext uri="{FF2B5EF4-FFF2-40B4-BE49-F238E27FC236}">
                <a16:creationId xmlns:a16="http://schemas.microsoft.com/office/drawing/2014/main" id="{E284E035-4889-0FB2-8771-C4C32F7A24E8}"/>
              </a:ext>
            </a:extLst>
          </p:cNvPr>
          <p:cNvGrpSpPr/>
          <p:nvPr/>
        </p:nvGrpSpPr>
        <p:grpSpPr>
          <a:xfrm>
            <a:off x="1159268" y="7532555"/>
            <a:ext cx="2431154" cy="803531"/>
            <a:chOff x="934529" y="4828237"/>
            <a:chExt cx="2252472" cy="744474"/>
          </a:xfrm>
        </p:grpSpPr>
        <p:sp>
          <p:nvSpPr>
            <p:cNvPr id="7" name="Forma libre: forma 6">
              <a:extLst>
                <a:ext uri="{FF2B5EF4-FFF2-40B4-BE49-F238E27FC236}">
                  <a16:creationId xmlns:a16="http://schemas.microsoft.com/office/drawing/2014/main" id="{9332E0F6-4145-8921-E20E-4AB4E40A5607}"/>
                </a:ext>
              </a:extLst>
            </p:cNvPr>
            <p:cNvSpPr/>
            <p:nvPr/>
          </p:nvSpPr>
          <p:spPr>
            <a:xfrm>
              <a:off x="934529" y="4828237"/>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7618F"/>
            </a:solidFill>
            <a:ln w="9525" cap="flat">
              <a:noFill/>
              <a:prstDash val="solid"/>
              <a:miter/>
            </a:ln>
          </p:spPr>
          <p:txBody>
            <a:bodyPr rtlCol="0" anchor="ctr"/>
            <a:lstStyle/>
            <a:p>
              <a:endParaRPr lang="es-CO" sz="2115"/>
            </a:p>
          </p:txBody>
        </p:sp>
        <p:sp>
          <p:nvSpPr>
            <p:cNvPr id="8" name="Forma libre: forma 7">
              <a:extLst>
                <a:ext uri="{FF2B5EF4-FFF2-40B4-BE49-F238E27FC236}">
                  <a16:creationId xmlns:a16="http://schemas.microsoft.com/office/drawing/2014/main" id="{DBE3C67A-C539-7D13-7084-FFFBE532655C}"/>
                </a:ext>
              </a:extLst>
            </p:cNvPr>
            <p:cNvSpPr/>
            <p:nvPr/>
          </p:nvSpPr>
          <p:spPr>
            <a:xfrm>
              <a:off x="989583" y="4882624"/>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9" name="CuadroTexto 8">
            <a:extLst>
              <a:ext uri="{FF2B5EF4-FFF2-40B4-BE49-F238E27FC236}">
                <a16:creationId xmlns:a16="http://schemas.microsoft.com/office/drawing/2014/main" id="{69176D2B-EE2D-A1CB-7D58-3D2AD8BEFD27}"/>
              </a:ext>
            </a:extLst>
          </p:cNvPr>
          <p:cNvSpPr txBox="1"/>
          <p:nvPr/>
        </p:nvSpPr>
        <p:spPr>
          <a:xfrm>
            <a:off x="1468030" y="7678853"/>
            <a:ext cx="1808693" cy="457689"/>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3. Ejecución de Ingresos PGN</a:t>
            </a:r>
          </a:p>
        </p:txBody>
      </p:sp>
      <p:grpSp>
        <p:nvGrpSpPr>
          <p:cNvPr id="10" name="Grupo 9">
            <a:extLst>
              <a:ext uri="{FF2B5EF4-FFF2-40B4-BE49-F238E27FC236}">
                <a16:creationId xmlns:a16="http://schemas.microsoft.com/office/drawing/2014/main" id="{4783D609-08FD-BF64-4CAB-0CCA0E24BDB7}"/>
              </a:ext>
            </a:extLst>
          </p:cNvPr>
          <p:cNvGrpSpPr/>
          <p:nvPr/>
        </p:nvGrpSpPr>
        <p:grpSpPr>
          <a:xfrm>
            <a:off x="4033256" y="7532555"/>
            <a:ext cx="2431154" cy="803531"/>
            <a:chOff x="3597288" y="4828237"/>
            <a:chExt cx="2252472" cy="744474"/>
          </a:xfrm>
        </p:grpSpPr>
        <p:sp>
          <p:nvSpPr>
            <p:cNvPr id="11" name="Forma libre: forma 10">
              <a:extLst>
                <a:ext uri="{FF2B5EF4-FFF2-40B4-BE49-F238E27FC236}">
                  <a16:creationId xmlns:a16="http://schemas.microsoft.com/office/drawing/2014/main" id="{90B2039B-E511-5057-ACD1-3481291E3314}"/>
                </a:ext>
              </a:extLst>
            </p:cNvPr>
            <p:cNvSpPr/>
            <p:nvPr/>
          </p:nvSpPr>
          <p:spPr>
            <a:xfrm>
              <a:off x="3597288" y="4828237"/>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D79B6"/>
            </a:solidFill>
            <a:ln w="9525" cap="flat">
              <a:noFill/>
              <a:prstDash val="solid"/>
              <a:miter/>
            </a:ln>
          </p:spPr>
          <p:txBody>
            <a:bodyPr rtlCol="0" anchor="ctr"/>
            <a:lstStyle/>
            <a:p>
              <a:endParaRPr lang="es-CO" sz="2115"/>
            </a:p>
          </p:txBody>
        </p:sp>
        <p:sp>
          <p:nvSpPr>
            <p:cNvPr id="12" name="Forma libre: forma 11">
              <a:extLst>
                <a:ext uri="{FF2B5EF4-FFF2-40B4-BE49-F238E27FC236}">
                  <a16:creationId xmlns:a16="http://schemas.microsoft.com/office/drawing/2014/main" id="{D0320520-A629-4C43-DED2-5A3084F27BCF}"/>
                </a:ext>
              </a:extLst>
            </p:cNvPr>
            <p:cNvSpPr/>
            <p:nvPr/>
          </p:nvSpPr>
          <p:spPr>
            <a:xfrm>
              <a:off x="3652342" y="4882624"/>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13" name="CuadroTexto 12">
            <a:extLst>
              <a:ext uri="{FF2B5EF4-FFF2-40B4-BE49-F238E27FC236}">
                <a16:creationId xmlns:a16="http://schemas.microsoft.com/office/drawing/2014/main" id="{368DF296-7499-E096-8293-330056C3B9BE}"/>
              </a:ext>
            </a:extLst>
          </p:cNvPr>
          <p:cNvSpPr txBox="1"/>
          <p:nvPr/>
        </p:nvSpPr>
        <p:spPr>
          <a:xfrm>
            <a:off x="4342018" y="7796814"/>
            <a:ext cx="1808693" cy="275012"/>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4. Conclusiones</a:t>
            </a:r>
          </a:p>
        </p:txBody>
      </p:sp>
      <p:pic>
        <p:nvPicPr>
          <p:cNvPr id="14" name="Gráfico 13">
            <a:extLst>
              <a:ext uri="{FF2B5EF4-FFF2-40B4-BE49-F238E27FC236}">
                <a16:creationId xmlns:a16="http://schemas.microsoft.com/office/drawing/2014/main" id="{FEDDB62F-3B2B-DC8E-1281-E1EE6BC737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9268" y="6433294"/>
            <a:ext cx="2426219" cy="801886"/>
          </a:xfrm>
          <a:prstGeom prst="rect">
            <a:avLst/>
          </a:prstGeom>
        </p:spPr>
      </p:pic>
      <p:sp>
        <p:nvSpPr>
          <p:cNvPr id="15" name="CuadroTexto 14">
            <a:extLst>
              <a:ext uri="{FF2B5EF4-FFF2-40B4-BE49-F238E27FC236}">
                <a16:creationId xmlns:a16="http://schemas.microsoft.com/office/drawing/2014/main" id="{13FBC6F7-42C1-BE45-B24E-327DCD705F11}"/>
              </a:ext>
            </a:extLst>
          </p:cNvPr>
          <p:cNvSpPr txBox="1"/>
          <p:nvPr/>
        </p:nvSpPr>
        <p:spPr>
          <a:xfrm>
            <a:off x="1468031" y="6608152"/>
            <a:ext cx="1808693" cy="457689"/>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1. Aforo de Ingresos</a:t>
            </a:r>
          </a:p>
        </p:txBody>
      </p:sp>
      <p:grpSp>
        <p:nvGrpSpPr>
          <p:cNvPr id="16" name="Grupo 15">
            <a:extLst>
              <a:ext uri="{FF2B5EF4-FFF2-40B4-BE49-F238E27FC236}">
                <a16:creationId xmlns:a16="http://schemas.microsoft.com/office/drawing/2014/main" id="{D3C6F301-D5B9-8414-1B64-EC9FF30F07B4}"/>
              </a:ext>
            </a:extLst>
          </p:cNvPr>
          <p:cNvGrpSpPr/>
          <p:nvPr/>
        </p:nvGrpSpPr>
        <p:grpSpPr>
          <a:xfrm>
            <a:off x="4033256" y="6413169"/>
            <a:ext cx="2431154" cy="803531"/>
            <a:chOff x="3597288" y="3694896"/>
            <a:chExt cx="2252472" cy="744474"/>
          </a:xfrm>
        </p:grpSpPr>
        <p:sp>
          <p:nvSpPr>
            <p:cNvPr id="17" name="Forma libre: forma 16">
              <a:extLst>
                <a:ext uri="{FF2B5EF4-FFF2-40B4-BE49-F238E27FC236}">
                  <a16:creationId xmlns:a16="http://schemas.microsoft.com/office/drawing/2014/main" id="{D332912A-6E36-6A43-8244-CAF8D607A044}"/>
                </a:ext>
              </a:extLst>
            </p:cNvPr>
            <p:cNvSpPr/>
            <p:nvPr/>
          </p:nvSpPr>
          <p:spPr>
            <a:xfrm>
              <a:off x="3597288" y="3694896"/>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38629F"/>
            </a:solidFill>
            <a:ln w="9525" cap="flat">
              <a:noFill/>
              <a:prstDash val="solid"/>
              <a:miter/>
            </a:ln>
          </p:spPr>
          <p:txBody>
            <a:bodyPr rtlCol="0" anchor="ctr"/>
            <a:lstStyle/>
            <a:p>
              <a:endParaRPr lang="es-CO" sz="2115" dirty="0"/>
            </a:p>
          </p:txBody>
        </p:sp>
        <p:sp>
          <p:nvSpPr>
            <p:cNvPr id="18" name="Forma libre: forma 17">
              <a:extLst>
                <a:ext uri="{FF2B5EF4-FFF2-40B4-BE49-F238E27FC236}">
                  <a16:creationId xmlns:a16="http://schemas.microsoft.com/office/drawing/2014/main" id="{7A045B8E-4FB9-AB35-1B4C-384C5B19C596}"/>
                </a:ext>
              </a:extLst>
            </p:cNvPr>
            <p:cNvSpPr/>
            <p:nvPr/>
          </p:nvSpPr>
          <p:spPr>
            <a:xfrm>
              <a:off x="3652342" y="3749283"/>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19" name="CuadroTexto 18">
            <a:extLst>
              <a:ext uri="{FF2B5EF4-FFF2-40B4-BE49-F238E27FC236}">
                <a16:creationId xmlns:a16="http://schemas.microsoft.com/office/drawing/2014/main" id="{764A69A5-98D6-0EE3-F9DB-2095637853B1}"/>
              </a:ext>
            </a:extLst>
          </p:cNvPr>
          <p:cNvSpPr txBox="1"/>
          <p:nvPr/>
        </p:nvSpPr>
        <p:spPr>
          <a:xfrm>
            <a:off x="4342018" y="6514053"/>
            <a:ext cx="1808693" cy="640368"/>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2. Composición del Presupuesto de Ingresos</a:t>
            </a:r>
          </a:p>
        </p:txBody>
      </p:sp>
      <p:grpSp>
        <p:nvGrpSpPr>
          <p:cNvPr id="20" name="Grupo 19">
            <a:extLst>
              <a:ext uri="{FF2B5EF4-FFF2-40B4-BE49-F238E27FC236}">
                <a16:creationId xmlns:a16="http://schemas.microsoft.com/office/drawing/2014/main" id="{680E274F-7208-5BFA-8DB9-3E9BEC8C2A65}"/>
              </a:ext>
            </a:extLst>
          </p:cNvPr>
          <p:cNvGrpSpPr/>
          <p:nvPr/>
        </p:nvGrpSpPr>
        <p:grpSpPr>
          <a:xfrm>
            <a:off x="1159268" y="8607210"/>
            <a:ext cx="2431154" cy="803531"/>
            <a:chOff x="934529" y="5910062"/>
            <a:chExt cx="2252472" cy="744474"/>
          </a:xfrm>
        </p:grpSpPr>
        <p:sp>
          <p:nvSpPr>
            <p:cNvPr id="21" name="Forma libre: forma 20">
              <a:extLst>
                <a:ext uri="{FF2B5EF4-FFF2-40B4-BE49-F238E27FC236}">
                  <a16:creationId xmlns:a16="http://schemas.microsoft.com/office/drawing/2014/main" id="{65B78FA6-2B2E-E786-BBB2-31EB9B804B3C}"/>
                </a:ext>
              </a:extLst>
            </p:cNvPr>
            <p:cNvSpPr/>
            <p:nvPr/>
          </p:nvSpPr>
          <p:spPr>
            <a:xfrm>
              <a:off x="934529"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0F9CD9"/>
            </a:solidFill>
            <a:ln w="9525" cap="flat">
              <a:noFill/>
              <a:prstDash val="solid"/>
              <a:miter/>
            </a:ln>
          </p:spPr>
          <p:txBody>
            <a:bodyPr rtlCol="0" anchor="ctr"/>
            <a:lstStyle/>
            <a:p>
              <a:endParaRPr lang="es-CO" sz="2115"/>
            </a:p>
          </p:txBody>
        </p:sp>
        <p:sp>
          <p:nvSpPr>
            <p:cNvPr id="22" name="Forma libre: forma 21">
              <a:extLst>
                <a:ext uri="{FF2B5EF4-FFF2-40B4-BE49-F238E27FC236}">
                  <a16:creationId xmlns:a16="http://schemas.microsoft.com/office/drawing/2014/main" id="{CD08E598-0BC0-CA44-9318-0F6FBFF0CBD8}"/>
                </a:ext>
              </a:extLst>
            </p:cNvPr>
            <p:cNvSpPr/>
            <p:nvPr/>
          </p:nvSpPr>
          <p:spPr>
            <a:xfrm>
              <a:off x="989583"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23" name="CuadroTexto 22">
            <a:extLst>
              <a:ext uri="{FF2B5EF4-FFF2-40B4-BE49-F238E27FC236}">
                <a16:creationId xmlns:a16="http://schemas.microsoft.com/office/drawing/2014/main" id="{335DE720-E0CA-2384-C369-518779E90ABE}"/>
              </a:ext>
            </a:extLst>
          </p:cNvPr>
          <p:cNvSpPr txBox="1"/>
          <p:nvPr/>
        </p:nvSpPr>
        <p:spPr>
          <a:xfrm>
            <a:off x="1411311" y="8868001"/>
            <a:ext cx="1808693" cy="275012"/>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5. Cuadros Anexos</a:t>
            </a:r>
          </a:p>
        </p:txBody>
      </p:sp>
      <p:grpSp>
        <p:nvGrpSpPr>
          <p:cNvPr id="24" name="Grupo 23">
            <a:extLst>
              <a:ext uri="{FF2B5EF4-FFF2-40B4-BE49-F238E27FC236}">
                <a16:creationId xmlns:a16="http://schemas.microsoft.com/office/drawing/2014/main" id="{3A439960-F5A0-08DB-BD1C-41B1DA44C30C}"/>
              </a:ext>
            </a:extLst>
          </p:cNvPr>
          <p:cNvGrpSpPr/>
          <p:nvPr/>
        </p:nvGrpSpPr>
        <p:grpSpPr>
          <a:xfrm>
            <a:off x="4033256" y="8607210"/>
            <a:ext cx="2431154" cy="803531"/>
            <a:chOff x="3597288" y="5910062"/>
            <a:chExt cx="2252472" cy="744474"/>
          </a:xfrm>
        </p:grpSpPr>
        <p:sp>
          <p:nvSpPr>
            <p:cNvPr id="25" name="Forma libre: forma 24">
              <a:extLst>
                <a:ext uri="{FF2B5EF4-FFF2-40B4-BE49-F238E27FC236}">
                  <a16:creationId xmlns:a16="http://schemas.microsoft.com/office/drawing/2014/main" id="{42305542-734F-BCA6-EEAB-A74096EA9381}"/>
                </a:ext>
              </a:extLst>
            </p:cNvPr>
            <p:cNvSpPr/>
            <p:nvPr/>
          </p:nvSpPr>
          <p:spPr>
            <a:xfrm>
              <a:off x="3597288" y="5910062"/>
              <a:ext cx="2252472" cy="744474"/>
            </a:xfrm>
            <a:custGeom>
              <a:avLst/>
              <a:gdLst>
                <a:gd name="connsiteX0" fmla="*/ 2093405 w 2252472"/>
                <a:gd name="connsiteY0" fmla="*/ 744474 h 744474"/>
                <a:gd name="connsiteX1" fmla="*/ 387477 w 2252472"/>
                <a:gd name="connsiteY1" fmla="*/ 744474 h 744474"/>
                <a:gd name="connsiteX2" fmla="*/ 0 w 2252472"/>
                <a:gd name="connsiteY2" fmla="*/ 356997 h 744474"/>
                <a:gd name="connsiteX3" fmla="*/ 0 w 2252472"/>
                <a:gd name="connsiteY3" fmla="*/ 159163 h 744474"/>
                <a:gd name="connsiteX4" fmla="*/ 159163 w 2252472"/>
                <a:gd name="connsiteY4" fmla="*/ 0 h 744474"/>
                <a:gd name="connsiteX5" fmla="*/ 1864995 w 2252472"/>
                <a:gd name="connsiteY5" fmla="*/ 0 h 744474"/>
                <a:gd name="connsiteX6" fmla="*/ 2252472 w 2252472"/>
                <a:gd name="connsiteY6" fmla="*/ 387477 h 744474"/>
                <a:gd name="connsiteX7" fmla="*/ 2252472 w 2252472"/>
                <a:gd name="connsiteY7" fmla="*/ 585216 h 744474"/>
                <a:gd name="connsiteX8" fmla="*/ 2093405 w 2252472"/>
                <a:gd name="connsiteY8" fmla="*/ 744474 h 74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472" h="744474">
                  <a:moveTo>
                    <a:pt x="2093405" y="744474"/>
                  </a:moveTo>
                  <a:lnTo>
                    <a:pt x="387477" y="744474"/>
                  </a:lnTo>
                  <a:cubicBezTo>
                    <a:pt x="173546" y="744474"/>
                    <a:pt x="0" y="571024"/>
                    <a:pt x="0" y="356997"/>
                  </a:cubicBezTo>
                  <a:lnTo>
                    <a:pt x="0" y="159163"/>
                  </a:lnTo>
                  <a:cubicBezTo>
                    <a:pt x="0" y="71247"/>
                    <a:pt x="71247" y="0"/>
                    <a:pt x="159163" y="0"/>
                  </a:cubicBezTo>
                  <a:lnTo>
                    <a:pt x="1864995" y="0"/>
                  </a:lnTo>
                  <a:cubicBezTo>
                    <a:pt x="2079022" y="0"/>
                    <a:pt x="2252472" y="173546"/>
                    <a:pt x="2252472" y="387477"/>
                  </a:cubicBezTo>
                  <a:lnTo>
                    <a:pt x="2252472" y="585216"/>
                  </a:lnTo>
                  <a:cubicBezTo>
                    <a:pt x="2252567" y="673227"/>
                    <a:pt x="2181320" y="744474"/>
                    <a:pt x="2093405" y="744474"/>
                  </a:cubicBezTo>
                  <a:close/>
                </a:path>
              </a:pathLst>
            </a:custGeom>
            <a:solidFill>
              <a:srgbClr val="18AEBA"/>
            </a:solidFill>
            <a:ln w="9525" cap="flat">
              <a:noFill/>
              <a:prstDash val="solid"/>
              <a:miter/>
            </a:ln>
          </p:spPr>
          <p:txBody>
            <a:bodyPr rtlCol="0" anchor="ctr"/>
            <a:lstStyle/>
            <a:p>
              <a:endParaRPr lang="es-CO" sz="2115"/>
            </a:p>
          </p:txBody>
        </p:sp>
        <p:sp>
          <p:nvSpPr>
            <p:cNvPr id="26" name="Forma libre: forma 25">
              <a:extLst>
                <a:ext uri="{FF2B5EF4-FFF2-40B4-BE49-F238E27FC236}">
                  <a16:creationId xmlns:a16="http://schemas.microsoft.com/office/drawing/2014/main" id="{6F382C49-83FA-BC57-B3E2-8D489567F8D8}"/>
                </a:ext>
              </a:extLst>
            </p:cNvPr>
            <p:cNvSpPr/>
            <p:nvPr/>
          </p:nvSpPr>
          <p:spPr>
            <a:xfrm>
              <a:off x="3652342" y="5964449"/>
              <a:ext cx="2142363" cy="635793"/>
            </a:xfrm>
            <a:custGeom>
              <a:avLst/>
              <a:gdLst>
                <a:gd name="connsiteX0" fmla="*/ 1998917 w 2142363"/>
                <a:gd name="connsiteY0" fmla="*/ 635794 h 635793"/>
                <a:gd name="connsiteX1" fmla="*/ 349282 w 2142363"/>
                <a:gd name="connsiteY1" fmla="*/ 635794 h 635793"/>
                <a:gd name="connsiteX2" fmla="*/ 0 w 2142363"/>
                <a:gd name="connsiteY2" fmla="*/ 286512 h 635793"/>
                <a:gd name="connsiteX3" fmla="*/ 0 w 2142363"/>
                <a:gd name="connsiteY3" fmla="*/ 143447 h 635793"/>
                <a:gd name="connsiteX4" fmla="*/ 143447 w 2142363"/>
                <a:gd name="connsiteY4" fmla="*/ 0 h 635793"/>
                <a:gd name="connsiteX5" fmla="*/ 1793081 w 2142363"/>
                <a:gd name="connsiteY5" fmla="*/ 0 h 635793"/>
                <a:gd name="connsiteX6" fmla="*/ 2142363 w 2142363"/>
                <a:gd name="connsiteY6" fmla="*/ 349282 h 635793"/>
                <a:gd name="connsiteX7" fmla="*/ 2142363 w 2142363"/>
                <a:gd name="connsiteY7" fmla="*/ 492347 h 635793"/>
                <a:gd name="connsiteX8" fmla="*/ 1998917 w 2142363"/>
                <a:gd name="connsiteY8" fmla="*/ 635794 h 6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2363" h="635793">
                  <a:moveTo>
                    <a:pt x="1998917" y="635794"/>
                  </a:moveTo>
                  <a:lnTo>
                    <a:pt x="349282" y="635794"/>
                  </a:lnTo>
                  <a:cubicBezTo>
                    <a:pt x="156401" y="635794"/>
                    <a:pt x="0" y="479393"/>
                    <a:pt x="0" y="286512"/>
                  </a:cubicBezTo>
                  <a:lnTo>
                    <a:pt x="0" y="143447"/>
                  </a:lnTo>
                  <a:cubicBezTo>
                    <a:pt x="0" y="64198"/>
                    <a:pt x="64199" y="0"/>
                    <a:pt x="143447" y="0"/>
                  </a:cubicBezTo>
                  <a:lnTo>
                    <a:pt x="1793081" y="0"/>
                  </a:lnTo>
                  <a:cubicBezTo>
                    <a:pt x="1985963" y="0"/>
                    <a:pt x="2142363" y="156400"/>
                    <a:pt x="2142363" y="349282"/>
                  </a:cubicBezTo>
                  <a:lnTo>
                    <a:pt x="2142363" y="492347"/>
                  </a:lnTo>
                  <a:cubicBezTo>
                    <a:pt x="2142458" y="571500"/>
                    <a:pt x="2078165" y="635794"/>
                    <a:pt x="1998917" y="635794"/>
                  </a:cubicBezTo>
                  <a:close/>
                </a:path>
              </a:pathLst>
            </a:custGeom>
            <a:noFill/>
            <a:ln w="9127" cap="flat">
              <a:solidFill>
                <a:srgbClr val="FFFFFF"/>
              </a:solidFill>
              <a:prstDash val="solid"/>
              <a:miter/>
            </a:ln>
          </p:spPr>
          <p:txBody>
            <a:bodyPr rtlCol="0" anchor="ctr"/>
            <a:lstStyle/>
            <a:p>
              <a:endParaRPr lang="es-CO" sz="2115"/>
            </a:p>
          </p:txBody>
        </p:sp>
      </p:grpSp>
      <p:sp>
        <p:nvSpPr>
          <p:cNvPr id="27" name="CuadroTexto 26">
            <a:extLst>
              <a:ext uri="{FF2B5EF4-FFF2-40B4-BE49-F238E27FC236}">
                <a16:creationId xmlns:a16="http://schemas.microsoft.com/office/drawing/2014/main" id="{6A39C610-C785-8839-E42B-C8560B40899D}"/>
              </a:ext>
            </a:extLst>
          </p:cNvPr>
          <p:cNvSpPr txBox="1"/>
          <p:nvPr/>
        </p:nvSpPr>
        <p:spPr>
          <a:xfrm>
            <a:off x="4342789" y="8868001"/>
            <a:ext cx="1808693" cy="275012"/>
          </a:xfrm>
          <a:prstGeom prst="rect">
            <a:avLst/>
          </a:prstGeom>
          <a:noFill/>
        </p:spPr>
        <p:txBody>
          <a:bodyPr wrap="square">
            <a:spAutoFit/>
          </a:bodyPr>
          <a:lstStyle/>
          <a:p>
            <a:pPr algn="ctr"/>
            <a:r>
              <a:rPr lang="es-CO" sz="1187" b="1" dirty="0">
                <a:solidFill>
                  <a:schemeClr val="bg1"/>
                </a:solidFill>
                <a:latin typeface="Verdana" panose="020B0604030504040204" pitchFamily="34" charset="0"/>
                <a:ea typeface="Verdana" panose="020B0604030504040204" pitchFamily="34" charset="0"/>
              </a:rPr>
              <a:t>6. Glosario</a:t>
            </a:r>
          </a:p>
        </p:txBody>
      </p:sp>
      <p:pic>
        <p:nvPicPr>
          <p:cNvPr id="4" name="Imagen 3">
            <a:extLst>
              <a:ext uri="{FF2B5EF4-FFF2-40B4-BE49-F238E27FC236}">
                <a16:creationId xmlns:a16="http://schemas.microsoft.com/office/drawing/2014/main" id="{97A99D03-1B8E-618E-4C1A-709199C182C0}"/>
              </a:ext>
            </a:extLst>
          </p:cNvPr>
          <p:cNvPicPr>
            <a:picLocks noChangeAspect="1"/>
          </p:cNvPicPr>
          <p:nvPr/>
        </p:nvPicPr>
        <p:blipFill>
          <a:blip r:embed="rId4"/>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9E4CBCEA-E163-ED6C-78F2-A435E83795B9}"/>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Tree>
    <p:extLst>
      <p:ext uri="{BB962C8B-B14F-4D97-AF65-F5344CB8AC3E}">
        <p14:creationId xmlns:p14="http://schemas.microsoft.com/office/powerpoint/2010/main" val="3090551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AD4E6-1950-882D-01E9-00367328C15E}"/>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BD82438A-61D5-1733-37CF-6957AC6BDBC5}"/>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0B4BED49-022D-1DE2-27AC-A7E2C4E3CCBF}"/>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2" name="Gráfico 1">
            <a:extLst>
              <a:ext uri="{FF2B5EF4-FFF2-40B4-BE49-F238E27FC236}">
                <a16:creationId xmlns:a16="http://schemas.microsoft.com/office/drawing/2014/main" id="{C17D10F3-B8DD-7384-5B10-27A5D1A5AF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1" y="1062035"/>
            <a:ext cx="3701012" cy="400943"/>
          </a:xfrm>
          <a:prstGeom prst="rect">
            <a:avLst/>
          </a:prstGeom>
        </p:spPr>
      </p:pic>
      <p:sp>
        <p:nvSpPr>
          <p:cNvPr id="3" name="CuadroTexto 2">
            <a:extLst>
              <a:ext uri="{FF2B5EF4-FFF2-40B4-BE49-F238E27FC236}">
                <a16:creationId xmlns:a16="http://schemas.microsoft.com/office/drawing/2014/main" id="{D1D41E44-C8D4-5686-A884-ED65C0064913}"/>
              </a:ext>
            </a:extLst>
          </p:cNvPr>
          <p:cNvSpPr txBox="1"/>
          <p:nvPr/>
        </p:nvSpPr>
        <p:spPr>
          <a:xfrm>
            <a:off x="2182644" y="1116697"/>
            <a:ext cx="3194386"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6. Glosario</a:t>
            </a:r>
          </a:p>
        </p:txBody>
      </p:sp>
      <p:sp>
        <p:nvSpPr>
          <p:cNvPr id="7" name="CuadroTexto 6">
            <a:extLst>
              <a:ext uri="{FF2B5EF4-FFF2-40B4-BE49-F238E27FC236}">
                <a16:creationId xmlns:a16="http://schemas.microsoft.com/office/drawing/2014/main" id="{29EA76C6-6B9C-C5AE-39CA-DDA410DC0B1B}"/>
              </a:ext>
            </a:extLst>
          </p:cNvPr>
          <p:cNvSpPr txBox="1"/>
          <p:nvPr/>
        </p:nvSpPr>
        <p:spPr>
          <a:xfrm>
            <a:off x="376897" y="1671345"/>
            <a:ext cx="3104867" cy="3404715"/>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es-ES_tradnl" sz="1400" b="1" kern="100" dirty="0">
                <a:solidFill>
                  <a:schemeClr val="accent1">
                    <a:lumMod val="50000"/>
                  </a:schemeClr>
                </a:solidFill>
                <a:latin typeface="Verdana" panose="020B0604030504040204" pitchFamily="34" charset="0"/>
                <a:ea typeface="Verdana" panose="020B0604030504040204" pitchFamily="34" charset="0"/>
                <a:cs typeface="Times New Roman" panose="02020603050405020304" pitchFamily="18" charset="0"/>
              </a:rPr>
              <a:t>I</a:t>
            </a:r>
            <a:r>
              <a:rPr lang="es-ES_tradnl" sz="1400" b="1"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ngresos corrientes</a:t>
            </a:r>
            <a:r>
              <a:rPr lang="es-ES_tradnl" sz="1400" kern="100" dirty="0">
                <a:solidFill>
                  <a:schemeClr val="accent1">
                    <a:lumMod val="50000"/>
                  </a:schemeClr>
                </a:solidFill>
                <a:effectLst/>
                <a:latin typeface="Verdana" panose="020B0604030504040204" pitchFamily="34" charset="0"/>
                <a:ea typeface="Verdana" panose="020B0604030504040204" pitchFamily="34" charset="0"/>
                <a:cs typeface="Times New Roman" panose="02020603050405020304" pitchFamily="18" charset="0"/>
              </a:rPr>
              <a:t> </a:t>
            </a:r>
          </a:p>
          <a:p>
            <a:pPr algn="just">
              <a:lnSpc>
                <a:spcPct val="107000"/>
              </a:lnSpc>
              <a:spcAft>
                <a:spcPts val="800"/>
              </a:spcAft>
            </a:pPr>
            <a:r>
              <a:rPr lang="es-CO" sz="1400" dirty="0">
                <a:latin typeface="Verdana" panose="020B0604030504040204" pitchFamily="34" charset="0"/>
                <a:ea typeface="Verdana" panose="020B0604030504040204" pitchFamily="34" charset="0"/>
              </a:rPr>
              <a:t>Son aquellos recursos de carácter permanente que una entidad, como el Estado, percibe de forma regular y habitual de su actividad normal, es decir, son los ingresos que provienen de impuestos (tributarios); y tasas, multas y contribuciones (no tributarios)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(Ley 38 de 1989, Art.20; Ley 179 de 1994, Art.55, inciso 10°, y Arts. 67 y 71).</a:t>
            </a:r>
            <a:endParaRPr lang="es-CO" sz="1400" kern="100" dirty="0">
              <a:latin typeface="Cambria" panose="02040503050406030204" pitchFamily="18" charset="0"/>
              <a:ea typeface="Cambria" panose="02040503050406030204" pitchFamily="18" charset="0"/>
              <a:cs typeface="Times New Roman" panose="02020603050405020304" pitchFamily="18" charset="0"/>
            </a:endParaRPr>
          </a:p>
        </p:txBody>
      </p:sp>
      <p:sp>
        <p:nvSpPr>
          <p:cNvPr id="10" name="Google Shape;9511;p75">
            <a:extLst>
              <a:ext uri="{FF2B5EF4-FFF2-40B4-BE49-F238E27FC236}">
                <a16:creationId xmlns:a16="http://schemas.microsoft.com/office/drawing/2014/main" id="{DFE56F3B-5291-6585-07AE-DE75FDC113AD}"/>
              </a:ext>
            </a:extLst>
          </p:cNvPr>
          <p:cNvSpPr/>
          <p:nvPr/>
        </p:nvSpPr>
        <p:spPr>
          <a:xfrm>
            <a:off x="472456" y="1671345"/>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4" name="CuadroTexto 13">
            <a:extLst>
              <a:ext uri="{FF2B5EF4-FFF2-40B4-BE49-F238E27FC236}">
                <a16:creationId xmlns:a16="http://schemas.microsoft.com/office/drawing/2014/main" id="{FBAC08D1-EF5E-AD21-D561-27D6C4511575}"/>
              </a:ext>
            </a:extLst>
          </p:cNvPr>
          <p:cNvSpPr txBox="1"/>
          <p:nvPr/>
        </p:nvSpPr>
        <p:spPr>
          <a:xfrm>
            <a:off x="376897" y="5284427"/>
            <a:ext cx="3104867" cy="3635226"/>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	Recursos de Capital</a:t>
            </a:r>
          </a:p>
          <a:p>
            <a:pPr algn="just">
              <a:lnSpc>
                <a:spcPct val="107000"/>
              </a:lnSpc>
              <a:spcAft>
                <a:spcPts val="800"/>
              </a:spcAft>
            </a:pPr>
            <a:r>
              <a:rPr lang="es-CO" sz="1400" dirty="0">
                <a:latin typeface="Verdana" panose="020B0604030504040204" pitchFamily="34" charset="0"/>
                <a:ea typeface="Verdana" panose="020B0604030504040204" pitchFamily="34" charset="0"/>
              </a:rPr>
              <a:t>Son aquellos ingresos de carácter esporádico que percibe la Nación o las entidades. Dentro de estos se encuentran: recursos del crédito interno y externo, enajenación de activos, recuperación de cartera, rendimientos financieros, donaciones, utilidades y excedentes financieros, reintegros y recursos no apropiados, y recursos del balance.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(Decreto 111 de 1996</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Art 31, Art 33)</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5" name="Google Shape;9511;p75">
            <a:extLst>
              <a:ext uri="{FF2B5EF4-FFF2-40B4-BE49-F238E27FC236}">
                <a16:creationId xmlns:a16="http://schemas.microsoft.com/office/drawing/2014/main" id="{1C029FE6-23B1-A1AD-B491-D8B480A2BDDE}"/>
              </a:ext>
            </a:extLst>
          </p:cNvPr>
          <p:cNvSpPr/>
          <p:nvPr/>
        </p:nvSpPr>
        <p:spPr>
          <a:xfrm>
            <a:off x="480739" y="5281792"/>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6" name="CuadroTexto 15">
            <a:extLst>
              <a:ext uri="{FF2B5EF4-FFF2-40B4-BE49-F238E27FC236}">
                <a16:creationId xmlns:a16="http://schemas.microsoft.com/office/drawing/2014/main" id="{39ADD041-770E-FD5A-BBE4-9F0B5AF8D50A}"/>
              </a:ext>
            </a:extLst>
          </p:cNvPr>
          <p:cNvSpPr txBox="1"/>
          <p:nvPr/>
        </p:nvSpPr>
        <p:spPr>
          <a:xfrm>
            <a:off x="3872620" y="1671345"/>
            <a:ext cx="3008820" cy="2252155"/>
          </a:xfrm>
          <a:prstGeom prst="rect">
            <a:avLst/>
          </a:prstGeom>
          <a:noFill/>
        </p:spPr>
        <p:txBody>
          <a:bodyPr wrap="square">
            <a:spAutoFit/>
          </a:bodyPr>
          <a:lstStyle/>
          <a:p>
            <a:pPr algn="just">
              <a:lnSpc>
                <a:spcPct val="107000"/>
              </a:lnSpc>
              <a:spcAft>
                <a:spcPts val="800"/>
              </a:spcAft>
            </a:pPr>
            <a:r>
              <a:rPr lang="es-ES_tradnl" sz="1400" b="1"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rPr>
              <a:t>Fondos Especiales</a:t>
            </a:r>
            <a:endPar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endParaRPr>
          </a:p>
          <a:p>
            <a:pPr algn="just">
              <a:lnSpc>
                <a:spcPct val="107000"/>
              </a:lnSpc>
              <a:spcAft>
                <a:spcPts val="800"/>
              </a:spcAft>
            </a:pPr>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S</a:t>
            </a:r>
            <a:r>
              <a:rPr lang="es-ES_tradnl" sz="1400" dirty="0">
                <a:latin typeface="Verdana" panose="020B0604030504040204" pitchFamily="34" charset="0"/>
                <a:ea typeface="Verdana" panose="020B0604030504040204" pitchFamily="34" charset="0"/>
              </a:rPr>
              <a:t>on los ingresos definidos en la ley para la prestación de un servicio público específico, así como los pertenecientes a fondos sin personería jurídica creados por el legislador.</a:t>
            </a:r>
            <a:r>
              <a:rPr lang="es-CO" sz="1400" dirty="0">
                <a:latin typeface="Verdana" panose="020B0604030504040204" pitchFamily="34" charset="0"/>
                <a:ea typeface="Verdana" panose="020B0604030504040204" pitchFamily="34" charset="0"/>
              </a:rPr>
              <a:t> </a:t>
            </a:r>
            <a:r>
              <a:rPr lang="es-ES_tradnl" sz="1400" kern="100" dirty="0">
                <a:latin typeface="Verdana" panose="020B0604030504040204" pitchFamily="34" charset="0"/>
                <a:ea typeface="Cambria" panose="02040503050406030204" pitchFamily="18" charset="0"/>
                <a:cs typeface="Times New Roman" panose="02020603050405020304" pitchFamily="18" charset="0"/>
              </a:rPr>
              <a:t>(Decreto 111 de 1996, Art. 30;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Ley 225 de 1995 Art. 27).</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7" name="Google Shape;9511;p75">
            <a:extLst>
              <a:ext uri="{FF2B5EF4-FFF2-40B4-BE49-F238E27FC236}">
                <a16:creationId xmlns:a16="http://schemas.microsoft.com/office/drawing/2014/main" id="{E58BA145-E71E-2275-C55B-9B7A251EE64E}"/>
              </a:ext>
            </a:extLst>
          </p:cNvPr>
          <p:cNvSpPr/>
          <p:nvPr/>
        </p:nvSpPr>
        <p:spPr>
          <a:xfrm>
            <a:off x="4034474" y="1671345"/>
            <a:ext cx="305177"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8" name="CuadroTexto 17">
            <a:extLst>
              <a:ext uri="{FF2B5EF4-FFF2-40B4-BE49-F238E27FC236}">
                <a16:creationId xmlns:a16="http://schemas.microsoft.com/office/drawing/2014/main" id="{E834EE76-937A-EDA9-A86E-1BD2145F274B}"/>
              </a:ext>
            </a:extLst>
          </p:cNvPr>
          <p:cNvSpPr txBox="1"/>
          <p:nvPr/>
        </p:nvSpPr>
        <p:spPr>
          <a:xfrm>
            <a:off x="3872620" y="4131867"/>
            <a:ext cx="3008820" cy="3108543"/>
          </a:xfrm>
          <a:prstGeom prst="rect">
            <a:avLst/>
          </a:prstGeom>
          <a:noFill/>
        </p:spPr>
        <p:txBody>
          <a:bodyPr wrap="square">
            <a:spAutoFit/>
          </a:bodyPr>
          <a:lstStyle/>
          <a:p>
            <a:pPr algn="just"/>
            <a:r>
              <a:rPr lang="es-ES_tradnl" sz="1400" b="1" dirty="0">
                <a:effectLst/>
                <a:latin typeface="Verdana" panose="020B0604030504040204" pitchFamily="34" charset="0"/>
                <a:ea typeface="Cambria" panose="02040503050406030204" pitchFamily="18" charset="0"/>
                <a:cs typeface="Times New Roman" panose="02020603050405020304" pitchFamily="18" charset="0"/>
              </a:rPr>
              <a:t>	</a:t>
            </a:r>
            <a:r>
              <a:rPr lang="es-ES_tradnl" sz="1400" b="1"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Contribuciones 	Parafiscales</a:t>
            </a:r>
          </a:p>
          <a:p>
            <a:pPr algn="just"/>
            <a:r>
              <a:rPr lang="es-CO" sz="1400" dirty="0">
                <a:effectLst/>
                <a:latin typeface="Verdana" panose="020B0604030504040204" pitchFamily="34" charset="0"/>
                <a:ea typeface="Verdana" panose="020B0604030504040204" pitchFamily="34" charset="0"/>
                <a:cs typeface="Times New Roman" panose="02020603050405020304" pitchFamily="18" charset="0"/>
              </a:rPr>
              <a:t>S</a:t>
            </a:r>
            <a:r>
              <a:rPr lang="es-CO" sz="1400" dirty="0">
                <a:latin typeface="Verdana" panose="020B0604030504040204" pitchFamily="34" charset="0"/>
                <a:ea typeface="Verdana" panose="020B0604030504040204" pitchFamily="34" charset="0"/>
              </a:rPr>
              <a:t>on gravámenes establecidos con carácter obligatorio por la ley, que afectan a un determinado y único grupo social o económico y se utilizan para beneficio del propio sector. Un ejemplo de este tipo de gravámenes son los destinados al FOMAG, al SENA, al ICBF y la ESAP. (</a:t>
            </a:r>
            <a:r>
              <a:rPr lang="es-ES_tradnl" sz="1400" dirty="0">
                <a:latin typeface="Verdana" panose="020B0604030504040204" pitchFamily="34" charset="0"/>
                <a:ea typeface="Cambria" panose="02040503050406030204" pitchFamily="18" charset="0"/>
                <a:cs typeface="Times New Roman" panose="02020603050405020304" pitchFamily="18" charset="0"/>
              </a:rPr>
              <a:t>Decreto 111 de 1996, Art. 29)</a:t>
            </a:r>
            <a:r>
              <a:rPr lang="es-ES_tradnl" sz="1400" dirty="0">
                <a:latin typeface="Verdana" panose="020B0604030504040204" pitchFamily="34" charset="0"/>
                <a:ea typeface="Verdana" panose="020B0604030504040204" pitchFamily="34" charset="0"/>
                <a:cs typeface="Times New Roman" panose="02020603050405020304" pitchFamily="18" charset="0"/>
              </a:rPr>
              <a:t>. </a:t>
            </a:r>
            <a:endParaRPr lang="es-CO" sz="1400" dirty="0">
              <a:latin typeface="Verdana" panose="020B0604030504040204" pitchFamily="34" charset="0"/>
              <a:ea typeface="Verdana" panose="020B0604030504040204" pitchFamily="34" charset="0"/>
            </a:endParaRPr>
          </a:p>
          <a:p>
            <a:pPr algn="just"/>
            <a:endParaRPr lang="es-CO" sz="1400" dirty="0"/>
          </a:p>
        </p:txBody>
      </p:sp>
      <p:sp>
        <p:nvSpPr>
          <p:cNvPr id="19" name="Google Shape;9511;p75">
            <a:extLst>
              <a:ext uri="{FF2B5EF4-FFF2-40B4-BE49-F238E27FC236}">
                <a16:creationId xmlns:a16="http://schemas.microsoft.com/office/drawing/2014/main" id="{18CCEBB9-8494-D318-0B9D-C4BEDED0EF67}"/>
              </a:ext>
            </a:extLst>
          </p:cNvPr>
          <p:cNvSpPr/>
          <p:nvPr/>
        </p:nvSpPr>
        <p:spPr>
          <a:xfrm>
            <a:off x="4025209" y="4214576"/>
            <a:ext cx="305177"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27" name="CuadroTexto 26">
            <a:extLst>
              <a:ext uri="{FF2B5EF4-FFF2-40B4-BE49-F238E27FC236}">
                <a16:creationId xmlns:a16="http://schemas.microsoft.com/office/drawing/2014/main" id="{26518FF1-73C9-DF16-3006-06F97C132623}"/>
              </a:ext>
            </a:extLst>
          </p:cNvPr>
          <p:cNvSpPr txBox="1"/>
          <p:nvPr/>
        </p:nvSpPr>
        <p:spPr>
          <a:xfrm>
            <a:off x="3865746" y="7240410"/>
            <a:ext cx="3103152" cy="1557671"/>
          </a:xfrm>
          <a:prstGeom prst="rect">
            <a:avLst/>
          </a:prstGeom>
          <a:noFill/>
        </p:spPr>
        <p:txBody>
          <a:bodyPr wrap="square">
            <a:spAutoFit/>
          </a:bodyPr>
          <a:lstStyle/>
          <a:p>
            <a:pPr algn="just">
              <a:lnSpc>
                <a:spcPct val="107000"/>
              </a:lnSpc>
              <a:spcAft>
                <a:spcPts val="800"/>
              </a:spcAft>
            </a:pPr>
            <a:r>
              <a:rPr lang="es-ES_tradnl" sz="1400" b="1" kern="100" dirty="0">
                <a:effectLst/>
                <a:latin typeface="Verdana" panose="020B0604030504040204" pitchFamily="34" charset="0"/>
                <a:ea typeface="Arial Narrow" panose="020B0606020202030204" pitchFamily="34"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Vigencia Fiscal</a:t>
            </a:r>
            <a:endParaRPr lang="es-ES_tradnl" sz="1400"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endParaRPr>
          </a:p>
          <a:p>
            <a:pPr algn="just">
              <a:lnSpc>
                <a:spcPct val="107000"/>
              </a:lnSpc>
              <a:spcAft>
                <a:spcPts val="800"/>
              </a:spcAft>
            </a:pPr>
            <a:r>
              <a:rPr lang="es-CO" sz="1400" dirty="0">
                <a:latin typeface="Verdana" panose="020B0604030504040204" pitchFamily="34" charset="0"/>
                <a:ea typeface="Verdana" panose="020B0604030504040204" pitchFamily="34" charset="0"/>
              </a:rPr>
              <a:t>Se refiere al año calendario durante el cual se ejecuta el presupuesto, comprende desde el 1 de enero al 31 de diciembre.</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8" name="Google Shape;9511;p75">
            <a:extLst>
              <a:ext uri="{FF2B5EF4-FFF2-40B4-BE49-F238E27FC236}">
                <a16:creationId xmlns:a16="http://schemas.microsoft.com/office/drawing/2014/main" id="{CBB1990D-97BA-AA90-8162-E20C20C6CAF3}"/>
              </a:ext>
            </a:extLst>
          </p:cNvPr>
          <p:cNvSpPr/>
          <p:nvPr/>
        </p:nvSpPr>
        <p:spPr>
          <a:xfrm>
            <a:off x="3946981" y="7240410"/>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Tree>
    <p:extLst>
      <p:ext uri="{BB962C8B-B14F-4D97-AF65-F5344CB8AC3E}">
        <p14:creationId xmlns:p14="http://schemas.microsoft.com/office/powerpoint/2010/main" val="2649241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4DA5291-031F-1324-169E-2D71C2A14D14}"/>
              </a:ext>
            </a:extLst>
          </p:cNvPr>
          <p:cNvPicPr>
            <a:picLocks noChangeAspect="1"/>
          </p:cNvPicPr>
          <p:nvPr/>
        </p:nvPicPr>
        <p:blipFill>
          <a:blip r:embed="rId2"/>
          <a:stretch>
            <a:fillRect/>
          </a:stretch>
        </p:blipFill>
        <p:spPr>
          <a:xfrm>
            <a:off x="4805097" y="328224"/>
            <a:ext cx="1659313" cy="296306"/>
          </a:xfrm>
          <a:prstGeom prst="rect">
            <a:avLst/>
          </a:prstGeom>
        </p:spPr>
      </p:pic>
      <p:sp>
        <p:nvSpPr>
          <p:cNvPr id="5" name="CuadroTexto 4">
            <a:extLst>
              <a:ext uri="{FF2B5EF4-FFF2-40B4-BE49-F238E27FC236}">
                <a16:creationId xmlns:a16="http://schemas.microsoft.com/office/drawing/2014/main" id="{B5299449-0432-E369-DD7C-A136A8C9C663}"/>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6" name="Gráfico 5">
            <a:extLst>
              <a:ext uri="{FF2B5EF4-FFF2-40B4-BE49-F238E27FC236}">
                <a16:creationId xmlns:a16="http://schemas.microsoft.com/office/drawing/2014/main" id="{C3072210-3D40-BE52-387D-00FF6D7280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9331" y="1062035"/>
            <a:ext cx="3701012" cy="400943"/>
          </a:xfrm>
          <a:prstGeom prst="rect">
            <a:avLst/>
          </a:prstGeom>
        </p:spPr>
      </p:pic>
      <p:sp>
        <p:nvSpPr>
          <p:cNvPr id="7" name="CuadroTexto 6">
            <a:extLst>
              <a:ext uri="{FF2B5EF4-FFF2-40B4-BE49-F238E27FC236}">
                <a16:creationId xmlns:a16="http://schemas.microsoft.com/office/drawing/2014/main" id="{53D39367-9400-21EE-699F-B3AD88C5A6AA}"/>
              </a:ext>
            </a:extLst>
          </p:cNvPr>
          <p:cNvSpPr txBox="1"/>
          <p:nvPr/>
        </p:nvSpPr>
        <p:spPr>
          <a:xfrm>
            <a:off x="2182644" y="1116697"/>
            <a:ext cx="3194386"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6. Glosario</a:t>
            </a:r>
          </a:p>
        </p:txBody>
      </p:sp>
      <p:sp>
        <p:nvSpPr>
          <p:cNvPr id="20" name="CuadroTexto 19">
            <a:extLst>
              <a:ext uri="{FF2B5EF4-FFF2-40B4-BE49-F238E27FC236}">
                <a16:creationId xmlns:a16="http://schemas.microsoft.com/office/drawing/2014/main" id="{7B6074E2-2BAA-BCE9-EA6D-3A97517983DA}"/>
              </a:ext>
            </a:extLst>
          </p:cNvPr>
          <p:cNvSpPr txBox="1"/>
          <p:nvPr/>
        </p:nvSpPr>
        <p:spPr>
          <a:xfrm>
            <a:off x="552645" y="1632990"/>
            <a:ext cx="3124695" cy="3705310"/>
          </a:xfrm>
          <a:prstGeom prst="rect">
            <a:avLst/>
          </a:prstGeom>
          <a:noFill/>
        </p:spPr>
        <p:txBody>
          <a:bodyPr wrap="square">
            <a:spAutoFit/>
          </a:bodyPr>
          <a:lstStyle/>
          <a:p>
            <a:pPr>
              <a:lnSpc>
                <a:spcPct val="107000"/>
              </a:lnSpc>
              <a:spcAft>
                <a:spcPts val="800"/>
              </a:spcAft>
            </a:pPr>
            <a:r>
              <a:rPr lang="es-ES_tradnl" sz="1400" b="1" kern="100" dirty="0">
                <a:latin typeface="Verdana" panose="020B0604030504040204" pitchFamily="34" charset="0"/>
                <a:ea typeface="Cambria" panose="02040503050406030204" pitchFamily="18"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Ingresos de 	Establecimientos 	Públicos</a:t>
            </a:r>
            <a:endPar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endParaRPr>
          </a:p>
          <a:p>
            <a:pPr algn="just">
              <a:lnSpc>
                <a:spcPct val="107000"/>
              </a:lnSpc>
              <a:spcAft>
                <a:spcPts val="800"/>
              </a:spcAft>
            </a:pPr>
            <a:r>
              <a:rPr lang="es-CO" sz="1400" dirty="0">
                <a:latin typeface="Verdana" panose="020B0604030504040204" pitchFamily="34" charset="0"/>
                <a:ea typeface="Verdana" panose="020B0604030504040204" pitchFamily="34" charset="0"/>
              </a:rPr>
              <a:t>Son los ingresos generados y administrados por los establecimientos públicos nacionales, sin incluir las transferencias o aportes del Estado, y destinados al cumplimiento de su objeto social de acuerdo con la ley, como, por ejemplo, los derivados de la venta de bienes y servicios y los provenientes de su operación comercial</a:t>
            </a:r>
            <a:r>
              <a:rPr lang="es-CO" dirty="0"/>
              <a:t>.</a:t>
            </a:r>
            <a:endParaRPr lang="es-CO" sz="2000" dirty="0"/>
          </a:p>
        </p:txBody>
      </p:sp>
      <p:sp>
        <p:nvSpPr>
          <p:cNvPr id="21" name="Google Shape;9511;p75">
            <a:extLst>
              <a:ext uri="{FF2B5EF4-FFF2-40B4-BE49-F238E27FC236}">
                <a16:creationId xmlns:a16="http://schemas.microsoft.com/office/drawing/2014/main" id="{9EDE35E7-C9EE-DF5E-6677-CE9EE5D8B5FF}"/>
              </a:ext>
            </a:extLst>
          </p:cNvPr>
          <p:cNvSpPr/>
          <p:nvPr/>
        </p:nvSpPr>
        <p:spPr>
          <a:xfrm>
            <a:off x="674144" y="1848103"/>
            <a:ext cx="297282"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7" name="CuadroTexto 16">
            <a:extLst>
              <a:ext uri="{FF2B5EF4-FFF2-40B4-BE49-F238E27FC236}">
                <a16:creationId xmlns:a16="http://schemas.microsoft.com/office/drawing/2014/main" id="{E4475253-3368-E7AC-830E-50EE6A3BF49A}"/>
              </a:ext>
            </a:extLst>
          </p:cNvPr>
          <p:cNvSpPr txBox="1"/>
          <p:nvPr/>
        </p:nvSpPr>
        <p:spPr>
          <a:xfrm>
            <a:off x="546787" y="5259593"/>
            <a:ext cx="3081608" cy="2021644"/>
          </a:xfrm>
          <a:prstGeom prst="rect">
            <a:avLst/>
          </a:prstGeom>
          <a:noFill/>
        </p:spPr>
        <p:txBody>
          <a:bodyPr wrap="square">
            <a:spAutoFit/>
          </a:bodyPr>
          <a:lstStyle/>
          <a:p>
            <a:pPr marL="452438" lvl="0" indent="-452438" algn="just">
              <a:lnSpc>
                <a:spcPct val="107000"/>
              </a:lnSpc>
              <a:spcAft>
                <a:spcPts val="800"/>
              </a:spcAft>
              <a:tabLst>
                <a:tab pos="452438" algn="l"/>
              </a:tabLst>
            </a:pP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	Ingresos Corrientes de    los 	Establecimientos 	Públicos</a:t>
            </a:r>
            <a:endPar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endParaRPr>
          </a:p>
          <a:p>
            <a:pPr lvl="0" algn="just">
              <a:lnSpc>
                <a:spcPct val="107000"/>
              </a:lnSpc>
              <a:spcAft>
                <a:spcPts val="800"/>
              </a:spcAft>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Son t</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odos los ingresos corrientes de los Establecimientos Públicos, excluidos los aportes y transferencias de la Nación.</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 name="CuadroTexto 1">
            <a:extLst>
              <a:ext uri="{FF2B5EF4-FFF2-40B4-BE49-F238E27FC236}">
                <a16:creationId xmlns:a16="http://schemas.microsoft.com/office/drawing/2014/main" id="{F1172E15-8B21-FB9B-4671-93CCD8374975}"/>
              </a:ext>
            </a:extLst>
          </p:cNvPr>
          <p:cNvSpPr txBox="1"/>
          <p:nvPr/>
        </p:nvSpPr>
        <p:spPr>
          <a:xfrm>
            <a:off x="552646" y="7320122"/>
            <a:ext cx="3124697" cy="2943691"/>
          </a:xfrm>
          <a:prstGeom prst="rect">
            <a:avLst/>
          </a:prstGeom>
          <a:noFill/>
        </p:spPr>
        <p:txBody>
          <a:bodyPr wrap="square">
            <a:spAutoFit/>
          </a:bodyPr>
          <a:lstStyle/>
          <a:p>
            <a:pPr lvl="0"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Cambria" panose="02040503050406030204" pitchFamily="18" charset="0"/>
                <a:cs typeface="Times New Roman" panose="02020603050405020304" pitchFamily="18" charset="0"/>
              </a:rPr>
              <a:t>	Recursos de Capital de 	Establecimientos 	Públicos</a:t>
            </a:r>
            <a:endParaRPr lang="es-ES_tradnl" sz="1400" b="1" kern="100" dirty="0">
              <a:solidFill>
                <a:schemeClr val="accent1">
                  <a:lumMod val="50000"/>
                </a:schemeClr>
              </a:solidFill>
              <a:latin typeface="Verdana" panose="020B0604030504040204" pitchFamily="34" charset="0"/>
              <a:ea typeface="Cambria" panose="02040503050406030204" pitchFamily="18" charset="0"/>
              <a:cs typeface="Times New Roman" panose="02020603050405020304" pitchFamily="18" charset="0"/>
            </a:endParaRPr>
          </a:p>
          <a:p>
            <a:pPr lvl="0" algn="just">
              <a:lnSpc>
                <a:spcPct val="107000"/>
              </a:lnSpc>
              <a:spcAft>
                <a:spcPts val="800"/>
              </a:spcAft>
            </a:pPr>
            <a:r>
              <a:rPr lang="es-ES_tradnl" sz="1400" kern="100" dirty="0">
                <a:latin typeface="Verdana" panose="020B0604030504040204" pitchFamily="34" charset="0"/>
                <a:ea typeface="Cambria" panose="02040503050406030204" pitchFamily="18" charset="0"/>
                <a:cs typeface="Times New Roman" panose="02020603050405020304" pitchFamily="18" charset="0"/>
              </a:rPr>
              <a:t>Son</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 los recursos del crédito externo e interno con vencimiento mayor de un año, los recursos del balance, el diferencial cambiario, los rendimientos por operaciones financieras y las donaciones (Ley 38 de 1989, Art.22; Ley 179 de 1994, Art.14).</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3" name="Google Shape;9511;p75">
            <a:extLst>
              <a:ext uri="{FF2B5EF4-FFF2-40B4-BE49-F238E27FC236}">
                <a16:creationId xmlns:a16="http://schemas.microsoft.com/office/drawing/2014/main" id="{064D77DA-C61D-97BD-548A-C922204437D0}"/>
              </a:ext>
            </a:extLst>
          </p:cNvPr>
          <p:cNvSpPr/>
          <p:nvPr/>
        </p:nvSpPr>
        <p:spPr>
          <a:xfrm>
            <a:off x="692446" y="5474706"/>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dirty="0"/>
          </a:p>
        </p:txBody>
      </p:sp>
      <p:sp>
        <p:nvSpPr>
          <p:cNvPr id="8" name="Google Shape;9511;p75">
            <a:extLst>
              <a:ext uri="{FF2B5EF4-FFF2-40B4-BE49-F238E27FC236}">
                <a16:creationId xmlns:a16="http://schemas.microsoft.com/office/drawing/2014/main" id="{3E6B0E31-B9C3-DC12-D6AC-F3C72B1741B9}"/>
              </a:ext>
            </a:extLst>
          </p:cNvPr>
          <p:cNvSpPr/>
          <p:nvPr/>
        </p:nvSpPr>
        <p:spPr>
          <a:xfrm>
            <a:off x="719849" y="7520575"/>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23" name="CuadroTexto 22">
            <a:extLst>
              <a:ext uri="{FF2B5EF4-FFF2-40B4-BE49-F238E27FC236}">
                <a16:creationId xmlns:a16="http://schemas.microsoft.com/office/drawing/2014/main" id="{E0B626F0-28FE-E687-28B0-BB87D43595E4}"/>
              </a:ext>
            </a:extLst>
          </p:cNvPr>
          <p:cNvSpPr txBox="1"/>
          <p:nvPr/>
        </p:nvSpPr>
        <p:spPr>
          <a:xfrm>
            <a:off x="3925421" y="1814311"/>
            <a:ext cx="3103152" cy="1330108"/>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	Aforo Inicial </a:t>
            </a: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Ingresos que el Estado estima recaudar para pagar el Presupuesto de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Gastos</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durante la vigencia fiscal.</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4" name="Google Shape;9511;p75">
            <a:extLst>
              <a:ext uri="{FF2B5EF4-FFF2-40B4-BE49-F238E27FC236}">
                <a16:creationId xmlns:a16="http://schemas.microsoft.com/office/drawing/2014/main" id="{E238AE90-97E3-59FC-5FED-F50C58F4DA4A}"/>
              </a:ext>
            </a:extLst>
          </p:cNvPr>
          <p:cNvSpPr/>
          <p:nvPr/>
        </p:nvSpPr>
        <p:spPr>
          <a:xfrm>
            <a:off x="4042467" y="1813593"/>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0" name="CuadroTexto 9">
            <a:extLst>
              <a:ext uri="{FF2B5EF4-FFF2-40B4-BE49-F238E27FC236}">
                <a16:creationId xmlns:a16="http://schemas.microsoft.com/office/drawing/2014/main" id="{513EE421-E823-F803-4188-B1F6FE4DFF38}"/>
              </a:ext>
            </a:extLst>
          </p:cNvPr>
          <p:cNvSpPr txBox="1"/>
          <p:nvPr/>
        </p:nvSpPr>
        <p:spPr>
          <a:xfrm>
            <a:off x="3878927" y="3393119"/>
            <a:ext cx="3124696" cy="1330108"/>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	Aforo vigente</a:t>
            </a:r>
            <a:endParaRPr lang="es-ES_tradnl" sz="1400" b="1" kern="100" dirty="0">
              <a:solidFill>
                <a:schemeClr val="accent1">
                  <a:lumMod val="50000"/>
                </a:schemeClr>
              </a:solidFill>
              <a:latin typeface="Verdana" panose="020B0604030504040204" pitchFamily="34" charset="0"/>
              <a:ea typeface="Arial Narrow" panose="020B0606020202030204" pitchFamily="34" charset="0"/>
              <a:cs typeface="Times New Roman" panose="02020603050405020304" pitchFamily="18" charset="0"/>
            </a:endParaRP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Es el aforo inicial más las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modificaciones</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que se han realizado durante la vigencia fiscal.</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2" name="Google Shape;9511;p75">
            <a:extLst>
              <a:ext uri="{FF2B5EF4-FFF2-40B4-BE49-F238E27FC236}">
                <a16:creationId xmlns:a16="http://schemas.microsoft.com/office/drawing/2014/main" id="{9805EC90-F063-F6F1-FE96-E14F91EB7079}"/>
              </a:ext>
            </a:extLst>
          </p:cNvPr>
          <p:cNvSpPr/>
          <p:nvPr/>
        </p:nvSpPr>
        <p:spPr>
          <a:xfrm>
            <a:off x="4015807" y="3393119"/>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14" name="CuadroTexto 13">
            <a:extLst>
              <a:ext uri="{FF2B5EF4-FFF2-40B4-BE49-F238E27FC236}">
                <a16:creationId xmlns:a16="http://schemas.microsoft.com/office/drawing/2014/main" id="{374EEBC5-2523-6374-399D-F866D6962B8C}"/>
              </a:ext>
            </a:extLst>
          </p:cNvPr>
          <p:cNvSpPr txBox="1"/>
          <p:nvPr/>
        </p:nvSpPr>
        <p:spPr>
          <a:xfrm>
            <a:off x="3977774" y="6155734"/>
            <a:ext cx="3124696" cy="1099596"/>
          </a:xfrm>
          <a:prstGeom prst="rect">
            <a:avLst/>
          </a:prstGeom>
          <a:noFill/>
        </p:spPr>
        <p:txBody>
          <a:bodyPr wrap="square">
            <a:spAutoFit/>
          </a:bodyPr>
          <a:lstStyle/>
          <a:p>
            <a:pPr algn="just">
              <a:lnSpc>
                <a:spcPct val="107000"/>
              </a:lnSpc>
              <a:spcAft>
                <a:spcPts val="800"/>
              </a:spcAft>
            </a:pP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	Porcentaje de Ejecución</a:t>
            </a: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Relación que establece el nivel alcanzado del recaudo frente al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aforo</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en términos porcentuales.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2" name="Google Shape;9511;p75">
            <a:extLst>
              <a:ext uri="{FF2B5EF4-FFF2-40B4-BE49-F238E27FC236}">
                <a16:creationId xmlns:a16="http://schemas.microsoft.com/office/drawing/2014/main" id="{D260572D-ED78-F183-B3CB-2C3533034CC7}"/>
              </a:ext>
            </a:extLst>
          </p:cNvPr>
          <p:cNvSpPr/>
          <p:nvPr/>
        </p:nvSpPr>
        <p:spPr>
          <a:xfrm>
            <a:off x="4114653" y="6155734"/>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
        <p:nvSpPr>
          <p:cNvPr id="25" name="CuadroTexto 24">
            <a:extLst>
              <a:ext uri="{FF2B5EF4-FFF2-40B4-BE49-F238E27FC236}">
                <a16:creationId xmlns:a16="http://schemas.microsoft.com/office/drawing/2014/main" id="{FD5692D9-3C80-2288-E4CC-02DD91CC19C5}"/>
              </a:ext>
            </a:extLst>
          </p:cNvPr>
          <p:cNvSpPr txBox="1"/>
          <p:nvPr/>
        </p:nvSpPr>
        <p:spPr>
          <a:xfrm>
            <a:off x="3949168" y="4854945"/>
            <a:ext cx="3103152" cy="1099596"/>
          </a:xfrm>
          <a:prstGeom prst="rect">
            <a:avLst/>
          </a:prstGeom>
          <a:noFill/>
        </p:spPr>
        <p:txBody>
          <a:bodyPr wrap="square">
            <a:spAutoFit/>
          </a:bodyPr>
          <a:lstStyle/>
          <a:p>
            <a:pPr algn="just">
              <a:lnSpc>
                <a:spcPct val="107000"/>
              </a:lnSpc>
              <a:spcAft>
                <a:spcPts val="800"/>
              </a:spcAft>
            </a:pPr>
            <a:r>
              <a:rPr lang="es-ES_tradnl" sz="1400" b="1" kern="100" dirty="0">
                <a:effectLst/>
                <a:latin typeface="Verdana" panose="020B0604030504040204" pitchFamily="34" charset="0"/>
                <a:ea typeface="Arial Narrow" panose="020B0606020202030204" pitchFamily="34" charset="0"/>
                <a:cs typeface="Times New Roman" panose="02020603050405020304" pitchFamily="18" charset="0"/>
              </a:rPr>
              <a:t>	</a:t>
            </a:r>
            <a:r>
              <a:rPr lang="es-ES_tradnl" sz="1400" b="1"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rPr>
              <a:t>Recaudo neto</a:t>
            </a:r>
            <a:endParaRPr lang="es-ES_tradnl" sz="1400" kern="100" dirty="0">
              <a:solidFill>
                <a:schemeClr val="accent1">
                  <a:lumMod val="50000"/>
                </a:schemeClr>
              </a:solidFill>
              <a:effectLst/>
              <a:latin typeface="Verdana" panose="020B0604030504040204" pitchFamily="34" charset="0"/>
              <a:ea typeface="Arial Narrow" panose="020B0606020202030204" pitchFamily="34" charset="0"/>
              <a:cs typeface="Times New Roman" panose="02020603050405020304" pitchFamily="18" charset="0"/>
            </a:endParaRPr>
          </a:p>
          <a:p>
            <a:pPr algn="just">
              <a:lnSpc>
                <a:spcPct val="107000"/>
              </a:lnSpc>
              <a:spcAft>
                <a:spcPts val="800"/>
              </a:spcAft>
            </a:pP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Valor del recaudo total descontadas </a:t>
            </a: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las</a:t>
            </a:r>
            <a:r>
              <a:rPr lang="es-ES_tradnl" sz="1400" kern="100" dirty="0">
                <a:effectLst/>
                <a:latin typeface="Verdana" panose="020B0604030504040204" pitchFamily="34" charset="0"/>
                <a:ea typeface="Arial Narrow" panose="020B0606020202030204" pitchFamily="34" charset="0"/>
                <a:cs typeface="Times New Roman" panose="02020603050405020304" pitchFamily="18" charset="0"/>
              </a:rPr>
              <a:t> devoluciones pagas en efectivo o en títulos.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26" name="Google Shape;9511;p75">
            <a:extLst>
              <a:ext uri="{FF2B5EF4-FFF2-40B4-BE49-F238E27FC236}">
                <a16:creationId xmlns:a16="http://schemas.microsoft.com/office/drawing/2014/main" id="{F7F18790-167A-D13E-E902-E93ADA32A3CB}"/>
              </a:ext>
            </a:extLst>
          </p:cNvPr>
          <p:cNvSpPr/>
          <p:nvPr/>
        </p:nvSpPr>
        <p:spPr>
          <a:xfrm>
            <a:off x="4030403" y="4854945"/>
            <a:ext cx="319519" cy="301514"/>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E2851E"/>
          </a:solidFill>
          <a:ln>
            <a:noFill/>
          </a:ln>
        </p:spPr>
        <p:style>
          <a:lnRef idx="0">
            <a:scrgbClr r="0" g="0" b="0"/>
          </a:lnRef>
          <a:fillRef idx="0">
            <a:scrgbClr r="0" g="0" b="0"/>
          </a:fillRef>
          <a:effectRef idx="0">
            <a:scrgbClr r="0" g="0" b="0"/>
          </a:effectRef>
          <a:fontRef idx="major"/>
        </p:style>
        <p:txBody>
          <a:bodyPr spcFirstLastPara="1" wrap="square" lIns="98677" tIns="98677" rIns="98677" bIns="98677" anchor="ctr" anchorCtr="0">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sz="2115"/>
          </a:p>
        </p:txBody>
      </p:sp>
    </p:spTree>
    <p:extLst>
      <p:ext uri="{BB962C8B-B14F-4D97-AF65-F5344CB8AC3E}">
        <p14:creationId xmlns:p14="http://schemas.microsoft.com/office/powerpoint/2010/main" val="3529786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EBC276F-9708-09AF-EEEA-065688D8608A}"/>
              </a:ext>
            </a:extLst>
          </p:cNvPr>
          <p:cNvPicPr>
            <a:picLocks noChangeAspect="1"/>
          </p:cNvPicPr>
          <p:nvPr/>
        </p:nvPicPr>
        <p:blipFill>
          <a:blip r:embed="rId2"/>
          <a:stretch>
            <a:fillRect/>
          </a:stretch>
        </p:blipFill>
        <p:spPr>
          <a:xfrm>
            <a:off x="0" y="5556"/>
            <a:ext cx="7560431" cy="10686257"/>
          </a:xfrm>
          <a:prstGeom prst="rect">
            <a:avLst/>
          </a:prstGeom>
        </p:spPr>
      </p:pic>
    </p:spTree>
    <p:extLst>
      <p:ext uri="{BB962C8B-B14F-4D97-AF65-F5344CB8AC3E}">
        <p14:creationId xmlns:p14="http://schemas.microsoft.com/office/powerpoint/2010/main" val="2773136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458DE68-53AC-639E-4D2F-148E26452EC7}"/>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D1A99F5-9A60-7CAA-FF57-B7AAA48ADAB8}"/>
              </a:ext>
            </a:extLst>
          </p:cNvPr>
          <p:cNvPicPr>
            <a:picLocks noChangeAspect="1"/>
          </p:cNvPicPr>
          <p:nvPr/>
        </p:nvPicPr>
        <p:blipFill>
          <a:blip r:embed="rId3"/>
          <a:srcRect t="18389" r="11185" b="1"/>
          <a:stretch/>
        </p:blipFill>
        <p:spPr>
          <a:xfrm>
            <a:off x="2011288" y="4531057"/>
            <a:ext cx="5548387" cy="5045205"/>
          </a:xfrm>
          <a:prstGeom prst="rect">
            <a:avLst/>
          </a:prstGeom>
        </p:spPr>
      </p:pic>
      <p:pic>
        <p:nvPicPr>
          <p:cNvPr id="3" name="Imagen 2">
            <a:extLst>
              <a:ext uri="{FF2B5EF4-FFF2-40B4-BE49-F238E27FC236}">
                <a16:creationId xmlns:a16="http://schemas.microsoft.com/office/drawing/2014/main" id="{FDBBF483-7CE7-FC10-4533-13795BAF8FB7}"/>
              </a:ext>
            </a:extLst>
          </p:cNvPr>
          <p:cNvPicPr>
            <a:picLocks noChangeAspect="1"/>
          </p:cNvPicPr>
          <p:nvPr/>
        </p:nvPicPr>
        <p:blipFill>
          <a:blip r:embed="rId2"/>
          <a:stretch>
            <a:fillRect/>
          </a:stretch>
        </p:blipFill>
        <p:spPr>
          <a:xfrm>
            <a:off x="-756" y="-117274"/>
            <a:ext cx="7560431" cy="10686257"/>
          </a:xfrm>
          <a:prstGeom prst="rect">
            <a:avLst/>
          </a:prstGeom>
        </p:spPr>
      </p:pic>
      <p:sp>
        <p:nvSpPr>
          <p:cNvPr id="6" name="Título 1">
            <a:extLst>
              <a:ext uri="{FF2B5EF4-FFF2-40B4-BE49-F238E27FC236}">
                <a16:creationId xmlns:a16="http://schemas.microsoft.com/office/drawing/2014/main" id="{1F9B8372-BCF1-D565-DD5F-C0CB8A2D15E5}"/>
              </a:ext>
            </a:extLst>
          </p:cNvPr>
          <p:cNvSpPr txBox="1">
            <a:spLocks/>
          </p:cNvSpPr>
          <p:nvPr/>
        </p:nvSpPr>
        <p:spPr>
          <a:xfrm>
            <a:off x="1280751" y="1384753"/>
            <a:ext cx="4669412" cy="1456833"/>
          </a:xfrm>
          <a:prstGeom prst="rect">
            <a:avLst/>
          </a:prstGeom>
        </p:spPr>
        <p:txBody>
          <a:bodyPr vert="horz" lIns="98694" tIns="49347" rIns="98694" bIns="49347"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1" b="1" dirty="0">
                <a:solidFill>
                  <a:schemeClr val="bg1"/>
                </a:solidFill>
                <a:latin typeface="Verdana" panose="020B0604030504040204" pitchFamily="34" charset="0"/>
                <a:ea typeface="Verdana" panose="020B0604030504040204" pitchFamily="34" charset="0"/>
                <a:cs typeface="Verdana" panose="020B0604030504040204" pitchFamily="34" charset="0"/>
              </a:rPr>
              <a:t>1. Aforo de ingresos</a:t>
            </a:r>
            <a:endParaRPr lang="es-ES" sz="518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ectángulo redondeado 6">
            <a:extLst>
              <a:ext uri="{FF2B5EF4-FFF2-40B4-BE49-F238E27FC236}">
                <a16:creationId xmlns:a16="http://schemas.microsoft.com/office/drawing/2014/main" id="{AE241848-ECAA-97A2-7BC4-7F59D5344775}"/>
              </a:ext>
            </a:extLst>
          </p:cNvPr>
          <p:cNvSpPr/>
          <p:nvPr/>
        </p:nvSpPr>
        <p:spPr>
          <a:xfrm>
            <a:off x="1280751" y="2818123"/>
            <a:ext cx="4428420" cy="1526891"/>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lIns="55515" tIns="27758" rIns="55515" bIns="27758" rtlCol="0" anchor="ctr"/>
          <a:lstStyle/>
          <a:p>
            <a:pPr algn="just"/>
            <a:r>
              <a:rPr lang="es-CO" sz="2400" dirty="0">
                <a:solidFill>
                  <a:schemeClr val="bg1"/>
                </a:solidFill>
                <a:latin typeface="Verdana" panose="020B0604030504040204" pitchFamily="34" charset="0"/>
                <a:ea typeface="Verdana" panose="020B0604030504040204" pitchFamily="34" charset="0"/>
              </a:rPr>
              <a:t>Corte agosto de 2025</a:t>
            </a:r>
          </a:p>
        </p:txBody>
      </p:sp>
    </p:spTree>
    <p:extLst>
      <p:ext uri="{BB962C8B-B14F-4D97-AF65-F5344CB8AC3E}">
        <p14:creationId xmlns:p14="http://schemas.microsoft.com/office/powerpoint/2010/main" val="1091258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D3ED8FA-36BC-CC61-03C2-0C290BAF2335}"/>
              </a:ext>
            </a:extLst>
          </p:cNvPr>
          <p:cNvSpPr>
            <a:spLocks noGrp="1"/>
          </p:cNvSpPr>
          <p:nvPr>
            <p:ph idx="1"/>
          </p:nvPr>
        </p:nvSpPr>
        <p:spPr>
          <a:xfrm>
            <a:off x="447643" y="1713755"/>
            <a:ext cx="6487247" cy="1286274"/>
          </a:xfrm>
        </p:spPr>
        <p:txBody>
          <a:bodyPr>
            <a:normAutofit/>
          </a:bodyPr>
          <a:lstStyle/>
          <a:p>
            <a:pPr marL="0" indent="0" algn="just">
              <a:lnSpc>
                <a:spcPct val="107000"/>
              </a:lnSpc>
              <a:spcAft>
                <a:spcPts val="800"/>
              </a:spcAft>
              <a:buNone/>
            </a:pPr>
            <a:r>
              <a:rPr lang="es-ES_tradnl" sz="1400" kern="100" dirty="0">
                <a:effectLst/>
                <a:latin typeface="Verdana" panose="020B0604030504040204" pitchFamily="34" charset="0"/>
                <a:ea typeface="Cambria" panose="02040503050406030204" pitchFamily="18" charset="0"/>
                <a:cs typeface="Times New Roman" panose="02020603050405020304" pitchFamily="18" charset="0"/>
              </a:rPr>
              <a:t>De acuerdo con lo establecido en el Estatuto Orgánico del Presupuesto-EOP (Compilado por el Decreto 111 de 1996), el presupuesto de rentas y recursos de capital comprende los Ingresos de la Nación y los Ingresos Propios de los Establecimientos Públicos del orden nacional, los cuales se dividen en los siguientes conceptos:</a:t>
            </a:r>
            <a:endParaRPr lang="es-CO" sz="1400" kern="1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4" name="Gráfico 3">
            <a:extLst>
              <a:ext uri="{FF2B5EF4-FFF2-40B4-BE49-F238E27FC236}">
                <a16:creationId xmlns:a16="http://schemas.microsoft.com/office/drawing/2014/main" id="{8A79C4DA-D161-0775-B0B2-0D58580870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42184" y="4878020"/>
            <a:ext cx="3701012" cy="400943"/>
          </a:xfrm>
          <a:prstGeom prst="rect">
            <a:avLst/>
          </a:prstGeom>
        </p:spPr>
      </p:pic>
      <p:pic>
        <p:nvPicPr>
          <p:cNvPr id="5" name="Gráfico 4">
            <a:extLst>
              <a:ext uri="{FF2B5EF4-FFF2-40B4-BE49-F238E27FC236}">
                <a16:creationId xmlns:a16="http://schemas.microsoft.com/office/drawing/2014/main" id="{05EB3403-8401-D0C3-7A6E-1D78C50DD2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2184" y="4265826"/>
            <a:ext cx="3701012" cy="400943"/>
          </a:xfrm>
          <a:prstGeom prst="rect">
            <a:avLst/>
          </a:prstGeom>
        </p:spPr>
      </p:pic>
      <p:pic>
        <p:nvPicPr>
          <p:cNvPr id="6" name="Gráfico 5">
            <a:extLst>
              <a:ext uri="{FF2B5EF4-FFF2-40B4-BE49-F238E27FC236}">
                <a16:creationId xmlns:a16="http://schemas.microsoft.com/office/drawing/2014/main" id="{30F5F843-D05B-6D6C-BF7F-2BD358F793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2184" y="3678662"/>
            <a:ext cx="3701012" cy="400943"/>
          </a:xfrm>
          <a:prstGeom prst="rect">
            <a:avLst/>
          </a:prstGeom>
        </p:spPr>
      </p:pic>
      <p:pic>
        <p:nvPicPr>
          <p:cNvPr id="7" name="Gráfico 6">
            <a:extLst>
              <a:ext uri="{FF2B5EF4-FFF2-40B4-BE49-F238E27FC236}">
                <a16:creationId xmlns:a16="http://schemas.microsoft.com/office/drawing/2014/main" id="{4F9DA5BE-EF92-52BA-1C1C-3FAFFD8AE4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42184" y="3071753"/>
            <a:ext cx="3701012" cy="400943"/>
          </a:xfrm>
          <a:prstGeom prst="rect">
            <a:avLst/>
          </a:prstGeom>
        </p:spPr>
      </p:pic>
      <p:sp>
        <p:nvSpPr>
          <p:cNvPr id="8" name="CuadroTexto 7">
            <a:extLst>
              <a:ext uri="{FF2B5EF4-FFF2-40B4-BE49-F238E27FC236}">
                <a16:creationId xmlns:a16="http://schemas.microsoft.com/office/drawing/2014/main" id="{8BC9E238-0693-5366-76C7-6F311C69132E}"/>
              </a:ext>
            </a:extLst>
          </p:cNvPr>
          <p:cNvSpPr txBox="1"/>
          <p:nvPr/>
        </p:nvSpPr>
        <p:spPr>
          <a:xfrm>
            <a:off x="2660844" y="3110961"/>
            <a:ext cx="2465797" cy="291618"/>
          </a:xfrm>
          <a:prstGeom prst="rect">
            <a:avLst/>
          </a:prstGeom>
          <a:noFill/>
        </p:spPr>
        <p:txBody>
          <a:bodyPr wrap="square">
            <a:spAutoFit/>
          </a:bodyPr>
          <a:lstStyle/>
          <a:p>
            <a:pPr algn="ctr"/>
            <a:r>
              <a:rPr lang="es-CO" sz="1295" b="1" dirty="0">
                <a:latin typeface="Verdana" panose="020B0604030504040204" pitchFamily="34" charset="0"/>
                <a:ea typeface="Verdana" panose="020B0604030504040204" pitchFamily="34" charset="0"/>
              </a:rPr>
              <a:t>Ingresos Corrientes</a:t>
            </a:r>
          </a:p>
        </p:txBody>
      </p:sp>
      <p:sp>
        <p:nvSpPr>
          <p:cNvPr id="9" name="CuadroTexto 8">
            <a:extLst>
              <a:ext uri="{FF2B5EF4-FFF2-40B4-BE49-F238E27FC236}">
                <a16:creationId xmlns:a16="http://schemas.microsoft.com/office/drawing/2014/main" id="{62237681-EB53-FA93-2E0F-47F62E93EDF0}"/>
              </a:ext>
            </a:extLst>
          </p:cNvPr>
          <p:cNvSpPr txBox="1"/>
          <p:nvPr/>
        </p:nvSpPr>
        <p:spPr>
          <a:xfrm>
            <a:off x="2295498" y="4927126"/>
            <a:ext cx="3194386"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Contribuciones Parafiscales</a:t>
            </a:r>
          </a:p>
        </p:txBody>
      </p:sp>
      <p:sp>
        <p:nvSpPr>
          <p:cNvPr id="10" name="CuadroTexto 9">
            <a:extLst>
              <a:ext uri="{FF2B5EF4-FFF2-40B4-BE49-F238E27FC236}">
                <a16:creationId xmlns:a16="http://schemas.microsoft.com/office/drawing/2014/main" id="{1929E98D-0DE1-7284-377B-767D796E91B8}"/>
              </a:ext>
            </a:extLst>
          </p:cNvPr>
          <p:cNvSpPr txBox="1"/>
          <p:nvPr/>
        </p:nvSpPr>
        <p:spPr>
          <a:xfrm>
            <a:off x="2455698" y="3733549"/>
            <a:ext cx="2873987" cy="291618"/>
          </a:xfrm>
          <a:prstGeom prst="rect">
            <a:avLst/>
          </a:prstGeom>
          <a:noFill/>
        </p:spPr>
        <p:txBody>
          <a:bodyPr wrap="square">
            <a:spAutoFit/>
          </a:bodyPr>
          <a:lstStyle/>
          <a:p>
            <a:pPr algn="ctr"/>
            <a:r>
              <a:rPr lang="es-CO" sz="1295" b="1" dirty="0">
                <a:latin typeface="Verdana" panose="020B0604030504040204" pitchFamily="34" charset="0"/>
                <a:ea typeface="Verdana" panose="020B0604030504040204" pitchFamily="34" charset="0"/>
              </a:rPr>
              <a:t>Recursos de Capital</a:t>
            </a:r>
          </a:p>
        </p:txBody>
      </p:sp>
      <p:sp>
        <p:nvSpPr>
          <p:cNvPr id="11" name="CuadroTexto 10">
            <a:extLst>
              <a:ext uri="{FF2B5EF4-FFF2-40B4-BE49-F238E27FC236}">
                <a16:creationId xmlns:a16="http://schemas.microsoft.com/office/drawing/2014/main" id="{D5B74215-652A-80C2-C881-2C406B6A1524}"/>
              </a:ext>
            </a:extLst>
          </p:cNvPr>
          <p:cNvSpPr txBox="1"/>
          <p:nvPr/>
        </p:nvSpPr>
        <p:spPr>
          <a:xfrm>
            <a:off x="2988344" y="4307519"/>
            <a:ext cx="1891718"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Fondos Especiales</a:t>
            </a:r>
          </a:p>
        </p:txBody>
      </p:sp>
      <p:grpSp>
        <p:nvGrpSpPr>
          <p:cNvPr id="12" name="Google Shape;9221;p74">
            <a:extLst>
              <a:ext uri="{FF2B5EF4-FFF2-40B4-BE49-F238E27FC236}">
                <a16:creationId xmlns:a16="http://schemas.microsoft.com/office/drawing/2014/main" id="{1BACB208-E031-523D-F4B9-0DBAB9191B49}"/>
              </a:ext>
            </a:extLst>
          </p:cNvPr>
          <p:cNvGrpSpPr/>
          <p:nvPr/>
        </p:nvGrpSpPr>
        <p:grpSpPr>
          <a:xfrm>
            <a:off x="1432875" y="3073475"/>
            <a:ext cx="367152" cy="367152"/>
            <a:chOff x="2676100" y="832575"/>
            <a:chExt cx="483125" cy="483125"/>
          </a:xfrm>
          <a:solidFill>
            <a:srgbClr val="18AEBA"/>
          </a:solidFill>
        </p:grpSpPr>
        <p:sp>
          <p:nvSpPr>
            <p:cNvPr id="13" name="Google Shape;9222;p74">
              <a:extLst>
                <a:ext uri="{FF2B5EF4-FFF2-40B4-BE49-F238E27FC236}">
                  <a16:creationId xmlns:a16="http://schemas.microsoft.com/office/drawing/2014/main" id="{2108189D-8483-D25C-4201-FBD8B9E550AE}"/>
                </a:ext>
              </a:extLst>
            </p:cNvPr>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14" name="Google Shape;9223;p74">
              <a:extLst>
                <a:ext uri="{FF2B5EF4-FFF2-40B4-BE49-F238E27FC236}">
                  <a16:creationId xmlns:a16="http://schemas.microsoft.com/office/drawing/2014/main" id="{CE20F865-1B95-BB21-5E26-6CB02B5D76A5}"/>
                </a:ext>
              </a:extLst>
            </p:cNvPr>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sp>
          <p:nvSpPr>
            <p:cNvPr id="15" name="Google Shape;9224;p74">
              <a:extLst>
                <a:ext uri="{FF2B5EF4-FFF2-40B4-BE49-F238E27FC236}">
                  <a16:creationId xmlns:a16="http://schemas.microsoft.com/office/drawing/2014/main" id="{007F960F-C3CB-B64D-6A52-69E1711B12FE}"/>
                </a:ext>
              </a:extLst>
            </p:cNvPr>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8677" tIns="98677" rIns="98677" bIns="98677" anchor="ctr" anchorCtr="0">
              <a:noAutofit/>
            </a:bodyPr>
            <a:lstStyle/>
            <a:p>
              <a:endParaRPr sz="2115">
                <a:solidFill>
                  <a:srgbClr val="E2851E"/>
                </a:solidFill>
              </a:endParaRPr>
            </a:p>
          </p:txBody>
        </p:sp>
      </p:grpSp>
      <p:grpSp>
        <p:nvGrpSpPr>
          <p:cNvPr id="16" name="Google Shape;9306;p74">
            <a:extLst>
              <a:ext uri="{FF2B5EF4-FFF2-40B4-BE49-F238E27FC236}">
                <a16:creationId xmlns:a16="http://schemas.microsoft.com/office/drawing/2014/main" id="{77369869-1700-5C2B-7556-61839DD5EC85}"/>
              </a:ext>
            </a:extLst>
          </p:cNvPr>
          <p:cNvGrpSpPr/>
          <p:nvPr/>
        </p:nvGrpSpPr>
        <p:grpSpPr>
          <a:xfrm>
            <a:off x="1416647" y="3693865"/>
            <a:ext cx="379559" cy="360313"/>
            <a:chOff x="6222125" y="2025975"/>
            <a:chExt cx="499450" cy="474125"/>
          </a:xfrm>
          <a:solidFill>
            <a:srgbClr val="0D79B6"/>
          </a:solidFill>
        </p:grpSpPr>
        <p:sp>
          <p:nvSpPr>
            <p:cNvPr id="17" name="Google Shape;9307;p74">
              <a:extLst>
                <a:ext uri="{FF2B5EF4-FFF2-40B4-BE49-F238E27FC236}">
                  <a16:creationId xmlns:a16="http://schemas.microsoft.com/office/drawing/2014/main" id="{7C50BB91-8E9D-4DCC-83AD-2B67624F1DF6}"/>
                </a:ext>
              </a:extLst>
            </p:cNvPr>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8" name="Google Shape;9308;p74">
              <a:extLst>
                <a:ext uri="{FF2B5EF4-FFF2-40B4-BE49-F238E27FC236}">
                  <a16:creationId xmlns:a16="http://schemas.microsoft.com/office/drawing/2014/main" id="{7B154214-0FB8-08EA-250C-E3C9AE9F5AEE}"/>
                </a:ext>
              </a:extLst>
            </p:cNvPr>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sp>
          <p:nvSpPr>
            <p:cNvPr id="19" name="Google Shape;9309;p74">
              <a:extLst>
                <a:ext uri="{FF2B5EF4-FFF2-40B4-BE49-F238E27FC236}">
                  <a16:creationId xmlns:a16="http://schemas.microsoft.com/office/drawing/2014/main" id="{3C980E41-A1C0-E640-6BF1-5815318F5131}"/>
                </a:ext>
              </a:extLst>
            </p:cNvPr>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8677" tIns="98677" rIns="98677" bIns="98677" anchor="ctr" anchorCtr="0">
              <a:noAutofit/>
            </a:bodyPr>
            <a:lstStyle/>
            <a:p>
              <a:endParaRPr sz="2115">
                <a:solidFill>
                  <a:srgbClr val="435D74"/>
                </a:solidFill>
              </a:endParaRPr>
            </a:p>
          </p:txBody>
        </p:sp>
      </p:grpSp>
      <p:grpSp>
        <p:nvGrpSpPr>
          <p:cNvPr id="20" name="Google Shape;9842;p76">
            <a:extLst>
              <a:ext uri="{FF2B5EF4-FFF2-40B4-BE49-F238E27FC236}">
                <a16:creationId xmlns:a16="http://schemas.microsoft.com/office/drawing/2014/main" id="{399D7FAB-2CE5-40E4-E5CB-D026CD69E8A8}"/>
              </a:ext>
            </a:extLst>
          </p:cNvPr>
          <p:cNvGrpSpPr/>
          <p:nvPr/>
        </p:nvGrpSpPr>
        <p:grpSpPr>
          <a:xfrm>
            <a:off x="1488151" y="4307016"/>
            <a:ext cx="332688" cy="302240"/>
            <a:chOff x="-62518200" y="2692475"/>
            <a:chExt cx="318225" cy="289100"/>
          </a:xfrm>
          <a:solidFill>
            <a:schemeClr val="accent2"/>
          </a:solidFill>
        </p:grpSpPr>
        <p:sp>
          <p:nvSpPr>
            <p:cNvPr id="21" name="Google Shape;9843;p76">
              <a:extLst>
                <a:ext uri="{FF2B5EF4-FFF2-40B4-BE49-F238E27FC236}">
                  <a16:creationId xmlns:a16="http://schemas.microsoft.com/office/drawing/2014/main" id="{76AE70CA-CA1E-4E23-EB87-F197106296C1}"/>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8677" tIns="98677" rIns="98677" bIns="98677" anchor="ctr" anchorCtr="0">
              <a:noAutofit/>
            </a:bodyPr>
            <a:lstStyle/>
            <a:p>
              <a:endParaRPr sz="2115"/>
            </a:p>
          </p:txBody>
        </p:sp>
        <p:sp>
          <p:nvSpPr>
            <p:cNvPr id="22" name="Google Shape;9844;p76">
              <a:extLst>
                <a:ext uri="{FF2B5EF4-FFF2-40B4-BE49-F238E27FC236}">
                  <a16:creationId xmlns:a16="http://schemas.microsoft.com/office/drawing/2014/main" id="{D95854B7-1CE7-7847-9928-9BD30E055998}"/>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8677" tIns="98677" rIns="98677" bIns="98677" anchor="ctr" anchorCtr="0">
              <a:noAutofit/>
            </a:bodyPr>
            <a:lstStyle/>
            <a:p>
              <a:endParaRPr sz="2115"/>
            </a:p>
          </p:txBody>
        </p:sp>
      </p:grpSp>
      <p:grpSp>
        <p:nvGrpSpPr>
          <p:cNvPr id="23" name="Google Shape;9938;p76">
            <a:extLst>
              <a:ext uri="{FF2B5EF4-FFF2-40B4-BE49-F238E27FC236}">
                <a16:creationId xmlns:a16="http://schemas.microsoft.com/office/drawing/2014/main" id="{24B82626-9C23-F69B-B7DB-27F80A77F19B}"/>
              </a:ext>
            </a:extLst>
          </p:cNvPr>
          <p:cNvGrpSpPr/>
          <p:nvPr/>
        </p:nvGrpSpPr>
        <p:grpSpPr>
          <a:xfrm>
            <a:off x="1473864" y="4899467"/>
            <a:ext cx="333498" cy="330310"/>
            <a:chOff x="-59889100" y="2671925"/>
            <a:chExt cx="319000" cy="315950"/>
          </a:xfrm>
          <a:solidFill>
            <a:schemeClr val="accent1">
              <a:lumMod val="75000"/>
            </a:schemeClr>
          </a:solidFill>
        </p:grpSpPr>
        <p:sp>
          <p:nvSpPr>
            <p:cNvPr id="24" name="Google Shape;9939;p76">
              <a:extLst>
                <a:ext uri="{FF2B5EF4-FFF2-40B4-BE49-F238E27FC236}">
                  <a16:creationId xmlns:a16="http://schemas.microsoft.com/office/drawing/2014/main" id="{911CD36F-7369-26C2-F87E-64E6099420EF}"/>
                </a:ext>
              </a:extLst>
            </p:cNvPr>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8677" tIns="98677" rIns="98677" bIns="98677" anchor="ctr" anchorCtr="0">
              <a:noAutofit/>
            </a:bodyPr>
            <a:lstStyle/>
            <a:p>
              <a:endParaRPr sz="2115"/>
            </a:p>
          </p:txBody>
        </p:sp>
        <p:sp>
          <p:nvSpPr>
            <p:cNvPr id="25" name="Google Shape;9940;p76">
              <a:extLst>
                <a:ext uri="{FF2B5EF4-FFF2-40B4-BE49-F238E27FC236}">
                  <a16:creationId xmlns:a16="http://schemas.microsoft.com/office/drawing/2014/main" id="{76C531CA-72B6-882A-1EF5-403785763E95}"/>
                </a:ext>
              </a:extLst>
            </p:cNvPr>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8677" tIns="98677" rIns="98677" bIns="98677" anchor="ctr" anchorCtr="0">
              <a:noAutofit/>
            </a:bodyPr>
            <a:lstStyle/>
            <a:p>
              <a:endParaRPr sz="2115"/>
            </a:p>
          </p:txBody>
        </p:sp>
        <p:sp>
          <p:nvSpPr>
            <p:cNvPr id="26" name="Google Shape;9941;p76">
              <a:extLst>
                <a:ext uri="{FF2B5EF4-FFF2-40B4-BE49-F238E27FC236}">
                  <a16:creationId xmlns:a16="http://schemas.microsoft.com/office/drawing/2014/main" id="{69534201-9866-C353-64E8-42BF15C29334}"/>
                </a:ext>
              </a:extLst>
            </p:cNvPr>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8677" tIns="98677" rIns="98677" bIns="98677" anchor="ctr" anchorCtr="0">
              <a:noAutofit/>
            </a:bodyPr>
            <a:lstStyle/>
            <a:p>
              <a:endParaRPr sz="2115"/>
            </a:p>
          </p:txBody>
        </p:sp>
        <p:sp>
          <p:nvSpPr>
            <p:cNvPr id="27" name="Google Shape;9942;p76">
              <a:extLst>
                <a:ext uri="{FF2B5EF4-FFF2-40B4-BE49-F238E27FC236}">
                  <a16:creationId xmlns:a16="http://schemas.microsoft.com/office/drawing/2014/main" id="{8F745B69-ECC3-3E34-D589-F46AB663BD95}"/>
                </a:ext>
              </a:extLst>
            </p:cNvPr>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8677" tIns="98677" rIns="98677" bIns="98677" anchor="ctr" anchorCtr="0">
              <a:noAutofit/>
            </a:bodyPr>
            <a:lstStyle/>
            <a:p>
              <a:endParaRPr sz="2115"/>
            </a:p>
          </p:txBody>
        </p:sp>
      </p:grpSp>
      <p:sp>
        <p:nvSpPr>
          <p:cNvPr id="29" name="CuadroTexto 28">
            <a:extLst>
              <a:ext uri="{FF2B5EF4-FFF2-40B4-BE49-F238E27FC236}">
                <a16:creationId xmlns:a16="http://schemas.microsoft.com/office/drawing/2014/main" id="{65BFADDB-41C5-291C-C5C7-E0A50528CA3D}"/>
              </a:ext>
            </a:extLst>
          </p:cNvPr>
          <p:cNvSpPr txBox="1"/>
          <p:nvPr/>
        </p:nvSpPr>
        <p:spPr>
          <a:xfrm>
            <a:off x="599613" y="5410719"/>
            <a:ext cx="6174768" cy="2031325"/>
          </a:xfrm>
          <a:prstGeom prst="rect">
            <a:avLst/>
          </a:prstGeom>
          <a:noFill/>
        </p:spPr>
        <p:txBody>
          <a:bodyPr wrap="square" rtlCol="0">
            <a:spAutoFit/>
          </a:bodyPr>
          <a:lstStyle/>
          <a:p>
            <a:pPr algn="just"/>
            <a:r>
              <a:rPr lang="es-ES_tradnl" sz="1400" kern="100" dirty="0">
                <a:effectLst/>
                <a:latin typeface="Verdana" panose="020B0604030504040204" pitchFamily="34" charset="0"/>
                <a:ea typeface="Verdana" panose="020B0604030504040204" pitchFamily="34" charset="0"/>
                <a:cs typeface="Times New Roman" panose="02020603050405020304" pitchFamily="18" charset="0"/>
              </a:rPr>
              <a:t>El aforo inicial de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rentas y recursos de capital del PGN 2025 aprobado por el </a:t>
            </a:r>
            <a:r>
              <a:rPr lang="es-ES" sz="1400" kern="100" dirty="0">
                <a:latin typeface="Verdana" panose="020B0604030504040204" pitchFamily="34" charset="0"/>
                <a:ea typeface="Verdana" panose="020B0604030504040204" pitchFamily="34" charset="0"/>
                <a:cs typeface="Times New Roman" panose="02020603050405020304" pitchFamily="18" charset="0"/>
              </a:rPr>
              <a:t>Decreto 1523 de 2024 </a:t>
            </a:r>
            <a:r>
              <a:rPr lang="es-ES_tradnl" sz="1400" kern="100" dirty="0">
                <a:latin typeface="Verdana" panose="020B0604030504040204" pitchFamily="34" charset="0"/>
                <a:ea typeface="Verdana" panose="020B0604030504040204" pitchFamily="34" charset="0"/>
                <a:cs typeface="Times New Roman" panose="02020603050405020304" pitchFamily="18" charset="0"/>
              </a:rPr>
              <a:t>asciende a $511 billones. Lo</a:t>
            </a:r>
            <a:r>
              <a:rPr lang="es-ES" sz="1400" kern="100" dirty="0">
                <a:latin typeface="Verdana" panose="020B0604030504040204" pitchFamily="34" charset="0"/>
                <a:ea typeface="Cambria" panose="02040503050406030204" pitchFamily="18" charset="0"/>
                <a:cs typeface="Times New Roman" panose="02020603050405020304" pitchFamily="18" charset="0"/>
              </a:rPr>
              <a:t>s ingresos no incluyen $12 billones para financiar los gastos aprobados, por lo que mediante Decreto 69 de 2025 se aplazó el presupuesto de gastos en este monto.</a:t>
            </a:r>
            <a:endParaRPr lang="es-CO" sz="1400" dirty="0"/>
          </a:p>
          <a:p>
            <a:pPr algn="just"/>
            <a:endParaRPr lang="es-ES_tradnl" sz="1400" kern="100" dirty="0">
              <a:latin typeface="Verdana" panose="020B0604030504040204" pitchFamily="34" charset="0"/>
              <a:ea typeface="Verdana" panose="020B0604030504040204" pitchFamily="34" charset="0"/>
              <a:cs typeface="Times New Roman" panose="02020603050405020304" pitchFamily="18" charset="0"/>
            </a:endParaRPr>
          </a:p>
          <a:p>
            <a:pPr algn="just"/>
            <a:r>
              <a:rPr lang="es-ES_tradnl" sz="1400" kern="100" dirty="0">
                <a:latin typeface="Verdana" panose="020B0604030504040204" pitchFamily="34" charset="0"/>
                <a:ea typeface="Verdana" panose="020B0604030504040204" pitchFamily="34" charset="0"/>
                <a:cs typeface="Times New Roman" panose="02020603050405020304" pitchFamily="18" charset="0"/>
              </a:rPr>
              <a:t>A agosto de 2025 se presentaron modificaciones que los adicionan en $2,9 billones, para un aforo vigente de $513,9 billones. (Cuadro No. 1).</a:t>
            </a:r>
            <a:endParaRPr lang="es-CO" sz="1400" kern="100"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32" name="Gráfico 31">
            <a:extLst>
              <a:ext uri="{FF2B5EF4-FFF2-40B4-BE49-F238E27FC236}">
                <a16:creationId xmlns:a16="http://schemas.microsoft.com/office/drawing/2014/main" id="{93BB19D7-B763-5874-58BC-66770B12329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72316" y="1126873"/>
            <a:ext cx="4215041" cy="400943"/>
          </a:xfrm>
          <a:prstGeom prst="rect">
            <a:avLst/>
          </a:prstGeom>
        </p:spPr>
      </p:pic>
      <p:sp>
        <p:nvSpPr>
          <p:cNvPr id="33" name="CuadroTexto 32">
            <a:extLst>
              <a:ext uri="{FF2B5EF4-FFF2-40B4-BE49-F238E27FC236}">
                <a16:creationId xmlns:a16="http://schemas.microsoft.com/office/drawing/2014/main" id="{BB9E7A89-378A-4AA0-CB56-3991A40E98BA}"/>
              </a:ext>
            </a:extLst>
          </p:cNvPr>
          <p:cNvSpPr txBox="1"/>
          <p:nvPr/>
        </p:nvSpPr>
        <p:spPr>
          <a:xfrm>
            <a:off x="1630341" y="1176683"/>
            <a:ext cx="4104558"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1. Aforo de Ingresos</a:t>
            </a:r>
          </a:p>
        </p:txBody>
      </p:sp>
      <p:pic>
        <p:nvPicPr>
          <p:cNvPr id="34" name="Imagen 33">
            <a:extLst>
              <a:ext uri="{FF2B5EF4-FFF2-40B4-BE49-F238E27FC236}">
                <a16:creationId xmlns:a16="http://schemas.microsoft.com/office/drawing/2014/main" id="{EEE925AA-A99A-AA6D-83EF-E722322CDAF8}"/>
              </a:ext>
            </a:extLst>
          </p:cNvPr>
          <p:cNvPicPr>
            <a:picLocks noChangeAspect="1"/>
          </p:cNvPicPr>
          <p:nvPr/>
        </p:nvPicPr>
        <p:blipFill>
          <a:blip r:embed="rId12"/>
          <a:stretch>
            <a:fillRect/>
          </a:stretch>
        </p:blipFill>
        <p:spPr>
          <a:xfrm>
            <a:off x="4805097" y="328224"/>
            <a:ext cx="1659313" cy="296306"/>
          </a:xfrm>
          <a:prstGeom prst="rect">
            <a:avLst/>
          </a:prstGeom>
        </p:spPr>
      </p:pic>
      <p:sp>
        <p:nvSpPr>
          <p:cNvPr id="35" name="CuadroTexto 34">
            <a:extLst>
              <a:ext uri="{FF2B5EF4-FFF2-40B4-BE49-F238E27FC236}">
                <a16:creationId xmlns:a16="http://schemas.microsoft.com/office/drawing/2014/main" id="{C70D301B-4F93-E76C-DBC2-56A9F2C2E5EC}"/>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2" name="Imagen 1">
            <a:extLst>
              <a:ext uri="{FF2B5EF4-FFF2-40B4-BE49-F238E27FC236}">
                <a16:creationId xmlns:a16="http://schemas.microsoft.com/office/drawing/2014/main" id="{0F2E6A92-9F8E-E229-87DE-60200E3675DF}"/>
              </a:ext>
            </a:extLst>
          </p:cNvPr>
          <p:cNvPicPr>
            <a:picLocks noChangeAspect="1"/>
          </p:cNvPicPr>
          <p:nvPr/>
        </p:nvPicPr>
        <p:blipFill>
          <a:blip r:embed="rId13"/>
          <a:stretch>
            <a:fillRect/>
          </a:stretch>
        </p:blipFill>
        <p:spPr>
          <a:xfrm>
            <a:off x="533297" y="7822135"/>
            <a:ext cx="6637150" cy="2031325"/>
          </a:xfrm>
          <a:prstGeom prst="rect">
            <a:avLst/>
          </a:prstGeom>
        </p:spPr>
      </p:pic>
    </p:spTree>
    <p:extLst>
      <p:ext uri="{BB962C8B-B14F-4D97-AF65-F5344CB8AC3E}">
        <p14:creationId xmlns:p14="http://schemas.microsoft.com/office/powerpoint/2010/main" val="1956155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06F20D-CE7B-39B4-A3E2-702B8401C11D}"/>
              </a:ext>
            </a:extLst>
          </p:cNvPr>
          <p:cNvSpPr>
            <a:spLocks noGrp="1"/>
          </p:cNvSpPr>
          <p:nvPr>
            <p:ph type="title"/>
          </p:nvPr>
        </p:nvSpPr>
        <p:spPr>
          <a:xfrm>
            <a:off x="519729" y="1110667"/>
            <a:ext cx="6520220" cy="486064"/>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511" b="1" i="0" u="none" strike="noStrike" kern="1200" cap="none" spc="0" normalizeH="0" baseline="0" noProof="0" dirty="0">
                <a:ln>
                  <a:noFill/>
                </a:ln>
                <a:solidFill>
                  <a:srgbClr val="0B78B5"/>
                </a:solidFill>
                <a:effectLst/>
                <a:uLnTx/>
                <a:uFillTx/>
                <a:latin typeface="Verdana" panose="020B0604030504040204" pitchFamily="34" charset="0"/>
                <a:ea typeface="Verdana" panose="020B0604030504040204" pitchFamily="34" charset="0"/>
                <a:cs typeface="+mn-cs"/>
              </a:rPr>
              <a:t>1.1 Modificaciones Ingresos PGN</a:t>
            </a:r>
          </a:p>
        </p:txBody>
      </p:sp>
      <p:sp>
        <p:nvSpPr>
          <p:cNvPr id="3" name="Marcador de contenido 2">
            <a:extLst>
              <a:ext uri="{FF2B5EF4-FFF2-40B4-BE49-F238E27FC236}">
                <a16:creationId xmlns:a16="http://schemas.microsoft.com/office/drawing/2014/main" id="{131BA7B6-8D90-9EC7-C268-09A3A97C3816}"/>
              </a:ext>
            </a:extLst>
          </p:cNvPr>
          <p:cNvSpPr>
            <a:spLocks noGrp="1"/>
          </p:cNvSpPr>
          <p:nvPr>
            <p:ph idx="1"/>
          </p:nvPr>
        </p:nvSpPr>
        <p:spPr>
          <a:xfrm>
            <a:off x="476359" y="1581521"/>
            <a:ext cx="6520219" cy="2251879"/>
          </a:xfrm>
        </p:spPr>
        <p:txBody>
          <a:bodyPr>
            <a:normAutofit fontScale="85000" lnSpcReduction="10000"/>
          </a:bodyPr>
          <a:lstStyle/>
          <a:p>
            <a:pPr marL="0" indent="0" algn="just">
              <a:lnSpc>
                <a:spcPct val="100000"/>
              </a:lnSpc>
              <a:buNone/>
            </a:pPr>
            <a:r>
              <a:rPr lang="es-ES_tradnl" sz="1400" kern="100" dirty="0">
                <a:cs typeface="Times New Roman" panose="02020603050405020304" pitchFamily="18" charset="0"/>
              </a:rPr>
              <a:t>A agosto de 2025, se presentaron modificaciones que adicionaron los ingresos en $2.883 mil millones (mm) que provienen de: </a:t>
            </a:r>
            <a:r>
              <a:rPr lang="es-ES_tradnl" sz="1400" b="1" kern="100" dirty="0">
                <a:cs typeface="Times New Roman" panose="02020603050405020304" pitchFamily="18" charset="0"/>
              </a:rPr>
              <a:t>1)</a:t>
            </a:r>
            <a:r>
              <a:rPr lang="es-ES_tradnl" sz="1400" kern="100" dirty="0">
                <a:cs typeface="Times New Roman" panose="02020603050405020304" pitchFamily="18" charset="0"/>
              </a:rPr>
              <a:t> </a:t>
            </a:r>
            <a:r>
              <a:rPr lang="es-ES_tradnl" sz="1400" b="1" kern="100" dirty="0">
                <a:cs typeface="Times New Roman" panose="02020603050405020304" pitchFamily="18" charset="0"/>
              </a:rPr>
              <a:t>Adiciones por convenios interadministrativos</a:t>
            </a:r>
            <a:r>
              <a:rPr lang="es-ES_tradnl" sz="1400" kern="100" dirty="0">
                <a:cs typeface="Times New Roman" panose="02020603050405020304" pitchFamily="18" charset="0"/>
              </a:rPr>
              <a:t>, Acuerdo 001 del 28 de enero de 2025 del Fondo de Pasivo Social de Ferrocarriles Nacionales de Colombia ($28 mm), Acuerdo 02 del 10 de abril de 2025 del Hospital Militar ($38 mm), Resolución 312 del 3 de julio de 2025 nación otros recursos de capital Función Pública ($2 mm) y Acuerdo 003 del 24 de julio de 2025 Unidad Nacional de Protección ($42 mm); cuyo detalle se presenta en el anexo No. 1. </a:t>
            </a:r>
            <a:r>
              <a:rPr lang="es-ES_tradnl" sz="1400" b="1" kern="100" dirty="0">
                <a:cs typeface="Times New Roman" panose="02020603050405020304" pitchFamily="18" charset="0"/>
              </a:rPr>
              <a:t>2) Adiciones por donaciones</a:t>
            </a:r>
            <a:r>
              <a:rPr lang="es-ES_tradnl" sz="1400" kern="100" dirty="0">
                <a:cs typeface="Times New Roman" panose="02020603050405020304" pitchFamily="18" charset="0"/>
              </a:rPr>
              <a:t>, mediante los Decretos 646 del 13 de junio de 2025 y 718 del 25 de junio de 2025 por $5 mm y $1 mm, respectivamente. </a:t>
            </a:r>
            <a:r>
              <a:rPr lang="es-ES_tradnl" sz="1400" b="1" kern="100" dirty="0">
                <a:cs typeface="Times New Roman" panose="02020603050405020304" pitchFamily="18" charset="0"/>
              </a:rPr>
              <a:t>3)</a:t>
            </a:r>
            <a:r>
              <a:rPr lang="es-ES_tradnl" sz="1400" kern="100" dirty="0">
                <a:cs typeface="Times New Roman" panose="02020603050405020304" pitchFamily="18" charset="0"/>
              </a:rPr>
              <a:t> </a:t>
            </a:r>
            <a:r>
              <a:rPr lang="es-ES_tradnl" sz="1400" b="1" kern="100" dirty="0">
                <a:cs typeface="Times New Roman" panose="02020603050405020304" pitchFamily="18" charset="0"/>
              </a:rPr>
              <a:t>Adición por el estado de conmoción interior</a:t>
            </a:r>
            <a:r>
              <a:rPr lang="es-ES_tradnl" sz="1400" kern="100" dirty="0">
                <a:cs typeface="Times New Roman" panose="02020603050405020304" pitchFamily="18" charset="0"/>
              </a:rPr>
              <a:t>, Decreto 274 de 2025 (Liquidado en el Decreto 359 de 2025) por $2.768 mm y </a:t>
            </a:r>
            <a:r>
              <a:rPr lang="es-ES_tradnl" sz="1400" b="1" kern="100" dirty="0">
                <a:cs typeface="Times New Roman" panose="02020603050405020304" pitchFamily="18" charset="0"/>
              </a:rPr>
              <a:t>4) Distribuciones entre entidades </a:t>
            </a:r>
            <a:r>
              <a:rPr lang="es-ES_tradnl" sz="1400" kern="100" dirty="0">
                <a:cs typeface="Times New Roman" panose="02020603050405020304" pitchFamily="18" charset="0"/>
              </a:rPr>
              <a:t>por $24 mm (que no modifican el total del presupuesto). (Cuadro No. 2)</a:t>
            </a:r>
            <a:endParaRPr lang="es-CO" sz="1400" kern="100" dirty="0">
              <a:effectLst/>
              <a:cs typeface="Times New Roman" panose="02020603050405020304" pitchFamily="18" charset="0"/>
            </a:endParaRPr>
          </a:p>
        </p:txBody>
      </p:sp>
      <p:pic>
        <p:nvPicPr>
          <p:cNvPr id="8" name="Gráfico 7">
            <a:extLst>
              <a:ext uri="{FF2B5EF4-FFF2-40B4-BE49-F238E27FC236}">
                <a16:creationId xmlns:a16="http://schemas.microsoft.com/office/drawing/2014/main" id="{44A33528-4EDC-97C8-C972-4418A2BA3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2316" y="742210"/>
            <a:ext cx="4215041" cy="400943"/>
          </a:xfrm>
          <a:prstGeom prst="rect">
            <a:avLst/>
          </a:prstGeom>
        </p:spPr>
      </p:pic>
      <p:sp>
        <p:nvSpPr>
          <p:cNvPr id="9" name="CuadroTexto 8">
            <a:extLst>
              <a:ext uri="{FF2B5EF4-FFF2-40B4-BE49-F238E27FC236}">
                <a16:creationId xmlns:a16="http://schemas.microsoft.com/office/drawing/2014/main" id="{56C38716-3A13-2E3F-6A22-261BCF408EE1}"/>
              </a:ext>
            </a:extLst>
          </p:cNvPr>
          <p:cNvSpPr txBox="1"/>
          <p:nvPr/>
        </p:nvSpPr>
        <p:spPr>
          <a:xfrm>
            <a:off x="1630341" y="792020"/>
            <a:ext cx="4104558" cy="291618"/>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1. Aforo de Ingresos</a:t>
            </a:r>
          </a:p>
        </p:txBody>
      </p:sp>
      <p:pic>
        <p:nvPicPr>
          <p:cNvPr id="10" name="Imagen 9">
            <a:extLst>
              <a:ext uri="{FF2B5EF4-FFF2-40B4-BE49-F238E27FC236}">
                <a16:creationId xmlns:a16="http://schemas.microsoft.com/office/drawing/2014/main" id="{9165DA78-44F6-3A37-BAFB-DC0D5A40E044}"/>
              </a:ext>
            </a:extLst>
          </p:cNvPr>
          <p:cNvPicPr>
            <a:picLocks noChangeAspect="1"/>
          </p:cNvPicPr>
          <p:nvPr/>
        </p:nvPicPr>
        <p:blipFill>
          <a:blip r:embed="rId4"/>
          <a:stretch>
            <a:fillRect/>
          </a:stretch>
        </p:blipFill>
        <p:spPr>
          <a:xfrm>
            <a:off x="4805097" y="328224"/>
            <a:ext cx="1659313" cy="296306"/>
          </a:xfrm>
          <a:prstGeom prst="rect">
            <a:avLst/>
          </a:prstGeom>
        </p:spPr>
      </p:pic>
      <p:sp>
        <p:nvSpPr>
          <p:cNvPr id="11" name="CuadroTexto 10">
            <a:extLst>
              <a:ext uri="{FF2B5EF4-FFF2-40B4-BE49-F238E27FC236}">
                <a16:creationId xmlns:a16="http://schemas.microsoft.com/office/drawing/2014/main" id="{15BBCE59-9B54-6EB4-08E3-E2D7ABB4551A}"/>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sp>
        <p:nvSpPr>
          <p:cNvPr id="5" name="Marcador de contenido 2">
            <a:extLst>
              <a:ext uri="{FF2B5EF4-FFF2-40B4-BE49-F238E27FC236}">
                <a16:creationId xmlns:a16="http://schemas.microsoft.com/office/drawing/2014/main" id="{6E751134-AA8F-4262-353E-43E1C97C31A9}"/>
              </a:ext>
            </a:extLst>
          </p:cNvPr>
          <p:cNvSpPr txBox="1">
            <a:spLocks/>
          </p:cNvSpPr>
          <p:nvPr/>
        </p:nvSpPr>
        <p:spPr>
          <a:xfrm>
            <a:off x="519730" y="6887644"/>
            <a:ext cx="6447142" cy="3333091"/>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buNone/>
            </a:pPr>
            <a:r>
              <a:rPr lang="es-ES" sz="1400" kern="100" dirty="0">
                <a:cs typeface="Times New Roman" panose="02020603050405020304" pitchFamily="18" charset="0"/>
              </a:rPr>
              <a:t>Para hacer frente a la Conmoción Interior, el Decreto 175 de 2025 introduce varias modificaciones en materia tributaria mediante los cuales se espera obtener recursos para financiar gastos en la región del Catatumbo, y que fueron adicionados en el PGN mediante Decreto Ley 274 de 2025 ($2.768 mm) así:</a:t>
            </a:r>
          </a:p>
          <a:p>
            <a:pPr marL="342900" indent="-342900" algn="just">
              <a:buAutoNum type="arabicParenR"/>
            </a:pPr>
            <a:r>
              <a:rPr lang="es-ES" sz="1400" kern="100" dirty="0">
                <a:cs typeface="Times New Roman" panose="02020603050405020304" pitchFamily="18" charset="0"/>
              </a:rPr>
              <a:t>Impuesto sobre las ventas - IVA en los juegos de suerte y azar operados exclusivamente por internet en el territorio nacional o desde el exterior con tarifa del 19% ($614 mm),</a:t>
            </a:r>
          </a:p>
          <a:p>
            <a:pPr marL="342900" indent="-342900" algn="just">
              <a:buAutoNum type="arabicParenR"/>
            </a:pPr>
            <a:r>
              <a:rPr lang="es-ES" sz="1400" kern="100" dirty="0">
                <a:cs typeface="Times New Roman" panose="02020603050405020304" pitchFamily="18" charset="0"/>
              </a:rPr>
              <a:t>Impuesto Especial para el Catatumbo que constituye un tributo temporal que grava la extracción en el territorio nacional de hidrocarburos y carbón para las partidas arancelarias 27.01 y 27.09, al momento de la primera venta o la exportación, con tarifa del 1% ($1.053 mm); y </a:t>
            </a:r>
          </a:p>
          <a:p>
            <a:pPr marL="342900" indent="-342900" algn="just">
              <a:buAutoNum type="arabicParenR"/>
            </a:pPr>
            <a:r>
              <a:rPr lang="es-ES" sz="1400" kern="100" dirty="0">
                <a:cs typeface="Times New Roman" panose="02020603050405020304" pitchFamily="18" charset="0"/>
              </a:rPr>
              <a:t>Modificación de la tarifa del Impuesto de Timbre estableciéndola en el 1% ($1.100 mm). </a:t>
            </a:r>
            <a:endParaRPr lang="es-CO" sz="1400" kern="100" dirty="0">
              <a:cs typeface="Times New Roman" panose="02020603050405020304" pitchFamily="18" charset="0"/>
            </a:endParaRPr>
          </a:p>
          <a:p>
            <a:pPr marL="0" indent="0" algn="just">
              <a:lnSpc>
                <a:spcPct val="100000"/>
              </a:lnSpc>
              <a:buFont typeface="Arial" panose="020B0604020202020204" pitchFamily="34" charset="0"/>
              <a:buNone/>
            </a:pPr>
            <a:endParaRPr lang="es-CO" sz="1400" kern="100" dirty="0">
              <a:cs typeface="Times New Roman" panose="02020603050405020304" pitchFamily="18" charset="0"/>
            </a:endParaRPr>
          </a:p>
        </p:txBody>
      </p:sp>
      <p:pic>
        <p:nvPicPr>
          <p:cNvPr id="7" name="Imagen 6">
            <a:extLst>
              <a:ext uri="{FF2B5EF4-FFF2-40B4-BE49-F238E27FC236}">
                <a16:creationId xmlns:a16="http://schemas.microsoft.com/office/drawing/2014/main" id="{5272330C-83DE-4191-A654-613196B5DEAF}"/>
              </a:ext>
            </a:extLst>
          </p:cNvPr>
          <p:cNvPicPr>
            <a:picLocks noChangeAspect="1"/>
          </p:cNvPicPr>
          <p:nvPr/>
        </p:nvPicPr>
        <p:blipFill>
          <a:blip r:embed="rId5"/>
          <a:stretch>
            <a:fillRect/>
          </a:stretch>
        </p:blipFill>
        <p:spPr>
          <a:xfrm>
            <a:off x="978980" y="3926681"/>
            <a:ext cx="5514975" cy="2838450"/>
          </a:xfrm>
          <a:prstGeom prst="rect">
            <a:avLst/>
          </a:prstGeom>
        </p:spPr>
      </p:pic>
    </p:spTree>
    <p:extLst>
      <p:ext uri="{BB962C8B-B14F-4D97-AF65-F5344CB8AC3E}">
        <p14:creationId xmlns:p14="http://schemas.microsoft.com/office/powerpoint/2010/main" val="4191609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566B06-1F01-E2D4-A0F7-C179E7573FE5}"/>
            </a:ext>
          </a:extLst>
        </p:cNvPr>
        <p:cNvGrpSpPr/>
        <p:nvPr/>
      </p:nvGrpSpPr>
      <p:grpSpPr>
        <a:xfrm>
          <a:off x="0" y="0"/>
          <a:ext cx="0" cy="0"/>
          <a:chOff x="0" y="0"/>
          <a:chExt cx="0" cy="0"/>
        </a:xfrm>
      </p:grpSpPr>
      <p:pic>
        <p:nvPicPr>
          <p:cNvPr id="9" name="Imagen 8" descr="Cabeza y torso de un hombre y una mujer con un sombrero&#10;&#10;Descripción generada automáticamente con confianza baja">
            <a:extLst>
              <a:ext uri="{FF2B5EF4-FFF2-40B4-BE49-F238E27FC236}">
                <a16:creationId xmlns:a16="http://schemas.microsoft.com/office/drawing/2014/main" id="{8A931E39-EBA7-1D8F-E770-B6BD49FEFE4D}"/>
              </a:ext>
            </a:extLst>
          </p:cNvPr>
          <p:cNvPicPr>
            <a:picLocks noChangeAspect="1"/>
          </p:cNvPicPr>
          <p:nvPr/>
        </p:nvPicPr>
        <p:blipFill>
          <a:blip r:embed="rId2"/>
          <a:srcRect l="22857"/>
          <a:stretch/>
        </p:blipFill>
        <p:spPr>
          <a:xfrm>
            <a:off x="304410" y="910345"/>
            <a:ext cx="5710133" cy="4933478"/>
          </a:xfrm>
          <a:prstGeom prst="rect">
            <a:avLst/>
          </a:prstGeom>
        </p:spPr>
      </p:pic>
      <p:pic>
        <p:nvPicPr>
          <p:cNvPr id="3" name="Imagen 2">
            <a:extLst>
              <a:ext uri="{FF2B5EF4-FFF2-40B4-BE49-F238E27FC236}">
                <a16:creationId xmlns:a16="http://schemas.microsoft.com/office/drawing/2014/main" id="{EBA28994-0D15-6DE3-442A-8D8800CF21F7}"/>
              </a:ext>
            </a:extLst>
          </p:cNvPr>
          <p:cNvPicPr>
            <a:picLocks noChangeAspect="1"/>
          </p:cNvPicPr>
          <p:nvPr/>
        </p:nvPicPr>
        <p:blipFill>
          <a:blip r:embed="rId3"/>
          <a:stretch>
            <a:fillRect/>
          </a:stretch>
        </p:blipFill>
        <p:spPr>
          <a:xfrm>
            <a:off x="-756" y="0"/>
            <a:ext cx="7560431" cy="10691813"/>
          </a:xfrm>
          <a:prstGeom prst="rect">
            <a:avLst/>
          </a:prstGeom>
        </p:spPr>
      </p:pic>
      <p:sp>
        <p:nvSpPr>
          <p:cNvPr id="7" name="Título 1">
            <a:extLst>
              <a:ext uri="{FF2B5EF4-FFF2-40B4-BE49-F238E27FC236}">
                <a16:creationId xmlns:a16="http://schemas.microsoft.com/office/drawing/2014/main" id="{E84D20CB-F8FE-B98F-E5A0-D8B3B3A3351F}"/>
              </a:ext>
            </a:extLst>
          </p:cNvPr>
          <p:cNvSpPr txBox="1">
            <a:spLocks/>
          </p:cNvSpPr>
          <p:nvPr/>
        </p:nvSpPr>
        <p:spPr>
          <a:xfrm>
            <a:off x="1012875" y="6049109"/>
            <a:ext cx="6217920" cy="1952196"/>
          </a:xfrm>
          <a:prstGeom prst="rect">
            <a:avLst/>
          </a:prstGeom>
        </p:spPr>
        <p:txBody>
          <a:bodyPr vert="horz" lIns="98694" tIns="49347" rIns="98694" bIns="49347"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S" sz="5180" b="1" dirty="0">
                <a:solidFill>
                  <a:schemeClr val="bg1"/>
                </a:solidFill>
                <a:latin typeface="Verdana" panose="020B0604030504040204" pitchFamily="34" charset="0"/>
                <a:ea typeface="Verdana" panose="020B0604030504040204" pitchFamily="34" charset="0"/>
                <a:cs typeface="Verdana" panose="020B0604030504040204" pitchFamily="34" charset="0"/>
              </a:rPr>
              <a:t>2. Composición del Presupuesto de Ingresos</a:t>
            </a:r>
            <a:endParaRPr lang="es-ES" sz="518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ángulo redondeado 6">
            <a:extLst>
              <a:ext uri="{FF2B5EF4-FFF2-40B4-BE49-F238E27FC236}">
                <a16:creationId xmlns:a16="http://schemas.microsoft.com/office/drawing/2014/main" id="{6611965D-A32B-1CF1-91BF-F28658D76083}"/>
              </a:ext>
            </a:extLst>
          </p:cNvPr>
          <p:cNvSpPr/>
          <p:nvPr/>
        </p:nvSpPr>
        <p:spPr>
          <a:xfrm>
            <a:off x="1907625" y="8254577"/>
            <a:ext cx="4428420" cy="1526891"/>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lIns="55515" tIns="27758" rIns="55515" bIns="27758" rtlCol="0" anchor="ctr"/>
          <a:lstStyle/>
          <a:p>
            <a:pPr algn="just"/>
            <a:endParaRPr lang="es-CO" sz="1079" dirty="0">
              <a:solidFill>
                <a:schemeClr val="bg1"/>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1E92DDD3-C876-ADB7-4917-1EE956F0CC87}"/>
              </a:ext>
            </a:extLst>
          </p:cNvPr>
          <p:cNvSpPr txBox="1"/>
          <p:nvPr/>
        </p:nvSpPr>
        <p:spPr>
          <a:xfrm>
            <a:off x="2173460" y="8833356"/>
            <a:ext cx="3896750" cy="461665"/>
          </a:xfrm>
          <a:prstGeom prst="rect">
            <a:avLst/>
          </a:prstGeom>
          <a:noFill/>
        </p:spPr>
        <p:txBody>
          <a:bodyPr wrap="square">
            <a:spAutoFit/>
          </a:bodyPr>
          <a:lstStyle/>
          <a:p>
            <a:pPr algn="just"/>
            <a:r>
              <a:rPr lang="es-CO" sz="2400" dirty="0">
                <a:solidFill>
                  <a:schemeClr val="bg1"/>
                </a:solidFill>
                <a:latin typeface="Verdana" panose="020B0604030504040204" pitchFamily="34" charset="0"/>
                <a:ea typeface="Verdana" panose="020B0604030504040204" pitchFamily="34" charset="0"/>
              </a:rPr>
              <a:t>Corte agosto de 2025</a:t>
            </a:r>
          </a:p>
        </p:txBody>
      </p:sp>
    </p:spTree>
    <p:extLst>
      <p:ext uri="{BB962C8B-B14F-4D97-AF65-F5344CB8AC3E}">
        <p14:creationId xmlns:p14="http://schemas.microsoft.com/office/powerpoint/2010/main" val="2460607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C9A6EC06-ACA6-7AD9-BF8C-0C15ED49B2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7745" y="1092115"/>
            <a:ext cx="5517653" cy="524850"/>
          </a:xfrm>
          <a:prstGeom prst="rect">
            <a:avLst/>
          </a:prstGeom>
        </p:spPr>
      </p:pic>
      <p:sp>
        <p:nvSpPr>
          <p:cNvPr id="5" name="CuadroTexto 4">
            <a:extLst>
              <a:ext uri="{FF2B5EF4-FFF2-40B4-BE49-F238E27FC236}">
                <a16:creationId xmlns:a16="http://schemas.microsoft.com/office/drawing/2014/main" id="{C2861B25-B50D-4839-9BE2-BFBD6527BFA8}"/>
              </a:ext>
            </a:extLst>
          </p:cNvPr>
          <p:cNvSpPr txBox="1"/>
          <p:nvPr/>
        </p:nvSpPr>
        <p:spPr>
          <a:xfrm>
            <a:off x="2083976" y="1101450"/>
            <a:ext cx="3391722" cy="490904"/>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2. Composición del Presupuesto de Ingresos</a:t>
            </a:r>
          </a:p>
        </p:txBody>
      </p:sp>
      <p:sp>
        <p:nvSpPr>
          <p:cNvPr id="6" name="CuadroTexto 5">
            <a:extLst>
              <a:ext uri="{FF2B5EF4-FFF2-40B4-BE49-F238E27FC236}">
                <a16:creationId xmlns:a16="http://schemas.microsoft.com/office/drawing/2014/main" id="{1BB8B055-DE8D-5A75-6CB1-5B4E75E9FE3C}"/>
              </a:ext>
            </a:extLst>
          </p:cNvPr>
          <p:cNvSpPr txBox="1"/>
          <p:nvPr/>
        </p:nvSpPr>
        <p:spPr>
          <a:xfrm>
            <a:off x="526686" y="1699138"/>
            <a:ext cx="6739767" cy="601703"/>
          </a:xfrm>
          <a:prstGeom prst="rect">
            <a:avLst/>
          </a:prstGeom>
          <a:noFill/>
        </p:spPr>
        <p:txBody>
          <a:bodyPr wrap="square" rtlCol="0">
            <a:spAutoFit/>
          </a:bodyPr>
          <a:lstStyle/>
          <a:p>
            <a:pPr algn="ctr"/>
            <a:r>
              <a:rPr lang="es-ES" sz="1510" b="1" dirty="0">
                <a:solidFill>
                  <a:srgbClr val="0B78B5"/>
                </a:solidFill>
                <a:latin typeface="Verdana" panose="020B0604030504040204" pitchFamily="34" charset="0"/>
                <a:ea typeface="Verdana" panose="020B0604030504040204" pitchFamily="34" charset="0"/>
              </a:rPr>
              <a:t>2.1 Por Fuente</a:t>
            </a:r>
          </a:p>
          <a:p>
            <a:endParaRPr lang="es-CO" dirty="0"/>
          </a:p>
        </p:txBody>
      </p:sp>
      <p:sp>
        <p:nvSpPr>
          <p:cNvPr id="10" name="Flecha: a la derecha 9">
            <a:extLst>
              <a:ext uri="{FF2B5EF4-FFF2-40B4-BE49-F238E27FC236}">
                <a16:creationId xmlns:a16="http://schemas.microsoft.com/office/drawing/2014/main" id="{6783714E-8610-4450-94CC-B18257AC214E}"/>
              </a:ext>
            </a:extLst>
          </p:cNvPr>
          <p:cNvSpPr/>
          <p:nvPr/>
        </p:nvSpPr>
        <p:spPr>
          <a:xfrm rot="5400000">
            <a:off x="5351215" y="5830775"/>
            <a:ext cx="178674" cy="189387"/>
          </a:xfrm>
          <a:prstGeom prst="rightArrow">
            <a:avLst>
              <a:gd name="adj1" fmla="val 66700"/>
              <a:gd name="adj2" fmla="val 50000"/>
            </a:avLst>
          </a:prstGeom>
          <a:solidFill>
            <a:schemeClr val="accent6"/>
          </a:solidFill>
        </p:spPr>
        <p:style>
          <a:lnRef idx="0">
            <a:schemeClr val="accent1">
              <a:tint val="60000"/>
              <a:hueOff val="0"/>
              <a:satOff val="0"/>
              <a:lumOff val="0"/>
              <a:alphaOff val="0"/>
            </a:schemeClr>
          </a:lnRef>
          <a:fillRef idx="1">
            <a:scrgbClr r="0" g="0" b="0"/>
          </a:fillRef>
          <a:effectRef idx="1">
            <a:schemeClr val="accent1">
              <a:tint val="60000"/>
              <a:hueOff val="0"/>
              <a:satOff val="0"/>
              <a:lumOff val="0"/>
              <a:alphaOff val="0"/>
            </a:schemeClr>
          </a:effectRef>
          <a:fontRef idx="minor">
            <a:schemeClr val="lt1"/>
          </a:fontRef>
        </p:style>
        <p:txBody>
          <a:bodyPr/>
          <a:lstStyle/>
          <a:p>
            <a:endParaRPr lang="es-CO"/>
          </a:p>
        </p:txBody>
      </p:sp>
      <p:pic>
        <p:nvPicPr>
          <p:cNvPr id="63" name="Imagen 62">
            <a:extLst>
              <a:ext uri="{FF2B5EF4-FFF2-40B4-BE49-F238E27FC236}">
                <a16:creationId xmlns:a16="http://schemas.microsoft.com/office/drawing/2014/main" id="{6FB5D590-C6E9-2420-ACA9-DBEF11BDF250}"/>
              </a:ext>
            </a:extLst>
          </p:cNvPr>
          <p:cNvPicPr>
            <a:picLocks noChangeAspect="1"/>
          </p:cNvPicPr>
          <p:nvPr/>
        </p:nvPicPr>
        <p:blipFill>
          <a:blip r:embed="rId5"/>
          <a:stretch>
            <a:fillRect/>
          </a:stretch>
        </p:blipFill>
        <p:spPr>
          <a:xfrm>
            <a:off x="4805097" y="328224"/>
            <a:ext cx="1659313" cy="296306"/>
          </a:xfrm>
          <a:prstGeom prst="rect">
            <a:avLst/>
          </a:prstGeom>
        </p:spPr>
      </p:pic>
      <p:sp>
        <p:nvSpPr>
          <p:cNvPr id="64" name="CuadroTexto 63">
            <a:extLst>
              <a:ext uri="{FF2B5EF4-FFF2-40B4-BE49-F238E27FC236}">
                <a16:creationId xmlns:a16="http://schemas.microsoft.com/office/drawing/2014/main" id="{D8B327E1-1EB8-C263-9912-1BA2ED2CB0DE}"/>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cxnSp>
        <p:nvCxnSpPr>
          <p:cNvPr id="61" name="Conector recto 60">
            <a:extLst>
              <a:ext uri="{FF2B5EF4-FFF2-40B4-BE49-F238E27FC236}">
                <a16:creationId xmlns:a16="http://schemas.microsoft.com/office/drawing/2014/main" id="{CE114726-EF28-DBA8-67F2-FF4E589DFA58}"/>
              </a:ext>
            </a:extLst>
          </p:cNvPr>
          <p:cNvCxnSpPr/>
          <p:nvPr/>
        </p:nvCxnSpPr>
        <p:spPr>
          <a:xfrm>
            <a:off x="3744692" y="3707833"/>
            <a:ext cx="0" cy="5265453"/>
          </a:xfrm>
          <a:prstGeom prst="line">
            <a:avLst/>
          </a:prstGeom>
        </p:spPr>
        <p:style>
          <a:lnRef idx="1">
            <a:schemeClr val="accent1"/>
          </a:lnRef>
          <a:fillRef idx="0">
            <a:schemeClr val="accent1"/>
          </a:fillRef>
          <a:effectRef idx="0">
            <a:schemeClr val="accent1"/>
          </a:effectRef>
          <a:fontRef idx="minor">
            <a:schemeClr val="tx1"/>
          </a:fontRef>
        </p:style>
      </p:cxnSp>
      <p:sp>
        <p:nvSpPr>
          <p:cNvPr id="62" name="Marcador de contenido 2">
            <a:extLst>
              <a:ext uri="{FF2B5EF4-FFF2-40B4-BE49-F238E27FC236}">
                <a16:creationId xmlns:a16="http://schemas.microsoft.com/office/drawing/2014/main" id="{3336A147-677D-440F-5186-E20B5AD9D7EF}"/>
              </a:ext>
            </a:extLst>
          </p:cNvPr>
          <p:cNvSpPr>
            <a:spLocks noGrp="1"/>
          </p:cNvSpPr>
          <p:nvPr>
            <p:ph idx="1"/>
          </p:nvPr>
        </p:nvSpPr>
        <p:spPr>
          <a:xfrm>
            <a:off x="512770" y="2003689"/>
            <a:ext cx="6520219" cy="1228110"/>
          </a:xfrm>
        </p:spPr>
        <p:txBody>
          <a:bodyPr>
            <a:normAutofit lnSpcReduction="10000"/>
          </a:bodyPr>
          <a:lstStyle/>
          <a:p>
            <a:pPr marL="0" indent="0" algn="just">
              <a:lnSpc>
                <a:spcPct val="115000"/>
              </a:lnSpc>
              <a:spcAft>
                <a:spcPts val="800"/>
              </a:spcAft>
              <a:buNone/>
            </a:pPr>
            <a:r>
              <a:rPr lang="es-ES_tradnl" sz="1400" kern="100" dirty="0">
                <a:effectLst/>
                <a:cs typeface="Times New Roman" panose="02020603050405020304" pitchFamily="18" charset="0"/>
              </a:rPr>
              <a:t>La clasificación por fuente de los ingresos se realiza </a:t>
            </a:r>
            <a:r>
              <a:rPr lang="es-CO" sz="1400" kern="100" dirty="0">
                <a:cs typeface="Times New Roman" panose="02020603050405020304" pitchFamily="18" charset="0"/>
              </a:rPr>
              <a:t>de acuerdo con su origen, si son del presupuesto nacional se identifican como Nación y si son administrados por establecimientos públicos se identifican como Propios. En el gráfico No. 1 se presentan los montos por fuente y concepto.</a:t>
            </a:r>
            <a:endParaRPr lang="es-ES_tradnl" sz="1400" kern="100" dirty="0">
              <a:effectLst/>
              <a:cs typeface="Times New Roman" panose="02020603050405020304" pitchFamily="18" charset="0"/>
            </a:endParaRPr>
          </a:p>
        </p:txBody>
      </p:sp>
      <p:sp>
        <p:nvSpPr>
          <p:cNvPr id="2" name="Marcador de contenido 2">
            <a:extLst>
              <a:ext uri="{FF2B5EF4-FFF2-40B4-BE49-F238E27FC236}">
                <a16:creationId xmlns:a16="http://schemas.microsoft.com/office/drawing/2014/main" id="{B78A0740-112E-D6C3-A18A-19ABF45D5866}"/>
              </a:ext>
            </a:extLst>
          </p:cNvPr>
          <p:cNvSpPr txBox="1">
            <a:spLocks/>
          </p:cNvSpPr>
          <p:nvPr/>
        </p:nvSpPr>
        <p:spPr>
          <a:xfrm>
            <a:off x="1257301" y="3272435"/>
            <a:ext cx="4826000" cy="493196"/>
          </a:xfrm>
          <a:prstGeom prst="rect">
            <a:avLst/>
          </a:prstGeom>
        </p:spPr>
        <p:txBody>
          <a:bodyPr vert="horz" lIns="91440" tIns="45720" rIns="91440" bIns="45720" rtlCol="0">
            <a:normAutofit fontScale="85000" lnSpcReduction="10000"/>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510" b="1" dirty="0">
                <a:solidFill>
                  <a:srgbClr val="0B78B5"/>
                </a:solidFill>
                <a:cs typeface="+mn-cs"/>
              </a:rPr>
              <a:t>Gráfico No.1. Presupuesto de ingresos por fuente</a:t>
            </a:r>
            <a:endParaRPr lang="es-ES_tradnl" sz="1510" b="1" dirty="0">
              <a:solidFill>
                <a:srgbClr val="0B78B5"/>
              </a:solidFill>
              <a:cs typeface="+mn-cs"/>
            </a:endParaRPr>
          </a:p>
        </p:txBody>
      </p:sp>
      <p:sp>
        <p:nvSpPr>
          <p:cNvPr id="3" name="Flecha: a la derecha 2">
            <a:extLst>
              <a:ext uri="{FF2B5EF4-FFF2-40B4-BE49-F238E27FC236}">
                <a16:creationId xmlns:a16="http://schemas.microsoft.com/office/drawing/2014/main" id="{7B881BB8-2B52-5887-DF8B-276AFDB259C8}"/>
              </a:ext>
            </a:extLst>
          </p:cNvPr>
          <p:cNvSpPr/>
          <p:nvPr/>
        </p:nvSpPr>
        <p:spPr>
          <a:xfrm rot="5400000">
            <a:off x="1959496" y="5830775"/>
            <a:ext cx="178674" cy="189387"/>
          </a:xfrm>
          <a:prstGeom prst="rightArrow">
            <a:avLst>
              <a:gd name="adj1" fmla="val 66700"/>
              <a:gd name="adj2" fmla="val 50000"/>
            </a:avLst>
          </a:prstGeom>
          <a:solidFill>
            <a:schemeClr val="accent6"/>
          </a:solidFill>
        </p:spPr>
        <p:style>
          <a:lnRef idx="0">
            <a:schemeClr val="accent1">
              <a:tint val="60000"/>
              <a:hueOff val="0"/>
              <a:satOff val="0"/>
              <a:lumOff val="0"/>
              <a:alphaOff val="0"/>
            </a:schemeClr>
          </a:lnRef>
          <a:fillRef idx="1">
            <a:scrgbClr r="0" g="0" b="0"/>
          </a:fillRef>
          <a:effectRef idx="1">
            <a:schemeClr val="accent1">
              <a:tint val="60000"/>
              <a:hueOff val="0"/>
              <a:satOff val="0"/>
              <a:lumOff val="0"/>
              <a:alphaOff val="0"/>
            </a:schemeClr>
          </a:effectRef>
          <a:fontRef idx="minor">
            <a:schemeClr val="lt1"/>
          </a:fontRef>
        </p:style>
        <p:txBody>
          <a:bodyPr/>
          <a:lstStyle/>
          <a:p>
            <a:endParaRPr lang="es-CO"/>
          </a:p>
        </p:txBody>
      </p:sp>
      <p:pic>
        <p:nvPicPr>
          <p:cNvPr id="15" name="Imagen 14">
            <a:extLst>
              <a:ext uri="{FF2B5EF4-FFF2-40B4-BE49-F238E27FC236}">
                <a16:creationId xmlns:a16="http://schemas.microsoft.com/office/drawing/2014/main" id="{5C08A2CA-07A7-459B-79BC-686AC8618002}"/>
              </a:ext>
            </a:extLst>
          </p:cNvPr>
          <p:cNvPicPr>
            <a:picLocks noChangeAspect="1"/>
          </p:cNvPicPr>
          <p:nvPr/>
        </p:nvPicPr>
        <p:blipFill>
          <a:blip r:embed="rId6"/>
          <a:stretch>
            <a:fillRect/>
          </a:stretch>
        </p:blipFill>
        <p:spPr>
          <a:xfrm>
            <a:off x="1067938" y="3846774"/>
            <a:ext cx="2171416" cy="1908214"/>
          </a:xfrm>
          <a:prstGeom prst="rect">
            <a:avLst/>
          </a:prstGeom>
        </p:spPr>
      </p:pic>
      <p:pic>
        <p:nvPicPr>
          <p:cNvPr id="17" name="Imagen 16">
            <a:extLst>
              <a:ext uri="{FF2B5EF4-FFF2-40B4-BE49-F238E27FC236}">
                <a16:creationId xmlns:a16="http://schemas.microsoft.com/office/drawing/2014/main" id="{6CDA75B9-8AD3-5210-4BBC-4B2C0DB44991}"/>
              </a:ext>
            </a:extLst>
          </p:cNvPr>
          <p:cNvPicPr>
            <a:picLocks noChangeAspect="1"/>
          </p:cNvPicPr>
          <p:nvPr/>
        </p:nvPicPr>
        <p:blipFill>
          <a:blip r:embed="rId7"/>
          <a:stretch>
            <a:fillRect/>
          </a:stretch>
        </p:blipFill>
        <p:spPr>
          <a:xfrm>
            <a:off x="4485872" y="3827462"/>
            <a:ext cx="2180816" cy="1908214"/>
          </a:xfrm>
          <a:prstGeom prst="rect">
            <a:avLst/>
          </a:prstGeom>
        </p:spPr>
      </p:pic>
      <p:pic>
        <p:nvPicPr>
          <p:cNvPr id="19" name="Imagen 18">
            <a:extLst>
              <a:ext uri="{FF2B5EF4-FFF2-40B4-BE49-F238E27FC236}">
                <a16:creationId xmlns:a16="http://schemas.microsoft.com/office/drawing/2014/main" id="{AB932D14-2E3E-BA52-EE58-20AE487C9BC1}"/>
              </a:ext>
            </a:extLst>
          </p:cNvPr>
          <p:cNvPicPr>
            <a:picLocks noChangeAspect="1"/>
          </p:cNvPicPr>
          <p:nvPr/>
        </p:nvPicPr>
        <p:blipFill>
          <a:blip r:embed="rId8"/>
          <a:stretch>
            <a:fillRect/>
          </a:stretch>
        </p:blipFill>
        <p:spPr>
          <a:xfrm>
            <a:off x="616673" y="6115261"/>
            <a:ext cx="2674932" cy="2864254"/>
          </a:xfrm>
          <a:prstGeom prst="rect">
            <a:avLst/>
          </a:prstGeom>
        </p:spPr>
      </p:pic>
      <p:pic>
        <p:nvPicPr>
          <p:cNvPr id="22" name="Imagen 21">
            <a:extLst>
              <a:ext uri="{FF2B5EF4-FFF2-40B4-BE49-F238E27FC236}">
                <a16:creationId xmlns:a16="http://schemas.microsoft.com/office/drawing/2014/main" id="{5C69A1FE-EEB2-F831-7BEA-48FCAD8CD647}"/>
              </a:ext>
            </a:extLst>
          </p:cNvPr>
          <p:cNvPicPr>
            <a:picLocks noChangeAspect="1"/>
          </p:cNvPicPr>
          <p:nvPr/>
        </p:nvPicPr>
        <p:blipFill>
          <a:blip r:embed="rId9"/>
          <a:stretch>
            <a:fillRect/>
          </a:stretch>
        </p:blipFill>
        <p:spPr>
          <a:xfrm>
            <a:off x="4237758" y="6109032"/>
            <a:ext cx="2475880" cy="2864254"/>
          </a:xfrm>
          <a:prstGeom prst="rect">
            <a:avLst/>
          </a:prstGeom>
        </p:spPr>
      </p:pic>
    </p:spTree>
    <p:extLst>
      <p:ext uri="{BB962C8B-B14F-4D97-AF65-F5344CB8AC3E}">
        <p14:creationId xmlns:p14="http://schemas.microsoft.com/office/powerpoint/2010/main" val="4220269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a:extLst>
              <a:ext uri="{FF2B5EF4-FFF2-40B4-BE49-F238E27FC236}">
                <a16:creationId xmlns:a16="http://schemas.microsoft.com/office/drawing/2014/main" id="{F372539D-6604-848E-CE07-A7409CF5BAF2}"/>
              </a:ext>
            </a:extLst>
          </p:cNvPr>
          <p:cNvPicPr>
            <a:picLocks noChangeAspect="1"/>
          </p:cNvPicPr>
          <p:nvPr/>
        </p:nvPicPr>
        <p:blipFill>
          <a:blip r:embed="rId2"/>
          <a:stretch>
            <a:fillRect/>
          </a:stretch>
        </p:blipFill>
        <p:spPr>
          <a:xfrm>
            <a:off x="191717" y="7388234"/>
            <a:ext cx="3204150" cy="1273172"/>
          </a:xfrm>
          <a:prstGeom prst="rect">
            <a:avLst/>
          </a:prstGeom>
        </p:spPr>
      </p:pic>
      <p:pic>
        <p:nvPicPr>
          <p:cNvPr id="23" name="Imagen 22">
            <a:extLst>
              <a:ext uri="{FF2B5EF4-FFF2-40B4-BE49-F238E27FC236}">
                <a16:creationId xmlns:a16="http://schemas.microsoft.com/office/drawing/2014/main" id="{45A6B22E-1D9A-BFAC-D6B0-62E71658F033}"/>
              </a:ext>
            </a:extLst>
          </p:cNvPr>
          <p:cNvPicPr>
            <a:picLocks noChangeAspect="1"/>
          </p:cNvPicPr>
          <p:nvPr/>
        </p:nvPicPr>
        <p:blipFill>
          <a:blip r:embed="rId3"/>
          <a:stretch>
            <a:fillRect/>
          </a:stretch>
        </p:blipFill>
        <p:spPr>
          <a:xfrm>
            <a:off x="3788258" y="4491951"/>
            <a:ext cx="3511333" cy="1414286"/>
          </a:xfrm>
          <a:prstGeom prst="rect">
            <a:avLst/>
          </a:prstGeom>
        </p:spPr>
      </p:pic>
      <p:pic>
        <p:nvPicPr>
          <p:cNvPr id="18" name="Imagen 17">
            <a:extLst>
              <a:ext uri="{FF2B5EF4-FFF2-40B4-BE49-F238E27FC236}">
                <a16:creationId xmlns:a16="http://schemas.microsoft.com/office/drawing/2014/main" id="{3799BB88-71DA-1E85-B43D-4D81E84D8FA9}"/>
              </a:ext>
            </a:extLst>
          </p:cNvPr>
          <p:cNvPicPr>
            <a:picLocks noChangeAspect="1"/>
          </p:cNvPicPr>
          <p:nvPr/>
        </p:nvPicPr>
        <p:blipFill>
          <a:blip r:embed="rId4"/>
          <a:stretch>
            <a:fillRect/>
          </a:stretch>
        </p:blipFill>
        <p:spPr>
          <a:xfrm>
            <a:off x="344696" y="4515502"/>
            <a:ext cx="3185280" cy="1298266"/>
          </a:xfrm>
          <a:prstGeom prst="rect">
            <a:avLst/>
          </a:prstGeom>
        </p:spPr>
      </p:pic>
      <p:sp>
        <p:nvSpPr>
          <p:cNvPr id="3" name="Marcador de contenido 2">
            <a:extLst>
              <a:ext uri="{FF2B5EF4-FFF2-40B4-BE49-F238E27FC236}">
                <a16:creationId xmlns:a16="http://schemas.microsoft.com/office/drawing/2014/main" id="{C8AEF975-FF59-DCBC-DF24-C288A3F8582E}"/>
              </a:ext>
            </a:extLst>
          </p:cNvPr>
          <p:cNvSpPr>
            <a:spLocks noGrp="1"/>
          </p:cNvSpPr>
          <p:nvPr>
            <p:ph idx="1"/>
          </p:nvPr>
        </p:nvSpPr>
        <p:spPr>
          <a:xfrm>
            <a:off x="519727" y="2084550"/>
            <a:ext cx="6520219" cy="1172485"/>
          </a:xfrm>
        </p:spPr>
        <p:txBody>
          <a:bodyPr>
            <a:normAutofit lnSpcReduction="10000"/>
          </a:bodyPr>
          <a:lstStyle/>
          <a:p>
            <a:pPr marL="0" indent="0" algn="just">
              <a:lnSpc>
                <a:spcPct val="115000"/>
              </a:lnSpc>
              <a:spcAft>
                <a:spcPts val="800"/>
              </a:spcAft>
              <a:buNone/>
            </a:pPr>
            <a:r>
              <a:rPr lang="es-ES_tradnl" sz="1400" kern="100" dirty="0">
                <a:effectLst/>
                <a:cs typeface="Times New Roman" panose="02020603050405020304" pitchFamily="18" charset="0"/>
              </a:rPr>
              <a:t>Los ingresos se clasifican en: Ingresos corrientes, recursos de capital, fondos especiales y contribuciones parafiscales. En el gráfico No. 2 se presentan los principales conceptos dentro de cada uno sin distinguir la fuente (nación y propios).</a:t>
            </a:r>
            <a:endParaRPr lang="es-CO" sz="1400" kern="100" dirty="0">
              <a:effectLst/>
              <a:cs typeface="Times New Roman" panose="02020603050405020304" pitchFamily="18" charset="0"/>
            </a:endParaRPr>
          </a:p>
          <a:p>
            <a:pPr marL="0" indent="0">
              <a:buNone/>
            </a:pPr>
            <a:endParaRPr lang="es-CO" dirty="0"/>
          </a:p>
        </p:txBody>
      </p:sp>
      <p:pic>
        <p:nvPicPr>
          <p:cNvPr id="4" name="Gráfico 3">
            <a:extLst>
              <a:ext uri="{FF2B5EF4-FFF2-40B4-BE49-F238E27FC236}">
                <a16:creationId xmlns:a16="http://schemas.microsoft.com/office/drawing/2014/main" id="{AB9C0FC2-2FF1-587A-060B-EEF1E3BA2D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7745" y="1092115"/>
            <a:ext cx="5517653" cy="524850"/>
          </a:xfrm>
          <a:prstGeom prst="rect">
            <a:avLst/>
          </a:prstGeom>
        </p:spPr>
      </p:pic>
      <p:sp>
        <p:nvSpPr>
          <p:cNvPr id="5" name="CuadroTexto 4">
            <a:extLst>
              <a:ext uri="{FF2B5EF4-FFF2-40B4-BE49-F238E27FC236}">
                <a16:creationId xmlns:a16="http://schemas.microsoft.com/office/drawing/2014/main" id="{0BEC06E7-197D-CBDE-F65D-D529C3D503DB}"/>
              </a:ext>
            </a:extLst>
          </p:cNvPr>
          <p:cNvSpPr txBox="1"/>
          <p:nvPr/>
        </p:nvSpPr>
        <p:spPr>
          <a:xfrm>
            <a:off x="2083976" y="1101450"/>
            <a:ext cx="3391722" cy="490904"/>
          </a:xfrm>
          <a:prstGeom prst="rect">
            <a:avLst/>
          </a:prstGeom>
          <a:noFill/>
        </p:spPr>
        <p:txBody>
          <a:bodyPr wrap="square">
            <a:spAutoFit/>
          </a:bodyPr>
          <a:lstStyle/>
          <a:p>
            <a:pPr algn="ctr"/>
            <a:r>
              <a:rPr lang="es-CO" sz="1295" b="1" dirty="0">
                <a:solidFill>
                  <a:schemeClr val="bg1"/>
                </a:solidFill>
                <a:latin typeface="Verdana" panose="020B0604030504040204" pitchFamily="34" charset="0"/>
                <a:ea typeface="Verdana" panose="020B0604030504040204" pitchFamily="34" charset="0"/>
              </a:rPr>
              <a:t>2. Composición del Presupuesto de Ingresos</a:t>
            </a:r>
          </a:p>
        </p:txBody>
      </p:sp>
      <p:sp>
        <p:nvSpPr>
          <p:cNvPr id="6" name="CuadroTexto 5">
            <a:extLst>
              <a:ext uri="{FF2B5EF4-FFF2-40B4-BE49-F238E27FC236}">
                <a16:creationId xmlns:a16="http://schemas.microsoft.com/office/drawing/2014/main" id="{BD87A2C5-1C00-3E40-8633-33207F6BB47D}"/>
              </a:ext>
            </a:extLst>
          </p:cNvPr>
          <p:cNvSpPr txBox="1"/>
          <p:nvPr/>
        </p:nvSpPr>
        <p:spPr>
          <a:xfrm>
            <a:off x="559824" y="1685649"/>
            <a:ext cx="6739767" cy="601703"/>
          </a:xfrm>
          <a:prstGeom prst="rect">
            <a:avLst/>
          </a:prstGeom>
          <a:noFill/>
        </p:spPr>
        <p:txBody>
          <a:bodyPr wrap="square" rtlCol="0">
            <a:spAutoFit/>
          </a:bodyPr>
          <a:lstStyle/>
          <a:p>
            <a:pPr algn="ctr"/>
            <a:r>
              <a:rPr lang="es-ES" sz="1510" b="1" dirty="0">
                <a:solidFill>
                  <a:srgbClr val="0B78B5"/>
                </a:solidFill>
                <a:latin typeface="Verdana" panose="020B0604030504040204" pitchFamily="34" charset="0"/>
                <a:ea typeface="Verdana" panose="020B0604030504040204" pitchFamily="34" charset="0"/>
              </a:rPr>
              <a:t>2.2 Por Concepto</a:t>
            </a:r>
          </a:p>
          <a:p>
            <a:endParaRPr lang="es-CO" dirty="0"/>
          </a:p>
        </p:txBody>
      </p:sp>
      <p:pic>
        <p:nvPicPr>
          <p:cNvPr id="10" name="Imagen 9">
            <a:extLst>
              <a:ext uri="{FF2B5EF4-FFF2-40B4-BE49-F238E27FC236}">
                <a16:creationId xmlns:a16="http://schemas.microsoft.com/office/drawing/2014/main" id="{10E27969-B839-AB1E-0F7A-70AE85E18551}"/>
              </a:ext>
            </a:extLst>
          </p:cNvPr>
          <p:cNvPicPr>
            <a:picLocks noChangeAspect="1"/>
          </p:cNvPicPr>
          <p:nvPr/>
        </p:nvPicPr>
        <p:blipFill>
          <a:blip r:embed="rId7"/>
          <a:stretch>
            <a:fillRect/>
          </a:stretch>
        </p:blipFill>
        <p:spPr>
          <a:xfrm>
            <a:off x="4805097" y="328224"/>
            <a:ext cx="1659313" cy="296306"/>
          </a:xfrm>
          <a:prstGeom prst="rect">
            <a:avLst/>
          </a:prstGeom>
        </p:spPr>
      </p:pic>
      <p:sp>
        <p:nvSpPr>
          <p:cNvPr id="11" name="CuadroTexto 10">
            <a:extLst>
              <a:ext uri="{FF2B5EF4-FFF2-40B4-BE49-F238E27FC236}">
                <a16:creationId xmlns:a16="http://schemas.microsoft.com/office/drawing/2014/main" id="{2610D5CC-88D8-D01F-A6CA-E375D2844B09}"/>
              </a:ext>
            </a:extLst>
          </p:cNvPr>
          <p:cNvSpPr txBox="1"/>
          <p:nvPr/>
        </p:nvSpPr>
        <p:spPr>
          <a:xfrm>
            <a:off x="4693778" y="409086"/>
            <a:ext cx="2130951" cy="215444"/>
          </a:xfrm>
          <a:prstGeom prst="rect">
            <a:avLst/>
          </a:prstGeom>
          <a:noFill/>
        </p:spPr>
        <p:txBody>
          <a:bodyPr wrap="square" rtlCol="0">
            <a:spAutoFit/>
          </a:bodyPr>
          <a:lstStyle/>
          <a:p>
            <a:r>
              <a:rPr lang="es-CO" sz="800" b="1" dirty="0">
                <a:solidFill>
                  <a:schemeClr val="bg1">
                    <a:lumMod val="65000"/>
                  </a:schemeClr>
                </a:solidFill>
                <a:latin typeface="Verdana Pro" panose="020B0604030504040204" pitchFamily="34" charset="0"/>
                <a:ea typeface="Verdana" panose="020B0604030504040204" pitchFamily="34" charset="0"/>
              </a:rPr>
              <a:t>PGN 2025: </a:t>
            </a:r>
            <a:r>
              <a:rPr lang="es-CO" sz="800" b="1" dirty="0">
                <a:solidFill>
                  <a:schemeClr val="tx1">
                    <a:lumMod val="65000"/>
                    <a:lumOff val="35000"/>
                  </a:schemeClr>
                </a:solidFill>
                <a:latin typeface="Verdana Pro" panose="020B0604030504040204" pitchFamily="34" charset="0"/>
                <a:ea typeface="Verdana" panose="020B0604030504040204" pitchFamily="34" charset="0"/>
              </a:rPr>
              <a:t>Ejecución Ingresos</a:t>
            </a:r>
          </a:p>
        </p:txBody>
      </p:sp>
      <p:pic>
        <p:nvPicPr>
          <p:cNvPr id="14" name="Gráfico 13">
            <a:extLst>
              <a:ext uri="{FF2B5EF4-FFF2-40B4-BE49-F238E27FC236}">
                <a16:creationId xmlns:a16="http://schemas.microsoft.com/office/drawing/2014/main" id="{3B613C72-9F3F-F66F-584D-C30EEE30B9B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4595" y="3903353"/>
            <a:ext cx="2961271" cy="320804"/>
          </a:xfrm>
          <a:prstGeom prst="rect">
            <a:avLst/>
          </a:prstGeom>
        </p:spPr>
      </p:pic>
      <p:sp>
        <p:nvSpPr>
          <p:cNvPr id="15" name="CuadroTexto 14">
            <a:extLst>
              <a:ext uri="{FF2B5EF4-FFF2-40B4-BE49-F238E27FC236}">
                <a16:creationId xmlns:a16="http://schemas.microsoft.com/office/drawing/2014/main" id="{D2D54E1E-6397-EE8B-E8C0-C2CB3EF09598}"/>
              </a:ext>
            </a:extLst>
          </p:cNvPr>
          <p:cNvSpPr txBox="1"/>
          <p:nvPr/>
        </p:nvSpPr>
        <p:spPr>
          <a:xfrm>
            <a:off x="1053256" y="3942560"/>
            <a:ext cx="1837341" cy="261610"/>
          </a:xfrm>
          <a:prstGeom prst="rect">
            <a:avLst/>
          </a:prstGeom>
          <a:noFill/>
        </p:spPr>
        <p:txBody>
          <a:bodyPr wrap="square">
            <a:spAutoFit/>
          </a:bodyPr>
          <a:lstStyle/>
          <a:p>
            <a:pPr algn="ctr"/>
            <a:r>
              <a:rPr lang="es-CO" sz="1100" b="1" dirty="0">
                <a:latin typeface="Verdana" panose="020B0604030504040204" pitchFamily="34" charset="0"/>
                <a:ea typeface="Verdana" panose="020B0604030504040204" pitchFamily="34" charset="0"/>
              </a:rPr>
              <a:t>Ingresos Corrientes</a:t>
            </a:r>
          </a:p>
        </p:txBody>
      </p:sp>
      <p:pic>
        <p:nvPicPr>
          <p:cNvPr id="16" name="Gráfico 15">
            <a:extLst>
              <a:ext uri="{FF2B5EF4-FFF2-40B4-BE49-F238E27FC236}">
                <a16:creationId xmlns:a16="http://schemas.microsoft.com/office/drawing/2014/main" id="{867DA221-3CF7-1ADA-B843-CF36AFF3073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8931" y="6824043"/>
            <a:ext cx="2961271" cy="320805"/>
          </a:xfrm>
          <a:prstGeom prst="rect">
            <a:avLst/>
          </a:prstGeom>
        </p:spPr>
      </p:pic>
      <p:sp>
        <p:nvSpPr>
          <p:cNvPr id="17" name="CuadroTexto 16">
            <a:extLst>
              <a:ext uri="{FF2B5EF4-FFF2-40B4-BE49-F238E27FC236}">
                <a16:creationId xmlns:a16="http://schemas.microsoft.com/office/drawing/2014/main" id="{925BF52C-4BF1-EE9B-7BE5-3E94336C77EB}"/>
              </a:ext>
            </a:extLst>
          </p:cNvPr>
          <p:cNvSpPr txBox="1"/>
          <p:nvPr/>
        </p:nvSpPr>
        <p:spPr>
          <a:xfrm>
            <a:off x="897723" y="6854845"/>
            <a:ext cx="1909086" cy="261610"/>
          </a:xfrm>
          <a:prstGeom prst="rect">
            <a:avLst/>
          </a:prstGeom>
          <a:noFill/>
        </p:spPr>
        <p:txBody>
          <a:bodyPr wrap="square">
            <a:spAutoFit/>
          </a:bodyPr>
          <a:lstStyle/>
          <a:p>
            <a:pPr algn="ctr"/>
            <a:r>
              <a:rPr lang="es-CO" sz="1100" b="1" dirty="0">
                <a:solidFill>
                  <a:schemeClr val="bg1"/>
                </a:solidFill>
                <a:latin typeface="Verdana" panose="020B0604030504040204" pitchFamily="34" charset="0"/>
                <a:ea typeface="Verdana" panose="020B0604030504040204" pitchFamily="34" charset="0"/>
              </a:rPr>
              <a:t>Fondos Especiales</a:t>
            </a:r>
          </a:p>
        </p:txBody>
      </p:sp>
      <p:cxnSp>
        <p:nvCxnSpPr>
          <p:cNvPr id="24" name="Conector recto 23">
            <a:extLst>
              <a:ext uri="{FF2B5EF4-FFF2-40B4-BE49-F238E27FC236}">
                <a16:creationId xmlns:a16="http://schemas.microsoft.com/office/drawing/2014/main" id="{4DC7C1B9-8459-E8F4-1415-8A3B0F73E419}"/>
              </a:ext>
            </a:extLst>
          </p:cNvPr>
          <p:cNvCxnSpPr>
            <a:cxnSpLocks/>
          </p:cNvCxnSpPr>
          <p:nvPr/>
        </p:nvCxnSpPr>
        <p:spPr>
          <a:xfrm>
            <a:off x="3647416" y="3812801"/>
            <a:ext cx="0" cy="5425242"/>
          </a:xfrm>
          <a:prstGeom prst="line">
            <a:avLst/>
          </a:prstGeom>
        </p:spPr>
        <p:style>
          <a:lnRef idx="1">
            <a:schemeClr val="accent2"/>
          </a:lnRef>
          <a:fillRef idx="0">
            <a:schemeClr val="accent2"/>
          </a:fillRef>
          <a:effectRef idx="0">
            <a:schemeClr val="accent2"/>
          </a:effectRef>
          <a:fontRef idx="minor">
            <a:schemeClr val="tx1"/>
          </a:fontRef>
        </p:style>
      </p:cxnSp>
      <p:pic>
        <p:nvPicPr>
          <p:cNvPr id="26" name="Gráfico 25">
            <a:extLst>
              <a:ext uri="{FF2B5EF4-FFF2-40B4-BE49-F238E27FC236}">
                <a16:creationId xmlns:a16="http://schemas.microsoft.com/office/drawing/2014/main" id="{64B41695-CEEA-E635-4AB1-355D086FAC9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62574" y="6833873"/>
            <a:ext cx="2955229" cy="320150"/>
          </a:xfrm>
          <a:prstGeom prst="rect">
            <a:avLst/>
          </a:prstGeom>
        </p:spPr>
      </p:pic>
      <p:sp>
        <p:nvSpPr>
          <p:cNvPr id="27" name="CuadroTexto 26">
            <a:extLst>
              <a:ext uri="{FF2B5EF4-FFF2-40B4-BE49-F238E27FC236}">
                <a16:creationId xmlns:a16="http://schemas.microsoft.com/office/drawing/2014/main" id="{12489122-4F6A-A751-805C-02B7DBC6E94E}"/>
              </a:ext>
            </a:extLst>
          </p:cNvPr>
          <p:cNvSpPr txBox="1"/>
          <p:nvPr/>
        </p:nvSpPr>
        <p:spPr>
          <a:xfrm>
            <a:off x="4215888" y="6861239"/>
            <a:ext cx="2550692" cy="261610"/>
          </a:xfrm>
          <a:prstGeom prst="rect">
            <a:avLst/>
          </a:prstGeom>
          <a:noFill/>
        </p:spPr>
        <p:txBody>
          <a:bodyPr wrap="square">
            <a:spAutoFit/>
          </a:bodyPr>
          <a:lstStyle/>
          <a:p>
            <a:pPr algn="ctr"/>
            <a:r>
              <a:rPr lang="es-CO" sz="1100" b="1" dirty="0">
                <a:solidFill>
                  <a:schemeClr val="bg1"/>
                </a:solidFill>
                <a:latin typeface="Verdana" panose="020B0604030504040204" pitchFamily="34" charset="0"/>
                <a:ea typeface="Verdana" panose="020B0604030504040204" pitchFamily="34" charset="0"/>
              </a:rPr>
              <a:t>Contribuciones Parafiscales</a:t>
            </a:r>
          </a:p>
        </p:txBody>
      </p:sp>
      <p:pic>
        <p:nvPicPr>
          <p:cNvPr id="29" name="Imagen 28">
            <a:extLst>
              <a:ext uri="{FF2B5EF4-FFF2-40B4-BE49-F238E27FC236}">
                <a16:creationId xmlns:a16="http://schemas.microsoft.com/office/drawing/2014/main" id="{F85E5244-77B0-D0D5-002D-0CF33852FB16}"/>
              </a:ext>
            </a:extLst>
          </p:cNvPr>
          <p:cNvPicPr>
            <a:picLocks noChangeAspect="1"/>
          </p:cNvPicPr>
          <p:nvPr/>
        </p:nvPicPr>
        <p:blipFill>
          <a:blip r:embed="rId14"/>
          <a:stretch>
            <a:fillRect/>
          </a:stretch>
        </p:blipFill>
        <p:spPr>
          <a:xfrm>
            <a:off x="3710358" y="7368757"/>
            <a:ext cx="3329588" cy="1306453"/>
          </a:xfrm>
          <a:prstGeom prst="rect">
            <a:avLst/>
          </a:prstGeom>
        </p:spPr>
      </p:pic>
      <p:sp>
        <p:nvSpPr>
          <p:cNvPr id="33" name="CuadroTexto 32">
            <a:extLst>
              <a:ext uri="{FF2B5EF4-FFF2-40B4-BE49-F238E27FC236}">
                <a16:creationId xmlns:a16="http://schemas.microsoft.com/office/drawing/2014/main" id="{3A23D664-9A4F-80E2-A10C-FFC418926EAC}"/>
              </a:ext>
            </a:extLst>
          </p:cNvPr>
          <p:cNvSpPr txBox="1"/>
          <p:nvPr/>
        </p:nvSpPr>
        <p:spPr>
          <a:xfrm>
            <a:off x="618986" y="5982773"/>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r>
              <a:rPr lang="es-CO" sz="1400" b="1" dirty="0">
                <a:solidFill>
                  <a:srgbClr val="002060"/>
                </a:solidFill>
                <a:latin typeface="Aptos" panose="020B0004020202020204" pitchFamily="34" charset="0"/>
                <a:ea typeface="Verdana" panose="020B0604030504040204" pitchFamily="34" charset="0"/>
              </a:rPr>
              <a:t>62,7%</a:t>
            </a:r>
            <a:endParaRPr lang="es-CO" sz="3200" b="1" dirty="0">
              <a:solidFill>
                <a:srgbClr val="002060"/>
              </a:solidFill>
              <a:latin typeface="Aptos" panose="020B0004020202020204" pitchFamily="34" charset="0"/>
              <a:ea typeface="Verdana" panose="020B0604030504040204" pitchFamily="34" charset="0"/>
            </a:endParaRPr>
          </a:p>
        </p:txBody>
      </p:sp>
      <p:sp>
        <p:nvSpPr>
          <p:cNvPr id="36" name="CuadroTexto 35">
            <a:extLst>
              <a:ext uri="{FF2B5EF4-FFF2-40B4-BE49-F238E27FC236}">
                <a16:creationId xmlns:a16="http://schemas.microsoft.com/office/drawing/2014/main" id="{A86A14FD-BBC8-C157-667E-63ADDCBF93EB}"/>
              </a:ext>
            </a:extLst>
          </p:cNvPr>
          <p:cNvSpPr txBox="1"/>
          <p:nvPr/>
        </p:nvSpPr>
        <p:spPr>
          <a:xfrm>
            <a:off x="4164250" y="8443786"/>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$9,989 mm</a:t>
            </a:r>
            <a:endParaRPr lang="es-CO" sz="3200" b="1" dirty="0">
              <a:solidFill>
                <a:srgbClr val="797979"/>
              </a:solidFill>
              <a:latin typeface="Aptos" panose="020B0004020202020204" pitchFamily="34" charset="0"/>
              <a:ea typeface="Verdana" panose="020B0604030504040204" pitchFamily="34" charset="0"/>
            </a:endParaRPr>
          </a:p>
        </p:txBody>
      </p:sp>
      <p:sp>
        <p:nvSpPr>
          <p:cNvPr id="37" name="CuadroTexto 36">
            <a:extLst>
              <a:ext uri="{FF2B5EF4-FFF2-40B4-BE49-F238E27FC236}">
                <a16:creationId xmlns:a16="http://schemas.microsoft.com/office/drawing/2014/main" id="{270E4131-5067-720A-7832-9F410AD72136}"/>
              </a:ext>
            </a:extLst>
          </p:cNvPr>
          <p:cNvSpPr txBox="1"/>
          <p:nvPr/>
        </p:nvSpPr>
        <p:spPr>
          <a:xfrm>
            <a:off x="340625" y="8909604"/>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r>
              <a:rPr lang="es-CO" sz="1400" b="1" dirty="0">
                <a:solidFill>
                  <a:srgbClr val="002060"/>
                </a:solidFill>
                <a:latin typeface="Aptos" panose="020B0004020202020204" pitchFamily="34" charset="0"/>
                <a:ea typeface="Verdana" panose="020B0604030504040204" pitchFamily="34" charset="0"/>
              </a:rPr>
              <a:t>3,7%</a:t>
            </a:r>
            <a:endParaRPr lang="es-CO" sz="3200" b="1" dirty="0">
              <a:solidFill>
                <a:srgbClr val="002060"/>
              </a:solidFill>
              <a:latin typeface="Aptos" panose="020B0004020202020204" pitchFamily="34" charset="0"/>
              <a:ea typeface="Verdana" panose="020B0604030504040204" pitchFamily="34" charset="0"/>
            </a:endParaRPr>
          </a:p>
        </p:txBody>
      </p:sp>
      <p:sp>
        <p:nvSpPr>
          <p:cNvPr id="39" name="CuadroTexto 38">
            <a:extLst>
              <a:ext uri="{FF2B5EF4-FFF2-40B4-BE49-F238E27FC236}">
                <a16:creationId xmlns:a16="http://schemas.microsoft.com/office/drawing/2014/main" id="{CF2E08A8-4FEE-4D17-890D-48C4BED25AE7}"/>
              </a:ext>
            </a:extLst>
          </p:cNvPr>
          <p:cNvSpPr txBox="1"/>
          <p:nvPr/>
        </p:nvSpPr>
        <p:spPr>
          <a:xfrm>
            <a:off x="4023206" y="8907119"/>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p>
          <a:p>
            <a:pPr algn="ctr"/>
            <a:r>
              <a:rPr lang="es-CO" sz="1400" b="1" dirty="0">
                <a:solidFill>
                  <a:srgbClr val="002060"/>
                </a:solidFill>
                <a:latin typeface="Aptos" panose="020B0004020202020204" pitchFamily="34" charset="0"/>
                <a:ea typeface="Verdana" panose="020B0604030504040204" pitchFamily="34" charset="0"/>
              </a:rPr>
              <a:t>1,9%</a:t>
            </a:r>
            <a:endParaRPr lang="es-CO" sz="4000" b="1" dirty="0">
              <a:solidFill>
                <a:srgbClr val="002060"/>
              </a:solidFill>
              <a:latin typeface="Aptos" panose="020B0004020202020204" pitchFamily="34" charset="0"/>
              <a:ea typeface="Verdana" panose="020B0604030504040204" pitchFamily="34" charset="0"/>
            </a:endParaRPr>
          </a:p>
        </p:txBody>
      </p:sp>
      <p:sp>
        <p:nvSpPr>
          <p:cNvPr id="7" name="Marcador de contenido 2">
            <a:extLst>
              <a:ext uri="{FF2B5EF4-FFF2-40B4-BE49-F238E27FC236}">
                <a16:creationId xmlns:a16="http://schemas.microsoft.com/office/drawing/2014/main" id="{4F4A7988-3A34-FA17-E50D-DE991A05FFAD}"/>
              </a:ext>
            </a:extLst>
          </p:cNvPr>
          <p:cNvSpPr txBox="1">
            <a:spLocks/>
          </p:cNvSpPr>
          <p:nvPr/>
        </p:nvSpPr>
        <p:spPr>
          <a:xfrm>
            <a:off x="1435099" y="3195513"/>
            <a:ext cx="5122344" cy="635688"/>
          </a:xfrm>
          <a:prstGeom prst="rect">
            <a:avLst/>
          </a:prstGeom>
        </p:spPr>
        <p:txBody>
          <a:bodyPr vert="horz" lIns="91440" tIns="45720" rIns="91440" bIns="45720" rtlCol="0">
            <a:normAutofit/>
          </a:bodyPr>
          <a:lstStyle>
            <a:lvl1pPr marL="188984" indent="-188984" algn="l" defTabSz="755934" rtl="0" eaLnBrk="1" latinLnBrk="0" hangingPunct="1">
              <a:lnSpc>
                <a:spcPct val="90000"/>
              </a:lnSpc>
              <a:spcBef>
                <a:spcPts val="827"/>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s-CO" sz="1300" b="1" dirty="0">
                <a:solidFill>
                  <a:srgbClr val="0B78B5"/>
                </a:solidFill>
                <a:cs typeface="+mn-cs"/>
              </a:rPr>
              <a:t>Gráfico No. 2. Presupuesto de Ingresos por concepto             Miles de millones de pesos</a:t>
            </a:r>
            <a:endParaRPr lang="es-ES_tradnl" sz="1300" b="1" dirty="0">
              <a:solidFill>
                <a:srgbClr val="0B78B5"/>
              </a:solidFill>
              <a:cs typeface="+mn-cs"/>
            </a:endParaRPr>
          </a:p>
        </p:txBody>
      </p:sp>
      <p:sp>
        <p:nvSpPr>
          <p:cNvPr id="34" name="CuadroTexto 33">
            <a:extLst>
              <a:ext uri="{FF2B5EF4-FFF2-40B4-BE49-F238E27FC236}">
                <a16:creationId xmlns:a16="http://schemas.microsoft.com/office/drawing/2014/main" id="{84372CAE-99FA-FB14-0DD5-B5400924861B}"/>
              </a:ext>
            </a:extLst>
          </p:cNvPr>
          <p:cNvSpPr txBox="1"/>
          <p:nvPr/>
        </p:nvSpPr>
        <p:spPr>
          <a:xfrm>
            <a:off x="738681" y="8498563"/>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$19,093 mm</a:t>
            </a:r>
            <a:endParaRPr lang="es-CO" sz="3200" b="1" dirty="0">
              <a:solidFill>
                <a:srgbClr val="797979"/>
              </a:solidFill>
              <a:latin typeface="Aptos" panose="020B0004020202020204" pitchFamily="34" charset="0"/>
              <a:ea typeface="Verdana" panose="020B0604030504040204" pitchFamily="34" charset="0"/>
            </a:endParaRPr>
          </a:p>
        </p:txBody>
      </p:sp>
      <p:sp>
        <p:nvSpPr>
          <p:cNvPr id="32" name="CuadroTexto 31">
            <a:extLst>
              <a:ext uri="{FF2B5EF4-FFF2-40B4-BE49-F238E27FC236}">
                <a16:creationId xmlns:a16="http://schemas.microsoft.com/office/drawing/2014/main" id="{BFE021C3-2ABB-26E1-F7F2-91C68546C873}"/>
              </a:ext>
            </a:extLst>
          </p:cNvPr>
          <p:cNvSpPr txBox="1"/>
          <p:nvPr/>
        </p:nvSpPr>
        <p:spPr>
          <a:xfrm>
            <a:off x="738681" y="5644613"/>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$321,999 mm</a:t>
            </a:r>
            <a:endParaRPr lang="es-CO" sz="3200" b="1" dirty="0">
              <a:solidFill>
                <a:srgbClr val="797979"/>
              </a:solidFill>
              <a:latin typeface="Aptos" panose="020B0004020202020204" pitchFamily="34" charset="0"/>
              <a:ea typeface="Verdana" panose="020B0604030504040204" pitchFamily="34" charset="0"/>
            </a:endParaRPr>
          </a:p>
        </p:txBody>
      </p:sp>
      <p:pic>
        <p:nvPicPr>
          <p:cNvPr id="2" name="Gráfico 58">
            <a:extLst>
              <a:ext uri="{FF2B5EF4-FFF2-40B4-BE49-F238E27FC236}">
                <a16:creationId xmlns:a16="http://schemas.microsoft.com/office/drawing/2014/main" id="{DE6C4D00-8D44-502A-0448-B4E1179EE02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88258" y="3970077"/>
            <a:ext cx="2955243" cy="320151"/>
          </a:xfrm>
          <a:prstGeom prst="rect">
            <a:avLst/>
          </a:prstGeom>
        </p:spPr>
      </p:pic>
      <p:sp>
        <p:nvSpPr>
          <p:cNvPr id="9" name="CuadroTexto 23">
            <a:extLst>
              <a:ext uri="{FF2B5EF4-FFF2-40B4-BE49-F238E27FC236}">
                <a16:creationId xmlns:a16="http://schemas.microsoft.com/office/drawing/2014/main" id="{94813510-084C-2E75-A74E-C83E9C1A090B}"/>
              </a:ext>
            </a:extLst>
          </p:cNvPr>
          <p:cNvSpPr txBox="1"/>
          <p:nvPr/>
        </p:nvSpPr>
        <p:spPr>
          <a:xfrm>
            <a:off x="4041572" y="4002147"/>
            <a:ext cx="2550704" cy="2616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CO" sz="1100" b="1" dirty="0">
                <a:solidFill>
                  <a:schemeClr val="bg1"/>
                </a:solidFill>
                <a:latin typeface="Verdana" panose="020B0604030504040204" pitchFamily="34" charset="0"/>
                <a:ea typeface="Verdana" panose="020B0604030504040204" pitchFamily="34" charset="0"/>
              </a:rPr>
              <a:t>Recursos de Capital</a:t>
            </a:r>
          </a:p>
        </p:txBody>
      </p:sp>
      <p:sp>
        <p:nvSpPr>
          <p:cNvPr id="13" name="CuadroTexto 12">
            <a:extLst>
              <a:ext uri="{FF2B5EF4-FFF2-40B4-BE49-F238E27FC236}">
                <a16:creationId xmlns:a16="http://schemas.microsoft.com/office/drawing/2014/main" id="{CE56D583-4611-988C-2C90-0BD022176BF3}"/>
              </a:ext>
            </a:extLst>
          </p:cNvPr>
          <p:cNvSpPr txBox="1"/>
          <p:nvPr/>
        </p:nvSpPr>
        <p:spPr>
          <a:xfrm>
            <a:off x="4140419" y="5986785"/>
            <a:ext cx="2559218" cy="477054"/>
          </a:xfrm>
          <a:prstGeom prst="rect">
            <a:avLst/>
          </a:prstGeom>
          <a:noFill/>
        </p:spPr>
        <p:txBody>
          <a:bodyPr wrap="square">
            <a:spAutoFit/>
          </a:bodyPr>
          <a:lstStyle/>
          <a:p>
            <a:pPr algn="ctr"/>
            <a:r>
              <a:rPr lang="es-CO" sz="1100" b="1" dirty="0">
                <a:solidFill>
                  <a:srgbClr val="00B050"/>
                </a:solidFill>
                <a:latin typeface="Aptos" panose="020B0004020202020204" pitchFamily="34" charset="0"/>
                <a:ea typeface="Verdana" panose="020B0604030504040204" pitchFamily="34" charset="0"/>
              </a:rPr>
              <a:t>Participación porcentual en PGN: </a:t>
            </a:r>
            <a:r>
              <a:rPr lang="es-CO" sz="1400" b="1" dirty="0">
                <a:solidFill>
                  <a:srgbClr val="002060"/>
                </a:solidFill>
                <a:latin typeface="Aptos" panose="020B0004020202020204" pitchFamily="34" charset="0"/>
                <a:ea typeface="Verdana" panose="020B0604030504040204" pitchFamily="34" charset="0"/>
              </a:rPr>
              <a:t>31,7%</a:t>
            </a:r>
            <a:endParaRPr lang="es-CO" sz="3200" b="1" dirty="0">
              <a:solidFill>
                <a:srgbClr val="002060"/>
              </a:solidFill>
              <a:latin typeface="Aptos" panose="020B0004020202020204" pitchFamily="34" charset="0"/>
              <a:ea typeface="Verdana" panose="020B0604030504040204" pitchFamily="34" charset="0"/>
            </a:endParaRPr>
          </a:p>
        </p:txBody>
      </p:sp>
      <p:sp>
        <p:nvSpPr>
          <p:cNvPr id="19" name="CuadroTexto 18">
            <a:extLst>
              <a:ext uri="{FF2B5EF4-FFF2-40B4-BE49-F238E27FC236}">
                <a16:creationId xmlns:a16="http://schemas.microsoft.com/office/drawing/2014/main" id="{2DE5D3C8-2361-C5F8-71E1-9362E6AAB7C5}"/>
              </a:ext>
            </a:extLst>
          </p:cNvPr>
          <p:cNvSpPr txBox="1"/>
          <p:nvPr/>
        </p:nvSpPr>
        <p:spPr>
          <a:xfrm>
            <a:off x="4409780" y="5670963"/>
            <a:ext cx="1113585" cy="261610"/>
          </a:xfrm>
          <a:prstGeom prst="rect">
            <a:avLst/>
          </a:prstGeom>
          <a:noFill/>
        </p:spPr>
        <p:txBody>
          <a:bodyPr wrap="square">
            <a:spAutoFit/>
          </a:bodyPr>
          <a:lstStyle/>
          <a:p>
            <a:pPr algn="ctr"/>
            <a:r>
              <a:rPr lang="es-CO" sz="1100" b="1" i="0" u="none" strike="noStrike" dirty="0">
                <a:solidFill>
                  <a:srgbClr val="797979"/>
                </a:solidFill>
                <a:effectLst/>
                <a:latin typeface="Aptos" panose="020B0004020202020204" pitchFamily="34" charset="0"/>
                <a:ea typeface="Verdana" panose="020B0604030504040204" pitchFamily="34" charset="0"/>
              </a:rPr>
              <a:t>$162,811 mm</a:t>
            </a:r>
            <a:endParaRPr lang="es-CO" sz="3200" b="1" dirty="0">
              <a:solidFill>
                <a:srgbClr val="797979"/>
              </a:solidFill>
              <a:latin typeface="Aptos" panose="020B0004020202020204" pitchFamily="34" charset="0"/>
              <a:ea typeface="Verdana" panose="020B0604030504040204" pitchFamily="34" charset="0"/>
            </a:endParaRPr>
          </a:p>
        </p:txBody>
      </p:sp>
    </p:spTree>
    <p:extLst>
      <p:ext uri="{BB962C8B-B14F-4D97-AF65-F5344CB8AC3E}">
        <p14:creationId xmlns:p14="http://schemas.microsoft.com/office/powerpoint/2010/main" val="1772058578"/>
      </p:ext>
    </p:extLst>
  </p:cSld>
  <p:clrMapOvr>
    <a:masterClrMapping/>
  </p:clrMapOvr>
</p:sld>
</file>

<file path=ppt/theme/theme1.xml><?xml version="1.0" encoding="utf-8"?>
<a:theme xmlns:a="http://schemas.openxmlformats.org/drawingml/2006/main" name="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36021</TotalTime>
  <Words>4191</Words>
  <Application>Microsoft Office PowerPoint</Application>
  <PresentationFormat>Personalizado</PresentationFormat>
  <Paragraphs>253</Paragraphs>
  <Slides>32</Slides>
  <Notes>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32</vt:i4>
      </vt:variant>
    </vt:vector>
  </HeadingPairs>
  <TitlesOfParts>
    <vt:vector size="41" baseType="lpstr">
      <vt:lpstr>Aptos</vt:lpstr>
      <vt:lpstr>Arial</vt:lpstr>
      <vt:lpstr>Calibri</vt:lpstr>
      <vt:lpstr>Cambria</vt:lpstr>
      <vt:lpstr>Century Gothic</vt:lpstr>
      <vt:lpstr>Times New Roman</vt:lpstr>
      <vt:lpstr>Verdana</vt:lpstr>
      <vt:lpstr>Verdana Pro</vt:lpstr>
      <vt:lpstr>Office 2013 - Tema de 2022</vt:lpstr>
      <vt:lpstr>Presentación de PowerPoint</vt:lpstr>
      <vt:lpstr>Presentación de PowerPoint</vt:lpstr>
      <vt:lpstr>Introducción</vt:lpstr>
      <vt:lpstr>Presentación de PowerPoint</vt:lpstr>
      <vt:lpstr>Presentación de PowerPoint</vt:lpstr>
      <vt:lpstr>1.1 Modificaciones Ingresos PGN</vt:lpstr>
      <vt:lpstr>Presentación de PowerPoint</vt:lpstr>
      <vt:lpstr>Presentación de PowerPoint</vt:lpstr>
      <vt:lpstr>Presentación de PowerPoint</vt:lpstr>
      <vt:lpstr>Presentación de PowerPoint</vt:lpstr>
      <vt:lpstr>Presentación de PowerPoint</vt:lpstr>
      <vt:lpstr>Presentación de PowerPoint</vt:lpstr>
      <vt:lpstr>3.1 Por Fuente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Jenny Fernanda Castiblanco Salazar</dc:creator>
  <cp:lastModifiedBy>Eddy Shirley Herreno Mosquera</cp:lastModifiedBy>
  <cp:revision>149</cp:revision>
  <dcterms:created xsi:type="dcterms:W3CDTF">2023-06-20T19:49:39Z</dcterms:created>
  <dcterms:modified xsi:type="dcterms:W3CDTF">2025-09-19T22:20:49Z</dcterms:modified>
</cp:coreProperties>
</file>