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4"/>
  </p:notesMasterIdLst>
  <p:sldIdLst>
    <p:sldId id="263" r:id="rId2"/>
    <p:sldId id="304" r:id="rId3"/>
    <p:sldId id="333" r:id="rId4"/>
    <p:sldId id="305" r:id="rId5"/>
    <p:sldId id="306" r:id="rId6"/>
    <p:sldId id="307" r:id="rId7"/>
    <p:sldId id="303" r:id="rId8"/>
    <p:sldId id="310" r:id="rId9"/>
    <p:sldId id="312" r:id="rId10"/>
    <p:sldId id="309" r:id="rId11"/>
    <p:sldId id="302" r:id="rId12"/>
    <p:sldId id="314" r:id="rId13"/>
    <p:sldId id="316" r:id="rId14"/>
    <p:sldId id="317" r:id="rId15"/>
    <p:sldId id="334" r:id="rId16"/>
    <p:sldId id="320" r:id="rId17"/>
    <p:sldId id="318" r:id="rId18"/>
    <p:sldId id="319" r:id="rId19"/>
    <p:sldId id="321" r:id="rId20"/>
    <p:sldId id="322" r:id="rId21"/>
    <p:sldId id="323" r:id="rId22"/>
    <p:sldId id="308" r:id="rId23"/>
    <p:sldId id="315" r:id="rId24"/>
    <p:sldId id="324" r:id="rId25"/>
    <p:sldId id="335" r:id="rId26"/>
    <p:sldId id="313" r:id="rId27"/>
    <p:sldId id="327" r:id="rId28"/>
    <p:sldId id="329" r:id="rId29"/>
    <p:sldId id="326" r:id="rId30"/>
    <p:sldId id="328" r:id="rId31"/>
    <p:sldId id="330" r:id="rId32"/>
    <p:sldId id="299" r:id="rId33"/>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D31"/>
    <a:srgbClr val="6554CC"/>
    <a:srgbClr val="FFFFFF"/>
    <a:srgbClr val="0F9CD9"/>
    <a:srgbClr val="0D79B6"/>
    <a:srgbClr val="1F3965"/>
    <a:srgbClr val="38629F"/>
    <a:srgbClr val="07618F"/>
    <a:srgbClr val="AADADE"/>
    <a:srgbClr val="9FB8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58"/>
  </p:normalViewPr>
  <p:slideViewPr>
    <p:cSldViewPr snapToGrid="0">
      <p:cViewPr varScale="1">
        <p:scale>
          <a:sx n="62" d="100"/>
          <a:sy n="62" d="100"/>
        </p:scale>
        <p:origin x="30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8B009-D055-41BB-9794-E5750FB3A107}"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s-ES"/>
        </a:p>
      </dgm:t>
    </dgm:pt>
    <dgm:pt modelId="{D8DE6C62-12D4-4151-8B28-DE1688577ED1}">
      <dgm:prSet phldrT="[Texto]" custT="1"/>
      <dgm:spPr/>
      <dgm:t>
        <a:bodyPr/>
        <a:lstStyle/>
        <a:p>
          <a:pPr algn="l"/>
          <a:r>
            <a:rPr lang="es-ES" sz="1400" b="1" dirty="0">
              <a:latin typeface="Verdana" panose="020B0604030504040204" pitchFamily="34" charset="0"/>
              <a:ea typeface="Verdana" panose="020B0604030504040204" pitchFamily="34" charset="0"/>
            </a:rPr>
            <a:t>Ingresos corrientes</a:t>
          </a:r>
        </a:p>
      </dgm:t>
    </dgm:pt>
    <dgm:pt modelId="{FB3A66DB-66AD-4808-914C-D9FDCBB3B75C}" type="parTrans" cxnId="{CF4558B3-82A3-47A1-9568-1AA6DD53DD6F}">
      <dgm:prSet/>
      <dgm:spPr/>
      <dgm:t>
        <a:bodyPr/>
        <a:lstStyle/>
        <a:p>
          <a:endParaRPr lang="es-ES" sz="1400">
            <a:latin typeface="Verdana" panose="020B0604030504040204" pitchFamily="34" charset="0"/>
            <a:ea typeface="Verdana" panose="020B0604030504040204" pitchFamily="34" charset="0"/>
          </a:endParaRPr>
        </a:p>
      </dgm:t>
    </dgm:pt>
    <dgm:pt modelId="{34C728C6-55CC-413D-B98C-D9692F7CD768}" type="sibTrans" cxnId="{CF4558B3-82A3-47A1-9568-1AA6DD53DD6F}">
      <dgm:prSet/>
      <dgm:spPr/>
      <dgm:t>
        <a:bodyPr/>
        <a:lstStyle/>
        <a:p>
          <a:endParaRPr lang="es-ES" sz="1400">
            <a:latin typeface="Verdana" panose="020B0604030504040204" pitchFamily="34" charset="0"/>
            <a:ea typeface="Verdana" panose="020B0604030504040204" pitchFamily="34" charset="0"/>
          </a:endParaRPr>
        </a:p>
      </dgm:t>
    </dgm:pt>
    <dgm:pt modelId="{AEEEA84B-6F15-4C76-83F0-FBCA0D2CA354}">
      <dgm:prSet phldrT="[Texto]" custT="1"/>
      <dgm:spPr/>
      <dgm:t>
        <a:bodyPr/>
        <a:lstStyle/>
        <a:p>
          <a:pPr algn="l"/>
          <a:r>
            <a:rPr lang="es-ES" sz="1400" b="1" dirty="0">
              <a:latin typeface="Verdana" panose="020B0604030504040204" pitchFamily="34" charset="0"/>
              <a:ea typeface="Verdana" panose="020B0604030504040204" pitchFamily="34" charset="0"/>
            </a:rPr>
            <a:t>Recursos de capital</a:t>
          </a:r>
        </a:p>
      </dgm:t>
    </dgm:pt>
    <dgm:pt modelId="{FBFC83CE-0BD1-4070-8775-BF13297BD0CF}" type="parTrans" cxnId="{1BD82049-2511-49AC-A8D9-C5DCB6871FE2}">
      <dgm:prSet/>
      <dgm:spPr/>
      <dgm:t>
        <a:bodyPr/>
        <a:lstStyle/>
        <a:p>
          <a:endParaRPr lang="es-ES" sz="1400">
            <a:latin typeface="Verdana" panose="020B0604030504040204" pitchFamily="34" charset="0"/>
            <a:ea typeface="Verdana" panose="020B0604030504040204" pitchFamily="34" charset="0"/>
          </a:endParaRPr>
        </a:p>
      </dgm:t>
    </dgm:pt>
    <dgm:pt modelId="{DF9ADF9E-5F4F-41DB-BCDE-C59DB4937C0E}" type="sibTrans" cxnId="{1BD82049-2511-49AC-A8D9-C5DCB6871FE2}">
      <dgm:prSet/>
      <dgm:spPr/>
      <dgm:t>
        <a:bodyPr/>
        <a:lstStyle/>
        <a:p>
          <a:endParaRPr lang="es-ES" sz="1400">
            <a:latin typeface="Verdana" panose="020B0604030504040204" pitchFamily="34" charset="0"/>
            <a:ea typeface="Verdana" panose="020B0604030504040204" pitchFamily="34" charset="0"/>
          </a:endParaRPr>
        </a:p>
      </dgm:t>
    </dgm:pt>
    <dgm:pt modelId="{CD490D1C-DE63-40DB-9BED-49CDB6297F20}">
      <dgm:prSet phldrT="[Texto]" custT="1"/>
      <dgm:spPr/>
      <dgm:t>
        <a:bodyPr/>
        <a:lstStyle/>
        <a:p>
          <a:pPr algn="l"/>
          <a:r>
            <a:rPr lang="es-ES" sz="1400" b="1" dirty="0">
              <a:latin typeface="Verdana" panose="020B0604030504040204" pitchFamily="34" charset="0"/>
              <a:ea typeface="Verdana" panose="020B0604030504040204" pitchFamily="34" charset="0"/>
            </a:rPr>
            <a:t> Fondos especiales</a:t>
          </a:r>
        </a:p>
      </dgm:t>
    </dgm:pt>
    <dgm:pt modelId="{C706D03A-70C5-411B-A3EC-07890B47CC47}" type="parTrans" cxnId="{590A26E6-61CD-425B-B18D-481806CA15D7}">
      <dgm:prSet/>
      <dgm:spPr/>
      <dgm:t>
        <a:bodyPr/>
        <a:lstStyle/>
        <a:p>
          <a:endParaRPr lang="es-ES" sz="1400">
            <a:latin typeface="Verdana" panose="020B0604030504040204" pitchFamily="34" charset="0"/>
            <a:ea typeface="Verdana" panose="020B0604030504040204" pitchFamily="34" charset="0"/>
          </a:endParaRPr>
        </a:p>
      </dgm:t>
    </dgm:pt>
    <dgm:pt modelId="{0C133AD3-AB24-4F6F-9561-EB4693C6B0FE}" type="sibTrans" cxnId="{590A26E6-61CD-425B-B18D-481806CA15D7}">
      <dgm:prSet/>
      <dgm:spPr/>
      <dgm:t>
        <a:bodyPr/>
        <a:lstStyle/>
        <a:p>
          <a:endParaRPr lang="es-ES" sz="1400">
            <a:latin typeface="Verdana" panose="020B0604030504040204" pitchFamily="34" charset="0"/>
            <a:ea typeface="Verdana" panose="020B0604030504040204" pitchFamily="34" charset="0"/>
          </a:endParaRPr>
        </a:p>
      </dgm:t>
    </dgm:pt>
    <dgm:pt modelId="{6249EBB5-2DE5-4231-B584-237A6AEA7EEF}">
      <dgm:prSet phldrT="[Texto]" custT="1"/>
      <dgm:spPr/>
      <dgm:t>
        <a:bodyPr/>
        <a:lstStyle/>
        <a:p>
          <a:r>
            <a:rPr lang="es-ES" sz="1400" b="1">
              <a:latin typeface="Verdana" panose="020B0604030504040204" pitchFamily="34" charset="0"/>
              <a:ea typeface="Verdana" panose="020B0604030504040204" pitchFamily="34" charset="0"/>
            </a:rPr>
            <a:t>Contribuciones parafiscales</a:t>
          </a:r>
        </a:p>
      </dgm:t>
    </dgm:pt>
    <dgm:pt modelId="{AF40256F-637E-412A-90B2-D6ABD44D420C}" type="parTrans" cxnId="{9733A8E2-C5A2-48ED-B2A7-73BB06BC9B86}">
      <dgm:prSet/>
      <dgm:spPr/>
      <dgm:t>
        <a:bodyPr/>
        <a:lstStyle/>
        <a:p>
          <a:endParaRPr lang="es-CO">
            <a:latin typeface="Verdana" panose="020B0604030504040204" pitchFamily="34" charset="0"/>
            <a:ea typeface="Verdana" panose="020B0604030504040204" pitchFamily="34" charset="0"/>
          </a:endParaRPr>
        </a:p>
      </dgm:t>
    </dgm:pt>
    <dgm:pt modelId="{85D0F4DE-C6B3-42A0-A5FA-35174AB78BF6}" type="sibTrans" cxnId="{9733A8E2-C5A2-48ED-B2A7-73BB06BC9B86}">
      <dgm:prSet/>
      <dgm:spPr/>
      <dgm:t>
        <a:bodyPr/>
        <a:lstStyle/>
        <a:p>
          <a:endParaRPr lang="es-CO">
            <a:latin typeface="Verdana" panose="020B0604030504040204" pitchFamily="34" charset="0"/>
            <a:ea typeface="Verdana" panose="020B0604030504040204" pitchFamily="34" charset="0"/>
          </a:endParaRPr>
        </a:p>
      </dgm:t>
    </dgm:pt>
    <dgm:pt modelId="{68DD82CE-355C-4D4E-92FB-827AF701A8C9}" type="pres">
      <dgm:prSet presAssocID="{42C8B009-D055-41BB-9794-E5750FB3A107}" presName="Name0" presStyleCnt="0">
        <dgm:presLayoutVars>
          <dgm:chMax val="7"/>
          <dgm:chPref val="7"/>
          <dgm:dir/>
        </dgm:presLayoutVars>
      </dgm:prSet>
      <dgm:spPr/>
    </dgm:pt>
    <dgm:pt modelId="{9CB3E173-9233-464A-9C28-C3B55A95D970}" type="pres">
      <dgm:prSet presAssocID="{42C8B009-D055-41BB-9794-E5750FB3A107}" presName="Name1" presStyleCnt="0"/>
      <dgm:spPr/>
    </dgm:pt>
    <dgm:pt modelId="{5ECA8F6A-61BE-49FD-8236-197028E02369}" type="pres">
      <dgm:prSet presAssocID="{42C8B009-D055-41BB-9794-E5750FB3A107}" presName="cycle" presStyleCnt="0"/>
      <dgm:spPr/>
    </dgm:pt>
    <dgm:pt modelId="{267D74ED-EA2F-417D-BCAC-35E1FFE38038}" type="pres">
      <dgm:prSet presAssocID="{42C8B009-D055-41BB-9794-E5750FB3A107}" presName="srcNode" presStyleLbl="node1" presStyleIdx="0" presStyleCnt="4"/>
      <dgm:spPr/>
    </dgm:pt>
    <dgm:pt modelId="{71EF9A1F-EA60-4C26-B988-FCA60387F47C}" type="pres">
      <dgm:prSet presAssocID="{42C8B009-D055-41BB-9794-E5750FB3A107}" presName="conn" presStyleLbl="parChTrans1D2" presStyleIdx="0" presStyleCnt="1"/>
      <dgm:spPr/>
    </dgm:pt>
    <dgm:pt modelId="{F2DBAA3F-6F2B-4A47-890C-DAFBDDA47367}" type="pres">
      <dgm:prSet presAssocID="{42C8B009-D055-41BB-9794-E5750FB3A107}" presName="extraNode" presStyleLbl="node1" presStyleIdx="0" presStyleCnt="4"/>
      <dgm:spPr/>
    </dgm:pt>
    <dgm:pt modelId="{FED6E496-7B9A-4258-8985-4A7E412C53B6}" type="pres">
      <dgm:prSet presAssocID="{42C8B009-D055-41BB-9794-E5750FB3A107}" presName="dstNode" presStyleLbl="node1" presStyleIdx="0" presStyleCnt="4"/>
      <dgm:spPr/>
    </dgm:pt>
    <dgm:pt modelId="{EB5BD759-2815-4815-B167-6FF31C28D6CC}" type="pres">
      <dgm:prSet presAssocID="{D8DE6C62-12D4-4151-8B28-DE1688577ED1}" presName="text_1" presStyleLbl="node1" presStyleIdx="0" presStyleCnt="4" custScaleX="90159" custLinFactNeighborX="1249" custLinFactNeighborY="15117">
        <dgm:presLayoutVars>
          <dgm:bulletEnabled val="1"/>
        </dgm:presLayoutVars>
      </dgm:prSet>
      <dgm:spPr>
        <a:prstGeom prst="roundRect">
          <a:avLst/>
        </a:prstGeom>
      </dgm:spPr>
    </dgm:pt>
    <dgm:pt modelId="{FAADF91C-85BE-4245-BEE6-ADD7EB7D0E41}" type="pres">
      <dgm:prSet presAssocID="{D8DE6C62-12D4-4151-8B28-DE1688577ED1}" presName="accent_1" presStyleCnt="0"/>
      <dgm:spPr/>
    </dgm:pt>
    <dgm:pt modelId="{CB5F0F63-CF01-4DFE-B30B-EFEC85B34D9D}" type="pres">
      <dgm:prSet presAssocID="{D8DE6C62-12D4-4151-8B28-DE1688577ED1}" presName="accentRepeatNode" presStyleLbl="solidFgAcc1" presStyleIdx="0" presStyleCnt="4" custLinFactNeighborX="3096" custLinFactNeighborY="15090">
        <dgm:style>
          <a:lnRef idx="1">
            <a:schemeClr val="accent1"/>
          </a:lnRef>
          <a:fillRef idx="3">
            <a:schemeClr val="accent1"/>
          </a:fillRef>
          <a:effectRef idx="2">
            <a:schemeClr val="accent1"/>
          </a:effectRef>
          <a:fontRef idx="minor">
            <a:schemeClr val="lt1"/>
          </a:fontRef>
        </dgm:style>
      </dgm:prSet>
      <dgm:spPr/>
    </dgm:pt>
    <dgm:pt modelId="{549A231E-2BD6-41B3-9883-95C8A5F9F277}" type="pres">
      <dgm:prSet presAssocID="{AEEEA84B-6F15-4C76-83F0-FBCA0D2CA354}" presName="text_2" presStyleLbl="node1" presStyleIdx="1" presStyleCnt="4" custScaleX="89098" custScaleY="107921" custLinFactNeighborX="-153" custLinFactNeighborY="-3344">
        <dgm:presLayoutVars>
          <dgm:bulletEnabled val="1"/>
        </dgm:presLayoutVars>
      </dgm:prSet>
      <dgm:spPr>
        <a:prstGeom prst="roundRect">
          <a:avLst/>
        </a:prstGeom>
      </dgm:spPr>
    </dgm:pt>
    <dgm:pt modelId="{D1ADF824-27F7-4ECD-8C01-4E14B39D51C8}" type="pres">
      <dgm:prSet presAssocID="{AEEEA84B-6F15-4C76-83F0-FBCA0D2CA354}" presName="accent_2" presStyleCnt="0"/>
      <dgm:spPr/>
    </dgm:pt>
    <dgm:pt modelId="{7FE0C77D-D2B2-44AE-893E-F546B12BF29A}" type="pres">
      <dgm:prSet presAssocID="{AEEEA84B-6F15-4C76-83F0-FBCA0D2CA354}" presName="accentRepeatNode" presStyleLbl="solidFgAcc1" presStyleIdx="1" presStyleCnt="4">
        <dgm:style>
          <a:lnRef idx="1">
            <a:schemeClr val="accent1"/>
          </a:lnRef>
          <a:fillRef idx="3">
            <a:schemeClr val="accent1"/>
          </a:fillRef>
          <a:effectRef idx="2">
            <a:schemeClr val="accent1"/>
          </a:effectRef>
          <a:fontRef idx="minor">
            <a:schemeClr val="lt1"/>
          </a:fontRef>
        </dgm:style>
      </dgm:prSet>
      <dgm:spPr/>
    </dgm:pt>
    <dgm:pt modelId="{C8242A57-BE76-47DC-88D6-6E992E51FA66}" type="pres">
      <dgm:prSet presAssocID="{CD490D1C-DE63-40DB-9BED-49CDB6297F20}" presName="text_3" presStyleLbl="node1" presStyleIdx="2" presStyleCnt="4" custScaleX="96998" custScaleY="106961" custLinFactNeighborX="-6315" custLinFactNeighborY="930">
        <dgm:presLayoutVars>
          <dgm:bulletEnabled val="1"/>
        </dgm:presLayoutVars>
      </dgm:prSet>
      <dgm:spPr>
        <a:prstGeom prst="roundRect">
          <a:avLst/>
        </a:prstGeom>
      </dgm:spPr>
    </dgm:pt>
    <dgm:pt modelId="{853FF532-B0F7-4E93-AE87-77931192E8CC}" type="pres">
      <dgm:prSet presAssocID="{CD490D1C-DE63-40DB-9BED-49CDB6297F20}" presName="accent_3" presStyleCnt="0"/>
      <dgm:spPr/>
    </dgm:pt>
    <dgm:pt modelId="{BCF31BF3-B792-4A1B-91A5-FD9BF2851D02}" type="pres">
      <dgm:prSet presAssocID="{CD490D1C-DE63-40DB-9BED-49CDB6297F20}" presName="accentRepeatNode" presStyleLbl="solidFgAcc1" presStyleIdx="2" presStyleCnt="4" custLinFactNeighborX="5663" custLinFactNeighborY="-5958">
        <dgm:style>
          <a:lnRef idx="1">
            <a:schemeClr val="accent1"/>
          </a:lnRef>
          <a:fillRef idx="3">
            <a:schemeClr val="accent1"/>
          </a:fillRef>
          <a:effectRef idx="2">
            <a:schemeClr val="accent1"/>
          </a:effectRef>
          <a:fontRef idx="minor">
            <a:schemeClr val="lt1"/>
          </a:fontRef>
        </dgm:style>
      </dgm:prSet>
      <dgm:spPr/>
    </dgm:pt>
    <dgm:pt modelId="{C9D8DAAE-414D-4025-BFE3-C02872DC3B24}" type="pres">
      <dgm:prSet presAssocID="{6249EBB5-2DE5-4231-B584-237A6AEA7EEF}" presName="text_4" presStyleLbl="node1" presStyleIdx="3" presStyleCnt="4" custScaleX="83633" custLinFactNeighborX="-2567" custLinFactNeighborY="-924">
        <dgm:presLayoutVars>
          <dgm:bulletEnabled val="1"/>
        </dgm:presLayoutVars>
      </dgm:prSet>
      <dgm:spPr>
        <a:prstGeom prst="roundRect">
          <a:avLst/>
        </a:prstGeom>
      </dgm:spPr>
    </dgm:pt>
    <dgm:pt modelId="{284A2CDE-8FDD-4A42-914C-3FDF2FC2DF34}" type="pres">
      <dgm:prSet presAssocID="{6249EBB5-2DE5-4231-B584-237A6AEA7EEF}" presName="accent_4" presStyleCnt="0"/>
      <dgm:spPr/>
    </dgm:pt>
    <dgm:pt modelId="{31251EBE-6390-4148-A944-BCCD9C19AC5D}" type="pres">
      <dgm:prSet presAssocID="{6249EBB5-2DE5-4231-B584-237A6AEA7EEF}" presName="accentRepeatNode" presStyleLbl="solidFgAcc1" presStyleIdx="3" presStyleCnt="4" custLinFactNeighborX="11083" custLinFactNeighborY="-762">
        <dgm:style>
          <a:lnRef idx="1">
            <a:schemeClr val="accent1"/>
          </a:lnRef>
          <a:fillRef idx="3">
            <a:schemeClr val="accent1"/>
          </a:fillRef>
          <a:effectRef idx="2">
            <a:schemeClr val="accent1"/>
          </a:effectRef>
          <a:fontRef idx="minor">
            <a:schemeClr val="lt1"/>
          </a:fontRef>
        </dgm:style>
      </dgm:prSet>
      <dgm:spPr/>
    </dgm:pt>
  </dgm:ptLst>
  <dgm:cxnLst>
    <dgm:cxn modelId="{BA063721-2B9F-4D36-B21E-041545A39502}" type="presOf" srcId="{AEEEA84B-6F15-4C76-83F0-FBCA0D2CA354}" destId="{549A231E-2BD6-41B3-9883-95C8A5F9F277}" srcOrd="0" destOrd="0" presId="urn:microsoft.com/office/officeart/2008/layout/VerticalCurvedList"/>
    <dgm:cxn modelId="{919E9F32-E247-4CED-AC06-9B3B043EAA32}" type="presOf" srcId="{D8DE6C62-12D4-4151-8B28-DE1688577ED1}" destId="{EB5BD759-2815-4815-B167-6FF31C28D6CC}" srcOrd="0" destOrd="0" presId="urn:microsoft.com/office/officeart/2008/layout/VerticalCurvedList"/>
    <dgm:cxn modelId="{2B178E63-DC08-4EA9-B5F5-295B82CC9748}" type="presOf" srcId="{CD490D1C-DE63-40DB-9BED-49CDB6297F20}" destId="{C8242A57-BE76-47DC-88D6-6E992E51FA66}" srcOrd="0" destOrd="0" presId="urn:microsoft.com/office/officeart/2008/layout/VerticalCurvedList"/>
    <dgm:cxn modelId="{11DE3964-B561-4175-8D24-E1021DEEE525}" type="presOf" srcId="{34C728C6-55CC-413D-B98C-D9692F7CD768}" destId="{71EF9A1F-EA60-4C26-B988-FCA60387F47C}" srcOrd="0" destOrd="0" presId="urn:microsoft.com/office/officeart/2008/layout/VerticalCurvedList"/>
    <dgm:cxn modelId="{1BD82049-2511-49AC-A8D9-C5DCB6871FE2}" srcId="{42C8B009-D055-41BB-9794-E5750FB3A107}" destId="{AEEEA84B-6F15-4C76-83F0-FBCA0D2CA354}" srcOrd="1" destOrd="0" parTransId="{FBFC83CE-0BD1-4070-8775-BF13297BD0CF}" sibTransId="{DF9ADF9E-5F4F-41DB-BCDE-C59DB4937C0E}"/>
    <dgm:cxn modelId="{02444C5A-8E01-4593-B062-43B77FDF036B}" type="presOf" srcId="{6249EBB5-2DE5-4231-B584-237A6AEA7EEF}" destId="{C9D8DAAE-414D-4025-BFE3-C02872DC3B24}" srcOrd="0" destOrd="0" presId="urn:microsoft.com/office/officeart/2008/layout/VerticalCurvedList"/>
    <dgm:cxn modelId="{9BED6686-9854-49F5-8556-257EF6DDB7AD}" type="presOf" srcId="{42C8B009-D055-41BB-9794-E5750FB3A107}" destId="{68DD82CE-355C-4D4E-92FB-827AF701A8C9}" srcOrd="0" destOrd="0" presId="urn:microsoft.com/office/officeart/2008/layout/VerticalCurvedList"/>
    <dgm:cxn modelId="{CF4558B3-82A3-47A1-9568-1AA6DD53DD6F}" srcId="{42C8B009-D055-41BB-9794-E5750FB3A107}" destId="{D8DE6C62-12D4-4151-8B28-DE1688577ED1}" srcOrd="0" destOrd="0" parTransId="{FB3A66DB-66AD-4808-914C-D9FDCBB3B75C}" sibTransId="{34C728C6-55CC-413D-B98C-D9692F7CD768}"/>
    <dgm:cxn modelId="{9733A8E2-C5A2-48ED-B2A7-73BB06BC9B86}" srcId="{42C8B009-D055-41BB-9794-E5750FB3A107}" destId="{6249EBB5-2DE5-4231-B584-237A6AEA7EEF}" srcOrd="3" destOrd="0" parTransId="{AF40256F-637E-412A-90B2-D6ABD44D420C}" sibTransId="{85D0F4DE-C6B3-42A0-A5FA-35174AB78BF6}"/>
    <dgm:cxn modelId="{590A26E6-61CD-425B-B18D-481806CA15D7}" srcId="{42C8B009-D055-41BB-9794-E5750FB3A107}" destId="{CD490D1C-DE63-40DB-9BED-49CDB6297F20}" srcOrd="2" destOrd="0" parTransId="{C706D03A-70C5-411B-A3EC-07890B47CC47}" sibTransId="{0C133AD3-AB24-4F6F-9561-EB4693C6B0FE}"/>
    <dgm:cxn modelId="{1A701E7E-2794-4E29-AC80-4EEA3EB5BC26}" type="presParOf" srcId="{68DD82CE-355C-4D4E-92FB-827AF701A8C9}" destId="{9CB3E173-9233-464A-9C28-C3B55A95D970}" srcOrd="0" destOrd="0" presId="urn:microsoft.com/office/officeart/2008/layout/VerticalCurvedList"/>
    <dgm:cxn modelId="{62A711C0-1BCC-43A3-9298-747F1DF8FFD0}" type="presParOf" srcId="{9CB3E173-9233-464A-9C28-C3B55A95D970}" destId="{5ECA8F6A-61BE-49FD-8236-197028E02369}" srcOrd="0" destOrd="0" presId="urn:microsoft.com/office/officeart/2008/layout/VerticalCurvedList"/>
    <dgm:cxn modelId="{560EA255-79EB-4175-8902-C72B056F87BA}" type="presParOf" srcId="{5ECA8F6A-61BE-49FD-8236-197028E02369}" destId="{267D74ED-EA2F-417D-BCAC-35E1FFE38038}" srcOrd="0" destOrd="0" presId="urn:microsoft.com/office/officeart/2008/layout/VerticalCurvedList"/>
    <dgm:cxn modelId="{1E08F1B0-7E60-433A-872B-843E5C02EE78}" type="presParOf" srcId="{5ECA8F6A-61BE-49FD-8236-197028E02369}" destId="{71EF9A1F-EA60-4C26-B988-FCA60387F47C}" srcOrd="1" destOrd="0" presId="urn:microsoft.com/office/officeart/2008/layout/VerticalCurvedList"/>
    <dgm:cxn modelId="{339E067C-E6D7-4E96-B632-374D70CCD0EA}" type="presParOf" srcId="{5ECA8F6A-61BE-49FD-8236-197028E02369}" destId="{F2DBAA3F-6F2B-4A47-890C-DAFBDDA47367}" srcOrd="2" destOrd="0" presId="urn:microsoft.com/office/officeart/2008/layout/VerticalCurvedList"/>
    <dgm:cxn modelId="{89AD4B2D-9F9B-407D-8E2D-B85F275C599D}" type="presParOf" srcId="{5ECA8F6A-61BE-49FD-8236-197028E02369}" destId="{FED6E496-7B9A-4258-8985-4A7E412C53B6}" srcOrd="3" destOrd="0" presId="urn:microsoft.com/office/officeart/2008/layout/VerticalCurvedList"/>
    <dgm:cxn modelId="{A1726FCC-D2C0-4993-85BE-A9E92324CAFA}" type="presParOf" srcId="{9CB3E173-9233-464A-9C28-C3B55A95D970}" destId="{EB5BD759-2815-4815-B167-6FF31C28D6CC}" srcOrd="1" destOrd="0" presId="urn:microsoft.com/office/officeart/2008/layout/VerticalCurvedList"/>
    <dgm:cxn modelId="{D2DA63B2-156A-4EF1-806A-947ECEE980FB}" type="presParOf" srcId="{9CB3E173-9233-464A-9C28-C3B55A95D970}" destId="{FAADF91C-85BE-4245-BEE6-ADD7EB7D0E41}" srcOrd="2" destOrd="0" presId="urn:microsoft.com/office/officeart/2008/layout/VerticalCurvedList"/>
    <dgm:cxn modelId="{F8937756-E21F-4D28-8620-F27358DBCCC9}" type="presParOf" srcId="{FAADF91C-85BE-4245-BEE6-ADD7EB7D0E41}" destId="{CB5F0F63-CF01-4DFE-B30B-EFEC85B34D9D}" srcOrd="0" destOrd="0" presId="urn:microsoft.com/office/officeart/2008/layout/VerticalCurvedList"/>
    <dgm:cxn modelId="{66E54ADB-78F1-4D32-93F4-875B409FA60D}" type="presParOf" srcId="{9CB3E173-9233-464A-9C28-C3B55A95D970}" destId="{549A231E-2BD6-41B3-9883-95C8A5F9F277}" srcOrd="3" destOrd="0" presId="urn:microsoft.com/office/officeart/2008/layout/VerticalCurvedList"/>
    <dgm:cxn modelId="{484B7096-CD7F-41B5-8E13-049988706BD6}" type="presParOf" srcId="{9CB3E173-9233-464A-9C28-C3B55A95D970}" destId="{D1ADF824-27F7-4ECD-8C01-4E14B39D51C8}" srcOrd="4" destOrd="0" presId="urn:microsoft.com/office/officeart/2008/layout/VerticalCurvedList"/>
    <dgm:cxn modelId="{561A4B68-C744-4C72-9C22-682D5E9B4867}" type="presParOf" srcId="{D1ADF824-27F7-4ECD-8C01-4E14B39D51C8}" destId="{7FE0C77D-D2B2-44AE-893E-F546B12BF29A}" srcOrd="0" destOrd="0" presId="urn:microsoft.com/office/officeart/2008/layout/VerticalCurvedList"/>
    <dgm:cxn modelId="{5BEA0132-DFCA-4D85-9A1E-475F42124C0C}" type="presParOf" srcId="{9CB3E173-9233-464A-9C28-C3B55A95D970}" destId="{C8242A57-BE76-47DC-88D6-6E992E51FA66}" srcOrd="5" destOrd="0" presId="urn:microsoft.com/office/officeart/2008/layout/VerticalCurvedList"/>
    <dgm:cxn modelId="{F9029016-8ACD-4268-9AAF-BAE38E58D228}" type="presParOf" srcId="{9CB3E173-9233-464A-9C28-C3B55A95D970}" destId="{853FF532-B0F7-4E93-AE87-77931192E8CC}" srcOrd="6" destOrd="0" presId="urn:microsoft.com/office/officeart/2008/layout/VerticalCurvedList"/>
    <dgm:cxn modelId="{31C56E93-8938-4AD5-B0BA-26D135A5A3AC}" type="presParOf" srcId="{853FF532-B0F7-4E93-AE87-77931192E8CC}" destId="{BCF31BF3-B792-4A1B-91A5-FD9BF2851D02}" srcOrd="0" destOrd="0" presId="urn:microsoft.com/office/officeart/2008/layout/VerticalCurvedList"/>
    <dgm:cxn modelId="{D4C7815D-EF56-4383-BCE3-FD491C37478E}" type="presParOf" srcId="{9CB3E173-9233-464A-9C28-C3B55A95D970}" destId="{C9D8DAAE-414D-4025-BFE3-C02872DC3B24}" srcOrd="7" destOrd="0" presId="urn:microsoft.com/office/officeart/2008/layout/VerticalCurvedList"/>
    <dgm:cxn modelId="{7CC99ABC-BFAA-4690-A64C-D96BBD68C1C6}" type="presParOf" srcId="{9CB3E173-9233-464A-9C28-C3B55A95D970}" destId="{284A2CDE-8FDD-4A42-914C-3FDF2FC2DF34}" srcOrd="8" destOrd="0" presId="urn:microsoft.com/office/officeart/2008/layout/VerticalCurvedList"/>
    <dgm:cxn modelId="{2BAB2185-08F3-48AA-9B35-D9790FD615E9}" type="presParOf" srcId="{284A2CDE-8FDD-4A42-914C-3FDF2FC2DF34}" destId="{31251EBE-6390-4148-A944-BCCD9C19AC5D}"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F9A1F-EA60-4C26-B988-FCA60387F47C}">
      <dsp:nvSpPr>
        <dsp:cNvPr id="0" name=""/>
        <dsp:cNvSpPr/>
      </dsp:nvSpPr>
      <dsp:spPr>
        <a:xfrm>
          <a:off x="-3598104" y="-555868"/>
          <a:ext cx="4312137" cy="4312137"/>
        </a:xfrm>
        <a:prstGeom prst="blockArc">
          <a:avLst>
            <a:gd name="adj1" fmla="val 18900000"/>
            <a:gd name="adj2" fmla="val 2700000"/>
            <a:gd name="adj3" fmla="val 501"/>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5BD759-2815-4815-B167-6FF31C28D6CC}">
      <dsp:nvSpPr>
        <dsp:cNvPr id="0" name=""/>
        <dsp:cNvSpPr/>
      </dsp:nvSpPr>
      <dsp:spPr>
        <a:xfrm>
          <a:off x="558431" y="320475"/>
          <a:ext cx="2557359" cy="492349"/>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02"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Verdana" panose="020B0604030504040204" pitchFamily="34" charset="0"/>
              <a:ea typeface="Verdana" panose="020B0604030504040204" pitchFamily="34" charset="0"/>
            </a:rPr>
            <a:t>Ingresos corrientes</a:t>
          </a:r>
        </a:p>
      </dsp:txBody>
      <dsp:txXfrm>
        <a:off x="582465" y="344509"/>
        <a:ext cx="2509291" cy="444281"/>
      </dsp:txXfrm>
    </dsp:sp>
    <dsp:sp modelId="{CB5F0F63-CF01-4DFE-B30B-EFEC85B34D9D}">
      <dsp:nvSpPr>
        <dsp:cNvPr id="0" name=""/>
        <dsp:cNvSpPr/>
      </dsp:nvSpPr>
      <dsp:spPr>
        <a:xfrm>
          <a:off x="94768" y="277372"/>
          <a:ext cx="615436" cy="615436"/>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sp>
    <dsp:sp modelId="{549A231E-2BD6-41B3-9883-95C8A5F9F277}">
      <dsp:nvSpPr>
        <dsp:cNvPr id="0" name=""/>
        <dsp:cNvSpPr/>
      </dsp:nvSpPr>
      <dsp:spPr>
        <a:xfrm>
          <a:off x="801031" y="948735"/>
          <a:ext cx="2275762" cy="531348"/>
        </a:xfrm>
        <a:prstGeom prst="round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02"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Verdana" panose="020B0604030504040204" pitchFamily="34" charset="0"/>
              <a:ea typeface="Verdana" panose="020B0604030504040204" pitchFamily="34" charset="0"/>
            </a:rPr>
            <a:t>Recursos de capital</a:t>
          </a:r>
        </a:p>
      </dsp:txBody>
      <dsp:txXfrm>
        <a:off x="826969" y="974673"/>
        <a:ext cx="2223886" cy="479472"/>
      </dsp:txXfrm>
    </dsp:sp>
    <dsp:sp modelId="{7FE0C77D-D2B2-44AE-893E-F546B12BF29A}">
      <dsp:nvSpPr>
        <dsp:cNvPr id="0" name=""/>
        <dsp:cNvSpPr/>
      </dsp:nvSpPr>
      <dsp:spPr>
        <a:xfrm>
          <a:off x="357990" y="923155"/>
          <a:ext cx="615436" cy="615436"/>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sp>
    <dsp:sp modelId="{C8242A57-BE76-47DC-88D6-6E992E51FA66}">
      <dsp:nvSpPr>
        <dsp:cNvPr id="0" name=""/>
        <dsp:cNvSpPr/>
      </dsp:nvSpPr>
      <dsp:spPr>
        <a:xfrm>
          <a:off x="542748" y="1710794"/>
          <a:ext cx="2477546" cy="526621"/>
        </a:xfrm>
        <a:prstGeom prst="round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02"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Verdana" panose="020B0604030504040204" pitchFamily="34" charset="0"/>
              <a:ea typeface="Verdana" panose="020B0604030504040204" pitchFamily="34" charset="0"/>
            </a:rPr>
            <a:t> Fondos especiales</a:t>
          </a:r>
        </a:p>
      </dsp:txBody>
      <dsp:txXfrm>
        <a:off x="568456" y="1736502"/>
        <a:ext cx="2426130" cy="475205"/>
      </dsp:txXfrm>
    </dsp:sp>
    <dsp:sp modelId="{BCF31BF3-B792-4A1B-91A5-FD9BF2851D02}">
      <dsp:nvSpPr>
        <dsp:cNvPr id="0" name=""/>
        <dsp:cNvSpPr/>
      </dsp:nvSpPr>
      <dsp:spPr>
        <a:xfrm>
          <a:off x="392842" y="1625139"/>
          <a:ext cx="615436" cy="615436"/>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sp>
    <dsp:sp modelId="{C9D8DAAE-414D-4025-BFE3-C02872DC3B24}">
      <dsp:nvSpPr>
        <dsp:cNvPr id="0" name=""/>
        <dsp:cNvSpPr/>
      </dsp:nvSpPr>
      <dsp:spPr>
        <a:xfrm>
          <a:off x="542745" y="2457454"/>
          <a:ext cx="2372249" cy="492349"/>
        </a:xfrm>
        <a:prstGeom prst="round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02" tIns="35560" rIns="35560" bIns="35560" numCol="1" spcCol="1270" anchor="ctr" anchorCtr="0">
          <a:noAutofit/>
        </a:bodyPr>
        <a:lstStyle/>
        <a:p>
          <a:pPr marL="0" lvl="0" indent="0" algn="l" defTabSz="622300">
            <a:lnSpc>
              <a:spcPct val="90000"/>
            </a:lnSpc>
            <a:spcBef>
              <a:spcPct val="0"/>
            </a:spcBef>
            <a:spcAft>
              <a:spcPct val="35000"/>
            </a:spcAft>
            <a:buNone/>
          </a:pPr>
          <a:r>
            <a:rPr lang="es-ES" sz="1400" b="1" kern="1200">
              <a:latin typeface="Verdana" panose="020B0604030504040204" pitchFamily="34" charset="0"/>
              <a:ea typeface="Verdana" panose="020B0604030504040204" pitchFamily="34" charset="0"/>
            </a:rPr>
            <a:t>Contribuciones parafiscales</a:t>
          </a:r>
        </a:p>
      </dsp:txBody>
      <dsp:txXfrm>
        <a:off x="566779" y="2481488"/>
        <a:ext cx="2324181" cy="444281"/>
      </dsp:txXfrm>
    </dsp:sp>
    <dsp:sp modelId="{31251EBE-6390-4148-A944-BCCD9C19AC5D}">
      <dsp:nvSpPr>
        <dsp:cNvPr id="0" name=""/>
        <dsp:cNvSpPr/>
      </dsp:nvSpPr>
      <dsp:spPr>
        <a:xfrm>
          <a:off x="143923" y="2395770"/>
          <a:ext cx="615436" cy="615436"/>
        </a:xfrm>
        <a:prstGeom prst="ellipse">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441F6-4E90-43DB-8CE3-A3D0B08E8B75}" type="datetimeFigureOut">
              <a:rPr lang="es-CO" smtClean="0"/>
              <a:t>19/09/2025</a:t>
            </a:fld>
            <a:endParaRPr lang="es-CO"/>
          </a:p>
        </p:txBody>
      </p:sp>
      <p:sp>
        <p:nvSpPr>
          <p:cNvPr id="4" name="Marcador de imagen de diapositiva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A431C-7B77-401C-B9CE-DDE5FC38C18C}" type="slidenum">
              <a:rPr lang="es-CO" smtClean="0"/>
              <a:t>‹Nº›</a:t>
            </a:fld>
            <a:endParaRPr lang="es-CO"/>
          </a:p>
        </p:txBody>
      </p:sp>
    </p:spTree>
    <p:extLst>
      <p:ext uri="{BB962C8B-B14F-4D97-AF65-F5344CB8AC3E}">
        <p14:creationId xmlns:p14="http://schemas.microsoft.com/office/powerpoint/2010/main" val="3310838117"/>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55A431C-7B77-401C-B9CE-DDE5FC38C18C}" type="slidenum">
              <a:rPr lang="es-CO" smtClean="0"/>
              <a:t>8</a:t>
            </a:fld>
            <a:endParaRPr lang="es-CO"/>
          </a:p>
        </p:txBody>
      </p:sp>
    </p:spTree>
    <p:extLst>
      <p:ext uri="{BB962C8B-B14F-4D97-AF65-F5344CB8AC3E}">
        <p14:creationId xmlns:p14="http://schemas.microsoft.com/office/powerpoint/2010/main" val="112028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55A431C-7B77-401C-B9CE-DDE5FC38C18C}" type="slidenum">
              <a:rPr lang="es-CO" smtClean="0"/>
              <a:t>21</a:t>
            </a:fld>
            <a:endParaRPr lang="es-CO"/>
          </a:p>
        </p:txBody>
      </p:sp>
    </p:spTree>
    <p:extLst>
      <p:ext uri="{BB962C8B-B14F-4D97-AF65-F5344CB8AC3E}">
        <p14:creationId xmlns:p14="http://schemas.microsoft.com/office/powerpoint/2010/main" val="2713306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60894" y="1286359"/>
            <a:ext cx="6031805" cy="728421"/>
          </a:xfrm>
        </p:spPr>
        <p:txBody>
          <a:bodyPr anchor="b">
            <a:normAutofit/>
          </a:bodyPr>
          <a:lstStyle>
            <a:lvl1pPr algn="ctr">
              <a:defRPr sz="2400" b="1">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944960" y="2578011"/>
            <a:ext cx="5669756" cy="1296566"/>
          </a:xfrm>
        </p:spPr>
        <p:txBody>
          <a:bodyPr/>
          <a:lstStyle>
            <a:lvl1pPr marL="0" indent="0" algn="ctr">
              <a:buNone/>
              <a:defRPr sz="1984">
                <a:latin typeface="Verdana" panose="020B0604030504040204" pitchFamily="34" charset="0"/>
                <a:ea typeface="Verdana" panose="020B0604030504040204" pitchFamily="34" charset="0"/>
                <a:cs typeface="Verdana" panose="020B0604030504040204" pitchFamily="34" charset="0"/>
              </a:defRPr>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519728" y="10213383"/>
            <a:ext cx="1700927" cy="26558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B446DEFA-822C-074B-9AA5-CD58110DA059}" type="datetimeFigureOut">
              <a:rPr lang="es-CO" smtClean="0"/>
              <a:pPr/>
              <a:t>19/09/2025</a:t>
            </a:fld>
            <a:endParaRPr lang="es-CO"/>
          </a:p>
        </p:txBody>
      </p:sp>
      <p:sp>
        <p:nvSpPr>
          <p:cNvPr id="5" name="Footer Placeholder 4"/>
          <p:cNvSpPr>
            <a:spLocks noGrp="1"/>
          </p:cNvSpPr>
          <p:nvPr>
            <p:ph type="ftr" sz="quarter" idx="11"/>
          </p:nvPr>
        </p:nvSpPr>
        <p:spPr>
          <a:xfrm>
            <a:off x="2504143" y="10213383"/>
            <a:ext cx="2551390" cy="26558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endParaRPr lang="es-CO"/>
          </a:p>
        </p:txBody>
      </p:sp>
      <p:sp>
        <p:nvSpPr>
          <p:cNvPr id="6" name="Slide Number Placeholder 5"/>
          <p:cNvSpPr>
            <a:spLocks noGrp="1"/>
          </p:cNvSpPr>
          <p:nvPr>
            <p:ph type="sldNum" sz="quarter" idx="12"/>
          </p:nvPr>
        </p:nvSpPr>
        <p:spPr>
          <a:xfrm>
            <a:off x="5339020" y="10213383"/>
            <a:ext cx="1700927" cy="265586"/>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1B2950E2-92E5-364B-8823-C7DC5F9967CD}" type="slidenum">
              <a:rPr lang="es-CO" smtClean="0"/>
              <a:pPr/>
              <a:t>‹Nº›</a:t>
            </a:fld>
            <a:endParaRPr lang="es-CO"/>
          </a:p>
        </p:txBody>
      </p:sp>
    </p:spTree>
    <p:extLst>
      <p:ext uri="{BB962C8B-B14F-4D97-AF65-F5344CB8AC3E}">
        <p14:creationId xmlns:p14="http://schemas.microsoft.com/office/powerpoint/2010/main" val="803728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B446DEFA-822C-074B-9AA5-CD58110DA059}" type="datetimeFigureOut">
              <a:rPr lang="es-CO" smtClean="0"/>
              <a:t>19/09/2025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1943705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815497"/>
            <a:ext cx="1630055" cy="9060817"/>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519728" y="815497"/>
            <a:ext cx="4795669" cy="9060817"/>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B446DEFA-822C-074B-9AA5-CD58110DA059}" type="datetimeFigureOut">
              <a:rPr lang="es-CO" smtClean="0"/>
              <a:t>19/09/2025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370115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B446DEFA-822C-074B-9AA5-CD58110DA059}" type="datetimeFigureOut">
              <a:rPr lang="es-CO" smtClean="0"/>
              <a:t>19/09/2025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316387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15791" y="1814713"/>
            <a:ext cx="6520220" cy="2959482"/>
          </a:xfrm>
        </p:spPr>
        <p:txBody>
          <a:bodyPr anchor="b"/>
          <a:lstStyle>
            <a:lvl1pPr>
              <a:defRPr sz="496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515791" y="5917618"/>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p:txBody>
          <a:bodyPr/>
          <a:lstStyle/>
          <a:p>
            <a:fld id="{B446DEFA-822C-074B-9AA5-CD58110DA059}" type="datetimeFigureOut">
              <a:rPr lang="es-CO" smtClean="0"/>
              <a:t>19/09/2025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298632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B446DEFA-822C-074B-9AA5-CD58110DA059}" type="datetimeFigureOut">
              <a:rPr lang="es-CO" smtClean="0"/>
              <a:t>19/09/2025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91580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20712" y="1270860"/>
            <a:ext cx="6520220" cy="946517"/>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20713" y="2419178"/>
            <a:ext cx="3198096" cy="1284502"/>
          </a:xfrm>
        </p:spPr>
        <p:txBody>
          <a:bodyPr anchor="ctr"/>
          <a:lstStyle>
            <a:lvl1pPr marL="0" indent="0">
              <a:buNone/>
              <a:defRPr sz="1984" b="1">
                <a:solidFill>
                  <a:srgbClr val="0D79B6"/>
                </a:solidFill>
              </a:defRPr>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s-MX" dirty="0"/>
              <a:t>Haga clic para modificar los estilos de texto del patrón</a:t>
            </a:r>
          </a:p>
        </p:txBody>
      </p:sp>
      <p:sp>
        <p:nvSpPr>
          <p:cNvPr id="4" name="Content Placeholder 3"/>
          <p:cNvSpPr>
            <a:spLocks noGrp="1"/>
          </p:cNvSpPr>
          <p:nvPr>
            <p:ph sz="half" idx="2"/>
          </p:nvPr>
        </p:nvSpPr>
        <p:spPr>
          <a:xfrm>
            <a:off x="520713" y="3905482"/>
            <a:ext cx="3198096" cy="574437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3827086" y="2419178"/>
            <a:ext cx="3213847" cy="1284502"/>
          </a:xfrm>
        </p:spPr>
        <p:txBody>
          <a:bodyPr anchor="ctr"/>
          <a:lstStyle>
            <a:lvl1pPr marL="0" indent="0">
              <a:buNone/>
              <a:defRPr sz="1984" b="1">
                <a:solidFill>
                  <a:srgbClr val="0F9CD9"/>
                </a:solidFill>
              </a:defRPr>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s-MX" dirty="0"/>
              <a:t>Haga clic para modificar los estilos de texto del patrón</a:t>
            </a:r>
          </a:p>
        </p:txBody>
      </p:sp>
      <p:sp>
        <p:nvSpPr>
          <p:cNvPr id="6" name="Content Placeholder 5"/>
          <p:cNvSpPr>
            <a:spLocks noGrp="1"/>
          </p:cNvSpPr>
          <p:nvPr>
            <p:ph sz="quarter" idx="4"/>
          </p:nvPr>
        </p:nvSpPr>
        <p:spPr>
          <a:xfrm>
            <a:off x="3827086" y="3905482"/>
            <a:ext cx="3213847" cy="5744375"/>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B446DEFA-822C-074B-9AA5-CD58110DA059}" type="datetimeFigureOut">
              <a:rPr lang="es-CO" smtClean="0"/>
              <a:t>19/09/2025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4262911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B446DEFA-822C-074B-9AA5-CD58110DA059}" type="datetimeFigureOut">
              <a:rPr lang="es-CO" smtClean="0"/>
              <a:t>19/09/2025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3354418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46DEFA-822C-074B-9AA5-CD58110DA059}" type="datetimeFigureOut">
              <a:rPr lang="es-CO" smtClean="0"/>
              <a:t>19/09/2025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291396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2" y="1539424"/>
            <a:ext cx="2438192" cy="2288657"/>
          </a:xfrm>
        </p:spPr>
        <p:txBody>
          <a:bodyPr anchor="ctr"/>
          <a:lstStyle>
            <a:lvl1pPr>
              <a:defRPr sz="2645"/>
            </a:lvl1pPr>
          </a:lstStyle>
          <a:p>
            <a:r>
              <a:rPr lang="es-MX" dirty="0"/>
              <a:t>Haz clic para modificar el estilo de título del patrón</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520712" y="4014060"/>
            <a:ext cx="2438192" cy="5135855"/>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p>
            <a:fld id="{B446DEFA-822C-074B-9AA5-CD58110DA059}" type="datetimeFigureOut">
              <a:rPr lang="es-CO" smtClean="0"/>
              <a:t>19/09/2025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3194810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20712" y="1539424"/>
            <a:ext cx="2438192" cy="2335152"/>
          </a:xfrm>
        </p:spPr>
        <p:txBody>
          <a:bodyPr anchor="b"/>
          <a:lstStyle>
            <a:lvl1pPr>
              <a:defRPr sz="2645"/>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s-MX"/>
              <a:t>Haz clic en el icono para agregar una imagen</a:t>
            </a:r>
            <a:endParaRPr lang="en-US" dirty="0"/>
          </a:p>
        </p:txBody>
      </p:sp>
      <p:sp>
        <p:nvSpPr>
          <p:cNvPr id="4" name="Text Placeholder 3"/>
          <p:cNvSpPr>
            <a:spLocks noGrp="1"/>
          </p:cNvSpPr>
          <p:nvPr>
            <p:ph type="body" sz="half" idx="2"/>
          </p:nvPr>
        </p:nvSpPr>
        <p:spPr>
          <a:xfrm>
            <a:off x="520712" y="4060556"/>
            <a:ext cx="2438192" cy="508936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s-MX" dirty="0"/>
              <a:t>Haga clic para modificar los estilos de texto del patrón</a:t>
            </a:r>
          </a:p>
        </p:txBody>
      </p:sp>
      <p:sp>
        <p:nvSpPr>
          <p:cNvPr id="5" name="Date Placeholder 4"/>
          <p:cNvSpPr>
            <a:spLocks noGrp="1"/>
          </p:cNvSpPr>
          <p:nvPr>
            <p:ph type="dt" sz="half" idx="10"/>
          </p:nvPr>
        </p:nvSpPr>
        <p:spPr/>
        <p:txBody>
          <a:bodyPr/>
          <a:lstStyle/>
          <a:p>
            <a:fld id="{B446DEFA-822C-074B-9AA5-CD58110DA059}" type="datetimeFigureOut">
              <a:rPr lang="es-CO" smtClean="0"/>
              <a:t>19/09/2025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B2950E2-92E5-364B-8823-C7DC5F9967CD}" type="slidenum">
              <a:rPr lang="es-CO" smtClean="0"/>
              <a:t>‹Nº›</a:t>
            </a:fld>
            <a:endParaRPr lang="es-CO"/>
          </a:p>
        </p:txBody>
      </p:sp>
    </p:spTree>
    <p:extLst>
      <p:ext uri="{BB962C8B-B14F-4D97-AF65-F5344CB8AC3E}">
        <p14:creationId xmlns:p14="http://schemas.microsoft.com/office/powerpoint/2010/main" val="420945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8289D3C-2F6B-6805-A8CB-6F11968ED84F}"/>
              </a:ext>
            </a:extLst>
          </p:cNvPr>
          <p:cNvPicPr>
            <a:picLocks/>
          </p:cNvPicPr>
          <p:nvPr userDrawn="1"/>
        </p:nvPicPr>
        <p:blipFill>
          <a:blip r:embed="rId13"/>
          <a:stretch>
            <a:fillRect/>
          </a:stretch>
        </p:blipFill>
        <p:spPr>
          <a:xfrm>
            <a:off x="0" y="0"/>
            <a:ext cx="7560000" cy="10692000"/>
          </a:xfrm>
          <a:prstGeom prst="rect">
            <a:avLst/>
          </a:prstGeom>
        </p:spPr>
      </p:pic>
      <p:sp>
        <p:nvSpPr>
          <p:cNvPr id="2" name="Title Placeholder 1"/>
          <p:cNvSpPr>
            <a:spLocks noGrp="1"/>
          </p:cNvSpPr>
          <p:nvPr>
            <p:ph type="title"/>
          </p:nvPr>
        </p:nvSpPr>
        <p:spPr>
          <a:xfrm>
            <a:off x="519728" y="1216739"/>
            <a:ext cx="6520220" cy="844536"/>
          </a:xfrm>
          <a:prstGeom prst="rect">
            <a:avLst/>
          </a:prstGeom>
        </p:spPr>
        <p:txBody>
          <a:bodyPr vert="horz" lIns="91440" tIns="45720" rIns="91440" bIns="45720" rtlCol="0" anchor="ctr">
            <a:normAutofit/>
          </a:bodyPr>
          <a:lstStyle/>
          <a:p>
            <a:r>
              <a:rPr lang="es-MX" dirty="0"/>
              <a:t>Haz clic para modificar el estilo de título del patrón</a:t>
            </a:r>
            <a:endParaRPr lang="en-US" dirty="0"/>
          </a:p>
        </p:txBody>
      </p:sp>
      <p:sp>
        <p:nvSpPr>
          <p:cNvPr id="3" name="Text Placeholder 2"/>
          <p:cNvSpPr>
            <a:spLocks noGrp="1"/>
          </p:cNvSpPr>
          <p:nvPr>
            <p:ph type="body" idx="1"/>
          </p:nvPr>
        </p:nvSpPr>
        <p:spPr>
          <a:xfrm>
            <a:off x="519728" y="2443244"/>
            <a:ext cx="6520219" cy="6783857"/>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519728" y="10213383"/>
            <a:ext cx="1700927" cy="265586"/>
          </a:xfrm>
          <a:prstGeom prst="rect">
            <a:avLst/>
          </a:prstGeom>
        </p:spPr>
        <p:txBody>
          <a:bodyPr vert="horz" lIns="91440" tIns="45720" rIns="91440" bIns="45720" rtlCol="0" anchor="ctr"/>
          <a:lstStyle>
            <a:lvl1pPr algn="l">
              <a:defRPr sz="992">
                <a:solidFill>
                  <a:schemeClr val="tx1">
                    <a:tint val="75000"/>
                  </a:schemeClr>
                </a:solidFill>
              </a:defRPr>
            </a:lvl1pPr>
          </a:lstStyle>
          <a:p>
            <a:fld id="{B446DEFA-822C-074B-9AA5-CD58110DA059}" type="datetimeFigureOut">
              <a:rPr lang="es-CO" smtClean="0"/>
              <a:t>19/09/2025</a:t>
            </a:fld>
            <a:endParaRPr lang="es-CO"/>
          </a:p>
        </p:txBody>
      </p:sp>
      <p:sp>
        <p:nvSpPr>
          <p:cNvPr id="5" name="Footer Placeholder 4"/>
          <p:cNvSpPr>
            <a:spLocks noGrp="1"/>
          </p:cNvSpPr>
          <p:nvPr>
            <p:ph type="ftr" sz="quarter" idx="3"/>
          </p:nvPr>
        </p:nvSpPr>
        <p:spPr>
          <a:xfrm>
            <a:off x="2504143" y="10213383"/>
            <a:ext cx="2551390" cy="265586"/>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5339020" y="10213383"/>
            <a:ext cx="1700927" cy="265586"/>
          </a:xfrm>
          <a:prstGeom prst="rect">
            <a:avLst/>
          </a:prstGeom>
        </p:spPr>
        <p:txBody>
          <a:bodyPr vert="horz" lIns="91440" tIns="45720" rIns="91440" bIns="45720" rtlCol="0" anchor="ctr"/>
          <a:lstStyle>
            <a:lvl1pPr algn="r">
              <a:defRPr sz="992">
                <a:solidFill>
                  <a:schemeClr val="tx1">
                    <a:tint val="75000"/>
                  </a:schemeClr>
                </a:solidFill>
              </a:defRPr>
            </a:lvl1pPr>
          </a:lstStyle>
          <a:p>
            <a:fld id="{1B2950E2-92E5-364B-8823-C7DC5F9967CD}" type="slidenum">
              <a:rPr lang="es-CO" smtClean="0"/>
              <a:t>‹Nº›</a:t>
            </a:fld>
            <a:endParaRPr lang="es-CO"/>
          </a:p>
        </p:txBody>
      </p:sp>
    </p:spTree>
    <p:extLst>
      <p:ext uri="{BB962C8B-B14F-4D97-AF65-F5344CB8AC3E}">
        <p14:creationId xmlns:p14="http://schemas.microsoft.com/office/powerpoint/2010/main" val="1045587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4.svg"/><Relationship Id="rId7" Type="http://schemas.openxmlformats.org/officeDocument/2006/relationships/diagramData" Target="../diagrams/data1.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1.svg"/><Relationship Id="rId11" Type="http://schemas.microsoft.com/office/2007/relationships/diagramDrawing" Target="../diagrams/drawing1.xml"/><Relationship Id="rId5" Type="http://schemas.openxmlformats.org/officeDocument/2006/relationships/image" Target="../media/image40.png"/><Relationship Id="rId10" Type="http://schemas.openxmlformats.org/officeDocument/2006/relationships/diagramColors" Target="../diagrams/colors1.xml"/><Relationship Id="rId4" Type="http://schemas.openxmlformats.org/officeDocument/2006/relationships/image" Target="../media/image6.png"/><Relationship Id="rId9"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2.e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pte.gov.co/"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www.pte.gov.co/es/ingresos-2025-seguimiento-ejecuci%C3%B3n" TargetMode="External"/><Relationship Id="rId5" Type="http://schemas.openxmlformats.org/officeDocument/2006/relationships/hyperlink" Target="http://www.minhacienda.gov.co/" TargetMode="Externa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38.sv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8.svg"/></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emf"/><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28.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4.svg"/><Relationship Id="rId3" Type="http://schemas.openxmlformats.org/officeDocument/2006/relationships/image" Target="../media/image34.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33.png"/><Relationship Id="rId16" Type="http://schemas.openxmlformats.org/officeDocument/2006/relationships/image" Target="../media/image38.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16.sv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image" Target="../media/image20.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5D98174-B769-669D-80C4-AF074547B99D}"/>
              </a:ext>
            </a:extLst>
          </p:cNvPr>
          <p:cNvPicPr>
            <a:picLocks noChangeAspect="1"/>
          </p:cNvPicPr>
          <p:nvPr/>
        </p:nvPicPr>
        <p:blipFill>
          <a:blip r:embed="rId3"/>
          <a:srcRect r="10676"/>
          <a:stretch/>
        </p:blipFill>
        <p:spPr>
          <a:xfrm>
            <a:off x="1719187" y="4830563"/>
            <a:ext cx="5840488" cy="4354777"/>
          </a:xfrm>
          <a:prstGeom prst="rect">
            <a:avLst/>
          </a:prstGeom>
        </p:spPr>
      </p:pic>
      <p:pic>
        <p:nvPicPr>
          <p:cNvPr id="3" name="Imagen 2">
            <a:extLst>
              <a:ext uri="{FF2B5EF4-FFF2-40B4-BE49-F238E27FC236}">
                <a16:creationId xmlns:a16="http://schemas.microsoft.com/office/drawing/2014/main" id="{F5B1F4C8-1E5F-A774-378F-7D04172112A6}"/>
              </a:ext>
            </a:extLst>
          </p:cNvPr>
          <p:cNvPicPr>
            <a:picLocks noChangeAspect="1"/>
          </p:cNvPicPr>
          <p:nvPr/>
        </p:nvPicPr>
        <p:blipFill>
          <a:blip r:embed="rId4"/>
          <a:stretch>
            <a:fillRect/>
          </a:stretch>
        </p:blipFill>
        <p:spPr>
          <a:xfrm>
            <a:off x="-4686" y="1"/>
            <a:ext cx="7564361" cy="10691812"/>
          </a:xfrm>
          <a:prstGeom prst="rect">
            <a:avLst/>
          </a:prstGeom>
        </p:spPr>
      </p:pic>
      <p:sp>
        <p:nvSpPr>
          <p:cNvPr id="5" name="CuadroTexto 4">
            <a:extLst>
              <a:ext uri="{FF2B5EF4-FFF2-40B4-BE49-F238E27FC236}">
                <a16:creationId xmlns:a16="http://schemas.microsoft.com/office/drawing/2014/main" id="{9C1ACEE3-FEA4-27DA-BBA6-8878F13A0ED4}"/>
              </a:ext>
            </a:extLst>
          </p:cNvPr>
          <p:cNvSpPr txBox="1"/>
          <p:nvPr/>
        </p:nvSpPr>
        <p:spPr>
          <a:xfrm>
            <a:off x="3100249" y="4621660"/>
            <a:ext cx="2935856" cy="417807"/>
          </a:xfrm>
          <a:prstGeom prst="rect">
            <a:avLst/>
          </a:prstGeom>
          <a:noFill/>
        </p:spPr>
        <p:txBody>
          <a:bodyPr wrap="square" rtlCol="0">
            <a:spAutoFit/>
          </a:bodyPr>
          <a:lstStyle/>
          <a:p>
            <a:r>
              <a:rPr lang="es-ES" sz="2115" b="1" dirty="0">
                <a:solidFill>
                  <a:srgbClr val="16ADB9"/>
                </a:solidFill>
                <a:latin typeface="Verdana" panose="020B0604030504040204" pitchFamily="34" charset="0"/>
                <a:ea typeface="Verdana" panose="020B0604030504040204" pitchFamily="34" charset="0"/>
                <a:cs typeface="Verdana" panose="020B0604030504040204" pitchFamily="34" charset="0"/>
              </a:rPr>
              <a:t>Corte a Enero</a:t>
            </a:r>
            <a:endParaRPr lang="es-CO" sz="2115" b="1" dirty="0">
              <a:solidFill>
                <a:srgbClr val="16ADB9"/>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5">
            <a:extLst>
              <a:ext uri="{FF2B5EF4-FFF2-40B4-BE49-F238E27FC236}">
                <a16:creationId xmlns:a16="http://schemas.microsoft.com/office/drawing/2014/main" id="{01A4E7FA-74C1-B8E8-7E17-F83AB620F6F3}"/>
              </a:ext>
            </a:extLst>
          </p:cNvPr>
          <p:cNvSpPr txBox="1"/>
          <p:nvPr/>
        </p:nvSpPr>
        <p:spPr>
          <a:xfrm>
            <a:off x="3779836" y="9323179"/>
            <a:ext cx="3207601" cy="682431"/>
          </a:xfrm>
          <a:prstGeom prst="rect">
            <a:avLst/>
          </a:prstGeom>
          <a:noFill/>
        </p:spPr>
        <p:txBody>
          <a:bodyPr wrap="square" rtlCol="0">
            <a:spAutoFit/>
          </a:bodyPr>
          <a:lstStyle/>
          <a:p>
            <a:pPr>
              <a:lnSpc>
                <a:spcPts val="1594"/>
              </a:lnSpc>
            </a:pPr>
            <a:r>
              <a:rPr lang="es-ES" sz="971"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PRESUPUESTO GENERAL DE LA NACIÓN</a:t>
            </a:r>
            <a:br>
              <a:rPr lang="es-ES" sz="971"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br>
            <a:r>
              <a:rPr lang="es-ES" sz="971"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Dirección General del Presupuesto Público Nacional – DGPPN </a:t>
            </a:r>
            <a:endParaRPr lang="es-CO" sz="971"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a:extLst>
              <a:ext uri="{FF2B5EF4-FFF2-40B4-BE49-F238E27FC236}">
                <a16:creationId xmlns:a16="http://schemas.microsoft.com/office/drawing/2014/main" id="{CD44F04E-F898-F773-D04A-8438C57A3560}"/>
              </a:ext>
            </a:extLst>
          </p:cNvPr>
          <p:cNvSpPr txBox="1"/>
          <p:nvPr/>
        </p:nvSpPr>
        <p:spPr>
          <a:xfrm>
            <a:off x="2047168" y="4577737"/>
            <a:ext cx="3460652" cy="424603"/>
          </a:xfrm>
          <a:prstGeom prst="rect">
            <a:avLst/>
          </a:prstGeom>
          <a:noFill/>
        </p:spPr>
        <p:txBody>
          <a:bodyPr wrap="square">
            <a:spAutoFit/>
          </a:bodyPr>
          <a:lstStyle/>
          <a:p>
            <a:pPr>
              <a:lnSpc>
                <a:spcPct val="100000"/>
              </a:lnSpc>
            </a:pPr>
            <a:r>
              <a:rPr lang="es-ES" sz="2159" b="1" dirty="0">
                <a:solidFill>
                  <a:schemeClr val="bg1"/>
                </a:solidFill>
                <a:latin typeface="Verdana" panose="020B0604030504040204" pitchFamily="34" charset="0"/>
                <a:ea typeface="Verdana" panose="020B0604030504040204" pitchFamily="34" charset="0"/>
              </a:rPr>
              <a:t>Corte a agosto 2025</a:t>
            </a:r>
          </a:p>
        </p:txBody>
      </p:sp>
      <p:pic>
        <p:nvPicPr>
          <p:cNvPr id="4" name="Imagen 3">
            <a:extLst>
              <a:ext uri="{FF2B5EF4-FFF2-40B4-BE49-F238E27FC236}">
                <a16:creationId xmlns:a16="http://schemas.microsoft.com/office/drawing/2014/main" id="{78F81169-2114-9DC9-E53D-26E5FC02C60F}"/>
              </a:ext>
            </a:extLst>
          </p:cNvPr>
          <p:cNvPicPr>
            <a:picLocks noChangeAspect="1"/>
          </p:cNvPicPr>
          <p:nvPr/>
        </p:nvPicPr>
        <p:blipFill>
          <a:blip r:embed="rId5"/>
          <a:stretch>
            <a:fillRect/>
          </a:stretch>
        </p:blipFill>
        <p:spPr>
          <a:xfrm>
            <a:off x="2171572" y="4055819"/>
            <a:ext cx="3212064" cy="406862"/>
          </a:xfrm>
          <a:prstGeom prst="rect">
            <a:avLst/>
          </a:prstGeom>
        </p:spPr>
      </p:pic>
    </p:spTree>
    <p:extLst>
      <p:ext uri="{BB962C8B-B14F-4D97-AF65-F5344CB8AC3E}">
        <p14:creationId xmlns:p14="http://schemas.microsoft.com/office/powerpoint/2010/main" val="1734212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F60EF7E-A734-3580-C763-AA28A8D0A193}"/>
              </a:ext>
            </a:extLst>
          </p:cNvPr>
          <p:cNvSpPr>
            <a:spLocks noGrp="1"/>
          </p:cNvSpPr>
          <p:nvPr>
            <p:ph idx="1"/>
          </p:nvPr>
        </p:nvSpPr>
        <p:spPr>
          <a:xfrm>
            <a:off x="519728" y="2306149"/>
            <a:ext cx="6520219" cy="6175716"/>
          </a:xfrm>
        </p:spPr>
        <p:txBody>
          <a:bodyPr>
            <a:normAutofit/>
          </a:bodyPr>
          <a:lstStyle/>
          <a:p>
            <a:pPr marL="0" indent="0" algn="just">
              <a:lnSpc>
                <a:spcPct val="115000"/>
              </a:lnSpc>
              <a:spcAft>
                <a:spcPts val="800"/>
              </a:spcAft>
              <a:buNone/>
            </a:pPr>
            <a:r>
              <a:rPr lang="es-ES_tradnl" sz="1400" kern="100" dirty="0">
                <a:effectLst/>
                <a:cs typeface="Times New Roman" panose="02020603050405020304" pitchFamily="18" charset="0"/>
              </a:rPr>
              <a:t>Los ingresos corrientes representan el 6</a:t>
            </a:r>
            <a:r>
              <a:rPr lang="es-ES_tradnl" sz="1400" kern="100" dirty="0">
                <a:cs typeface="Times New Roman" panose="02020603050405020304" pitchFamily="18" charset="0"/>
              </a:rPr>
              <a:t>0</a:t>
            </a:r>
            <a:r>
              <a:rPr lang="es-ES_tradnl" sz="1400" kern="100" dirty="0">
                <a:effectLst/>
                <a:cs typeface="Times New Roman" panose="02020603050405020304" pitchFamily="18" charset="0"/>
              </a:rPr>
              <a:t>% del aforo vigente, destacándose como la fuente principal de financiación. La mayor parte de estos ingresos son de carácter tributario, teniendo en cuenta su distribución se dividen en impuestos directos e indirectos en una proporción de 49,3% y 50,7%, respectivamente.</a:t>
            </a:r>
            <a:endParaRPr lang="es-CO" sz="1400" kern="100" dirty="0">
              <a:effectLst/>
              <a:cs typeface="Times New Roman" panose="02020603050405020304" pitchFamily="18" charset="0"/>
            </a:endParaRPr>
          </a:p>
          <a:p>
            <a:pPr marL="0" indent="0" algn="just">
              <a:lnSpc>
                <a:spcPct val="115000"/>
              </a:lnSpc>
              <a:spcAft>
                <a:spcPts val="800"/>
              </a:spcAft>
              <a:buNone/>
            </a:pPr>
            <a:r>
              <a:rPr lang="es-ES_tradnl" sz="1400" kern="100" dirty="0">
                <a:effectLst/>
                <a:cs typeface="Times New Roman" panose="02020603050405020304" pitchFamily="18" charset="0"/>
              </a:rPr>
              <a:t>Respecto a los recursos de capital, estos constituyen el 30,</a:t>
            </a:r>
            <a:r>
              <a:rPr lang="es-ES_tradnl" sz="1400" kern="100" dirty="0">
                <a:cs typeface="Times New Roman" panose="02020603050405020304" pitchFamily="18" charset="0"/>
              </a:rPr>
              <a:t>3</a:t>
            </a:r>
            <a:r>
              <a:rPr lang="es-ES_tradnl" sz="1400" kern="100" dirty="0">
                <a:effectLst/>
                <a:cs typeface="Times New Roman" panose="02020603050405020304" pitchFamily="18" charset="0"/>
              </a:rPr>
              <a:t>% del aforo vigente. Dentro de estos, los recursos de crédito interno ocupan una posición destacada al representar el </a:t>
            </a:r>
            <a:r>
              <a:rPr lang="es-ES_tradnl" sz="1400" kern="100" dirty="0">
                <a:cs typeface="Times New Roman" panose="02020603050405020304" pitchFamily="18" charset="0"/>
              </a:rPr>
              <a:t>51,9</a:t>
            </a:r>
            <a:r>
              <a:rPr lang="es-ES_tradnl" sz="1400" kern="100" dirty="0">
                <a:effectLst/>
                <a:cs typeface="Times New Roman" panose="02020603050405020304" pitchFamily="18" charset="0"/>
              </a:rPr>
              <a:t>% del total de recursos de capital. </a:t>
            </a:r>
            <a:endParaRPr lang="es-CO" sz="1400" kern="100" dirty="0">
              <a:effectLst/>
              <a:cs typeface="Times New Roman" panose="02020603050405020304" pitchFamily="18" charset="0"/>
            </a:endParaRPr>
          </a:p>
          <a:p>
            <a:pPr marL="0" indent="0" algn="just">
              <a:lnSpc>
                <a:spcPct val="115000"/>
              </a:lnSpc>
              <a:spcAft>
                <a:spcPts val="800"/>
              </a:spcAft>
              <a:buNone/>
            </a:pPr>
            <a:r>
              <a:rPr lang="es-ES_tradnl" sz="1400" kern="100" dirty="0">
                <a:effectLst/>
                <a:cs typeface="Times New Roman" panose="02020603050405020304" pitchFamily="18" charset="0"/>
              </a:rPr>
              <a:t>Los ingresos administrados por los establecimientos públicos, que representan el 5,3% del aforo vigente, se caracterizan por la diversidad de su composición. Los ingresos corrientes de los estapúblicos, 2,6% del aforo vigente, provienen exclusivamente de ingresos no tributarios, siendo las tasas y derechos administrativos los más significativos con un 36,5% de su composición. Esta estructura de ingresos refleja la autonomía financiera de estas entidades para cubrir sus gastos operativos.</a:t>
            </a:r>
            <a:endParaRPr lang="es-CO" sz="1400" kern="100" dirty="0">
              <a:effectLst/>
              <a:cs typeface="Times New Roman" panose="02020603050405020304" pitchFamily="18" charset="0"/>
            </a:endParaRPr>
          </a:p>
          <a:p>
            <a:pPr marL="0" indent="0" algn="just">
              <a:lnSpc>
                <a:spcPct val="115000"/>
              </a:lnSpc>
              <a:spcAft>
                <a:spcPts val="800"/>
              </a:spcAft>
              <a:buNone/>
            </a:pPr>
            <a:r>
              <a:rPr lang="es-ES_tradnl" sz="1400" kern="100" dirty="0">
                <a:effectLst/>
                <a:cs typeface="Times New Roman" panose="02020603050405020304" pitchFamily="18" charset="0"/>
              </a:rPr>
              <a:t>En cuanto a los recursos de capital de los establecimientos públicos, estos representan el 1,4% del aforo vigente, destacándose los excedentes financieros como su principal fuente. </a:t>
            </a:r>
            <a:endParaRPr lang="es-CO" sz="1400" kern="100" dirty="0">
              <a:effectLst/>
              <a:cs typeface="Times New Roman" panose="02020603050405020304" pitchFamily="18" charset="0"/>
            </a:endParaRPr>
          </a:p>
        </p:txBody>
      </p:sp>
      <p:pic>
        <p:nvPicPr>
          <p:cNvPr id="4" name="Gráfico 3">
            <a:extLst>
              <a:ext uri="{FF2B5EF4-FFF2-40B4-BE49-F238E27FC236}">
                <a16:creationId xmlns:a16="http://schemas.microsoft.com/office/drawing/2014/main" id="{9EB65566-46DB-1960-5F11-6287A9064C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7745" y="1106183"/>
            <a:ext cx="5517653" cy="524850"/>
          </a:xfrm>
          <a:prstGeom prst="rect">
            <a:avLst/>
          </a:prstGeom>
        </p:spPr>
      </p:pic>
      <p:sp>
        <p:nvSpPr>
          <p:cNvPr id="5" name="CuadroTexto 4">
            <a:extLst>
              <a:ext uri="{FF2B5EF4-FFF2-40B4-BE49-F238E27FC236}">
                <a16:creationId xmlns:a16="http://schemas.microsoft.com/office/drawing/2014/main" id="{0CC424B5-D9DD-6403-C64B-8991EAFC42C6}"/>
              </a:ext>
            </a:extLst>
          </p:cNvPr>
          <p:cNvSpPr txBox="1"/>
          <p:nvPr/>
        </p:nvSpPr>
        <p:spPr>
          <a:xfrm>
            <a:off x="2083976" y="1129166"/>
            <a:ext cx="3391722" cy="490904"/>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2. Composición del Presupuesto de Ingresos</a:t>
            </a:r>
          </a:p>
        </p:txBody>
      </p:sp>
      <p:pic>
        <p:nvPicPr>
          <p:cNvPr id="6" name="Imagen 5">
            <a:extLst>
              <a:ext uri="{FF2B5EF4-FFF2-40B4-BE49-F238E27FC236}">
                <a16:creationId xmlns:a16="http://schemas.microsoft.com/office/drawing/2014/main" id="{B12C9B51-0CE2-6DD4-0D88-DECE8ECE9FF6}"/>
              </a:ext>
            </a:extLst>
          </p:cNvPr>
          <p:cNvPicPr>
            <a:picLocks noChangeAspect="1"/>
          </p:cNvPicPr>
          <p:nvPr/>
        </p:nvPicPr>
        <p:blipFill>
          <a:blip r:embed="rId4"/>
          <a:stretch>
            <a:fillRect/>
          </a:stretch>
        </p:blipFill>
        <p:spPr>
          <a:xfrm>
            <a:off x="4805097" y="328224"/>
            <a:ext cx="1659313" cy="296306"/>
          </a:xfrm>
          <a:prstGeom prst="rect">
            <a:avLst/>
          </a:prstGeom>
        </p:spPr>
      </p:pic>
      <p:sp>
        <p:nvSpPr>
          <p:cNvPr id="7" name="CuadroTexto 6">
            <a:extLst>
              <a:ext uri="{FF2B5EF4-FFF2-40B4-BE49-F238E27FC236}">
                <a16:creationId xmlns:a16="http://schemas.microsoft.com/office/drawing/2014/main" id="{355485B3-8AC5-3BE0-3B18-0B9823CF96D1}"/>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Tree>
    <p:extLst>
      <p:ext uri="{BB962C8B-B14F-4D97-AF65-F5344CB8AC3E}">
        <p14:creationId xmlns:p14="http://schemas.microsoft.com/office/powerpoint/2010/main" val="290279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FF4E93C-6079-7EC1-5B53-F7B32CB3293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9820D7E-102E-2852-023C-175CDF5D4D9F}"/>
              </a:ext>
            </a:extLst>
          </p:cNvPr>
          <p:cNvPicPr>
            <a:picLocks noChangeAspect="1"/>
          </p:cNvPicPr>
          <p:nvPr/>
        </p:nvPicPr>
        <p:blipFill>
          <a:blip r:embed="rId3"/>
          <a:srcRect r="12284"/>
          <a:stretch/>
        </p:blipFill>
        <p:spPr>
          <a:xfrm>
            <a:off x="928588" y="4699289"/>
            <a:ext cx="6631087" cy="5429135"/>
          </a:xfrm>
          <a:prstGeom prst="rect">
            <a:avLst/>
          </a:prstGeom>
        </p:spPr>
      </p:pic>
      <p:pic>
        <p:nvPicPr>
          <p:cNvPr id="3" name="Imagen 2">
            <a:extLst>
              <a:ext uri="{FF2B5EF4-FFF2-40B4-BE49-F238E27FC236}">
                <a16:creationId xmlns:a16="http://schemas.microsoft.com/office/drawing/2014/main" id="{0AB42911-AED9-EA0C-430C-83CFCA1CB552}"/>
              </a:ext>
            </a:extLst>
          </p:cNvPr>
          <p:cNvPicPr>
            <a:picLocks noChangeAspect="1"/>
          </p:cNvPicPr>
          <p:nvPr/>
        </p:nvPicPr>
        <p:blipFill>
          <a:blip r:embed="rId2"/>
          <a:stretch>
            <a:fillRect/>
          </a:stretch>
        </p:blipFill>
        <p:spPr>
          <a:xfrm>
            <a:off x="-756" y="-163773"/>
            <a:ext cx="7560431" cy="10855585"/>
          </a:xfrm>
          <a:prstGeom prst="rect">
            <a:avLst/>
          </a:prstGeom>
        </p:spPr>
      </p:pic>
      <p:sp>
        <p:nvSpPr>
          <p:cNvPr id="6" name="Título 1">
            <a:extLst>
              <a:ext uri="{FF2B5EF4-FFF2-40B4-BE49-F238E27FC236}">
                <a16:creationId xmlns:a16="http://schemas.microsoft.com/office/drawing/2014/main" id="{B071886B-89F0-6127-5868-F9EEE1A9B456}"/>
              </a:ext>
            </a:extLst>
          </p:cNvPr>
          <p:cNvSpPr txBox="1">
            <a:spLocks/>
          </p:cNvSpPr>
          <p:nvPr/>
        </p:nvSpPr>
        <p:spPr>
          <a:xfrm>
            <a:off x="1280751" y="1384753"/>
            <a:ext cx="4669412" cy="1456833"/>
          </a:xfrm>
          <a:prstGeom prst="rect">
            <a:avLst/>
          </a:prstGeom>
        </p:spPr>
        <p:txBody>
          <a:bodyPr vert="horz" lIns="98694" tIns="49347" rIns="98694" bIns="49347" rtlCol="0" anchor="t">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181" b="1" dirty="0">
                <a:solidFill>
                  <a:schemeClr val="bg1"/>
                </a:solidFill>
                <a:latin typeface="Verdana" panose="020B0604030504040204" pitchFamily="34" charset="0"/>
                <a:ea typeface="Verdana" panose="020B0604030504040204" pitchFamily="34" charset="0"/>
                <a:cs typeface="Verdana" panose="020B0604030504040204" pitchFamily="34" charset="0"/>
              </a:rPr>
              <a:t>3. Ejecución de  Ingresos PGN</a:t>
            </a:r>
            <a:endParaRPr lang="es-ES" sz="518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tángulo redondeado 6">
            <a:extLst>
              <a:ext uri="{FF2B5EF4-FFF2-40B4-BE49-F238E27FC236}">
                <a16:creationId xmlns:a16="http://schemas.microsoft.com/office/drawing/2014/main" id="{BA387257-76B5-B0F8-4516-A09CCA26E593}"/>
              </a:ext>
            </a:extLst>
          </p:cNvPr>
          <p:cNvSpPr/>
          <p:nvPr/>
        </p:nvSpPr>
        <p:spPr>
          <a:xfrm>
            <a:off x="1280751" y="2818123"/>
            <a:ext cx="4428420" cy="152689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55515" tIns="27758" rIns="55515" bIns="27758" rtlCol="0" anchor="ctr"/>
          <a:lstStyle/>
          <a:p>
            <a:pPr algn="just"/>
            <a:endParaRPr lang="es-CO" sz="1079" dirty="0">
              <a:solidFill>
                <a:schemeClr val="bg1"/>
              </a:solidFill>
              <a:latin typeface="Verdana" panose="020B0604030504040204" pitchFamily="34" charset="0"/>
              <a:ea typeface="Verdana" panose="020B0604030504040204" pitchFamily="34" charset="0"/>
            </a:endParaRPr>
          </a:p>
        </p:txBody>
      </p:sp>
      <p:sp>
        <p:nvSpPr>
          <p:cNvPr id="8" name="CuadroTexto 7">
            <a:extLst>
              <a:ext uri="{FF2B5EF4-FFF2-40B4-BE49-F238E27FC236}">
                <a16:creationId xmlns:a16="http://schemas.microsoft.com/office/drawing/2014/main" id="{BADDEB6B-BBF9-A8A5-3E20-A318576D8883}"/>
              </a:ext>
            </a:extLst>
          </p:cNvPr>
          <p:cNvSpPr txBox="1"/>
          <p:nvPr/>
        </p:nvSpPr>
        <p:spPr>
          <a:xfrm>
            <a:off x="1850504" y="3077940"/>
            <a:ext cx="4290646" cy="46166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Corte </a:t>
            </a:r>
            <a:r>
              <a:rPr lang="es-CO" sz="2400" dirty="0">
                <a:solidFill>
                  <a:prstClr val="white"/>
                </a:solidFill>
                <a:latin typeface="Verdana" panose="020B0604030504040204" pitchFamily="34" charset="0"/>
                <a:ea typeface="Verdana" panose="020B0604030504040204" pitchFamily="34" charset="0"/>
              </a:rPr>
              <a:t>agosto</a:t>
            </a:r>
            <a:r>
              <a:rPr kumimoji="0" lang="es-CO" sz="24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de 2025</a:t>
            </a:r>
          </a:p>
        </p:txBody>
      </p:sp>
    </p:spTree>
    <p:extLst>
      <p:ext uri="{BB962C8B-B14F-4D97-AF65-F5344CB8AC3E}">
        <p14:creationId xmlns:p14="http://schemas.microsoft.com/office/powerpoint/2010/main" val="414795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7A1E55A-D2D1-C611-AC19-895F4F430C33}"/>
              </a:ext>
            </a:extLst>
          </p:cNvPr>
          <p:cNvSpPr>
            <a:spLocks noGrp="1"/>
          </p:cNvSpPr>
          <p:nvPr>
            <p:ph idx="1"/>
          </p:nvPr>
        </p:nvSpPr>
        <p:spPr>
          <a:xfrm>
            <a:off x="519727" y="1715816"/>
            <a:ext cx="6305002" cy="1318835"/>
          </a:xfrm>
        </p:spPr>
        <p:txBody>
          <a:bodyPr>
            <a:normAutofit/>
          </a:bodyPr>
          <a:lstStyle/>
          <a:p>
            <a:pPr marL="0" indent="0" algn="just">
              <a:buNone/>
            </a:pPr>
            <a:r>
              <a:rPr lang="es-ES_tradnl" sz="1400" kern="100" dirty="0">
                <a:ea typeface="Cambria" panose="02040503050406030204" pitchFamily="18" charset="0"/>
                <a:cs typeface="Times New Roman" panose="02020603050405020304" pitchFamily="18" charset="0"/>
              </a:rPr>
              <a:t>A agosto de 2025, la ejecución del presupuesto de ingresos muestra un recaudo de $323,9 billones, evidenciando un aumento respecto al recaudo observado en el mismo mes en 2024, cuando este se situaba en $275,7 billones. Esta tendencia refleja un aumento en la captación de ingresos en comparación con el año anterior, como se presenta en el gráfico No. 3.</a:t>
            </a:r>
            <a:endParaRPr lang="es-CO" sz="1400" kern="100" dirty="0">
              <a:ea typeface="Cambria" panose="02040503050406030204" pitchFamily="18" charset="0"/>
              <a:cs typeface="Times New Roman" panose="02020603050405020304" pitchFamily="18" charset="0"/>
            </a:endParaRPr>
          </a:p>
          <a:p>
            <a:pPr marL="0" indent="0">
              <a:buNone/>
            </a:pPr>
            <a:endParaRPr lang="es-CO" dirty="0"/>
          </a:p>
        </p:txBody>
      </p:sp>
      <p:pic>
        <p:nvPicPr>
          <p:cNvPr id="4" name="Gráfico 3">
            <a:extLst>
              <a:ext uri="{FF2B5EF4-FFF2-40B4-BE49-F238E27FC236}">
                <a16:creationId xmlns:a16="http://schemas.microsoft.com/office/drawing/2014/main" id="{5FF966A9-4D68-E263-BA8F-6895A42F4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5A753008-7ED8-3DFA-1CC5-EE315E9CC6E9}"/>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pic>
        <p:nvPicPr>
          <p:cNvPr id="9" name="Imagen 8">
            <a:extLst>
              <a:ext uri="{FF2B5EF4-FFF2-40B4-BE49-F238E27FC236}">
                <a16:creationId xmlns:a16="http://schemas.microsoft.com/office/drawing/2014/main" id="{8F23625C-E03F-BC33-1D35-A579849F04FA}"/>
              </a:ext>
            </a:extLst>
          </p:cNvPr>
          <p:cNvPicPr>
            <a:picLocks noChangeAspect="1"/>
          </p:cNvPicPr>
          <p:nvPr/>
        </p:nvPicPr>
        <p:blipFill>
          <a:blip r:embed="rId4"/>
          <a:stretch>
            <a:fillRect/>
          </a:stretch>
        </p:blipFill>
        <p:spPr>
          <a:xfrm>
            <a:off x="4805097" y="328224"/>
            <a:ext cx="1659313" cy="296306"/>
          </a:xfrm>
          <a:prstGeom prst="rect">
            <a:avLst/>
          </a:prstGeom>
        </p:spPr>
      </p:pic>
      <p:sp>
        <p:nvSpPr>
          <p:cNvPr id="10" name="CuadroTexto 9">
            <a:extLst>
              <a:ext uri="{FF2B5EF4-FFF2-40B4-BE49-F238E27FC236}">
                <a16:creationId xmlns:a16="http://schemas.microsoft.com/office/drawing/2014/main" id="{9B74D252-DA0B-3E0E-AD54-43763BFE1D48}"/>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grpSp>
        <p:nvGrpSpPr>
          <p:cNvPr id="11" name="Grupo 10">
            <a:extLst>
              <a:ext uri="{FF2B5EF4-FFF2-40B4-BE49-F238E27FC236}">
                <a16:creationId xmlns:a16="http://schemas.microsoft.com/office/drawing/2014/main" id="{06B20A23-6409-0EC4-9C1F-1CD3AB824672}"/>
              </a:ext>
            </a:extLst>
          </p:cNvPr>
          <p:cNvGrpSpPr/>
          <p:nvPr/>
        </p:nvGrpSpPr>
        <p:grpSpPr>
          <a:xfrm>
            <a:off x="923357" y="4285296"/>
            <a:ext cx="2587605" cy="1278751"/>
            <a:chOff x="934529" y="5910062"/>
            <a:chExt cx="2252472" cy="744474"/>
          </a:xfrm>
        </p:grpSpPr>
        <p:sp>
          <p:nvSpPr>
            <p:cNvPr id="12" name="Forma libre: forma 11">
              <a:extLst>
                <a:ext uri="{FF2B5EF4-FFF2-40B4-BE49-F238E27FC236}">
                  <a16:creationId xmlns:a16="http://schemas.microsoft.com/office/drawing/2014/main" id="{BF43F09F-2612-6C1A-AF4E-DC515AD8FFBC}"/>
                </a:ext>
              </a:extLst>
            </p:cNvPr>
            <p:cNvSpPr/>
            <p:nvPr/>
          </p:nvSpPr>
          <p:spPr>
            <a:xfrm>
              <a:off x="934529" y="5910062"/>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0F9CD9"/>
            </a:solidFill>
            <a:ln w="9525" cap="flat">
              <a:noFill/>
              <a:prstDash val="solid"/>
              <a:miter/>
            </a:ln>
          </p:spPr>
          <p:txBody>
            <a:bodyPr rtlCol="0" anchor="ctr"/>
            <a:lstStyle/>
            <a:p>
              <a:endParaRPr lang="es-CO" sz="2115"/>
            </a:p>
          </p:txBody>
        </p:sp>
        <p:sp>
          <p:nvSpPr>
            <p:cNvPr id="13" name="Forma libre: forma 12">
              <a:extLst>
                <a:ext uri="{FF2B5EF4-FFF2-40B4-BE49-F238E27FC236}">
                  <a16:creationId xmlns:a16="http://schemas.microsoft.com/office/drawing/2014/main" id="{3912503B-5464-DAE3-8EE3-465679DA56D5}"/>
                </a:ext>
              </a:extLst>
            </p:cNvPr>
            <p:cNvSpPr/>
            <p:nvPr/>
          </p:nvSpPr>
          <p:spPr>
            <a:xfrm>
              <a:off x="989583" y="5964449"/>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grpSp>
        <p:nvGrpSpPr>
          <p:cNvPr id="14" name="Grupo 13">
            <a:extLst>
              <a:ext uri="{FF2B5EF4-FFF2-40B4-BE49-F238E27FC236}">
                <a16:creationId xmlns:a16="http://schemas.microsoft.com/office/drawing/2014/main" id="{B330FF71-FEA0-E1FC-8FDC-E69A1914B117}"/>
              </a:ext>
            </a:extLst>
          </p:cNvPr>
          <p:cNvGrpSpPr/>
          <p:nvPr/>
        </p:nvGrpSpPr>
        <p:grpSpPr>
          <a:xfrm>
            <a:off x="4211284" y="4299901"/>
            <a:ext cx="2587605" cy="1278751"/>
            <a:chOff x="3597288" y="5910062"/>
            <a:chExt cx="2252472" cy="744474"/>
          </a:xfrm>
        </p:grpSpPr>
        <p:sp>
          <p:nvSpPr>
            <p:cNvPr id="15" name="Forma libre: forma 14">
              <a:extLst>
                <a:ext uri="{FF2B5EF4-FFF2-40B4-BE49-F238E27FC236}">
                  <a16:creationId xmlns:a16="http://schemas.microsoft.com/office/drawing/2014/main" id="{835749CC-60DB-2CE9-E306-D581878E9D16}"/>
                </a:ext>
              </a:extLst>
            </p:cNvPr>
            <p:cNvSpPr/>
            <p:nvPr/>
          </p:nvSpPr>
          <p:spPr>
            <a:xfrm>
              <a:off x="3597288" y="5910062"/>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18AEBA"/>
            </a:solidFill>
            <a:ln w="9525" cap="flat">
              <a:noFill/>
              <a:prstDash val="solid"/>
              <a:miter/>
            </a:ln>
          </p:spPr>
          <p:txBody>
            <a:bodyPr rtlCol="0" anchor="ctr"/>
            <a:lstStyle/>
            <a:p>
              <a:endParaRPr lang="es-CO" sz="2115"/>
            </a:p>
          </p:txBody>
        </p:sp>
        <p:sp>
          <p:nvSpPr>
            <p:cNvPr id="16" name="Forma libre: forma 15">
              <a:extLst>
                <a:ext uri="{FF2B5EF4-FFF2-40B4-BE49-F238E27FC236}">
                  <a16:creationId xmlns:a16="http://schemas.microsoft.com/office/drawing/2014/main" id="{74E10879-C9A6-A4A3-6CFE-604F815177A6}"/>
                </a:ext>
              </a:extLst>
            </p:cNvPr>
            <p:cNvSpPr/>
            <p:nvPr/>
          </p:nvSpPr>
          <p:spPr>
            <a:xfrm>
              <a:off x="3652342" y="5964449"/>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grpSp>
        <p:nvGrpSpPr>
          <p:cNvPr id="17" name="Grupo 16">
            <a:extLst>
              <a:ext uri="{FF2B5EF4-FFF2-40B4-BE49-F238E27FC236}">
                <a16:creationId xmlns:a16="http://schemas.microsoft.com/office/drawing/2014/main" id="{3E1BB6F5-BED2-D104-97F8-0C71731B3859}"/>
              </a:ext>
            </a:extLst>
          </p:cNvPr>
          <p:cNvGrpSpPr/>
          <p:nvPr/>
        </p:nvGrpSpPr>
        <p:grpSpPr>
          <a:xfrm>
            <a:off x="558473" y="3741051"/>
            <a:ext cx="1158951" cy="1158951"/>
            <a:chOff x="1086" y="66649"/>
            <a:chExt cx="1158951" cy="1158951"/>
          </a:xfrm>
          <a:solidFill>
            <a:srgbClr val="0070C0"/>
          </a:solidFill>
        </p:grpSpPr>
        <p:sp>
          <p:nvSpPr>
            <p:cNvPr id="18" name="Elipse 17">
              <a:extLst>
                <a:ext uri="{FF2B5EF4-FFF2-40B4-BE49-F238E27FC236}">
                  <a16:creationId xmlns:a16="http://schemas.microsoft.com/office/drawing/2014/main" id="{C4DDF075-A802-D187-3EFF-82AC6C734F27}"/>
                </a:ext>
              </a:extLst>
            </p:cNvPr>
            <p:cNvSpPr/>
            <p:nvPr/>
          </p:nvSpPr>
          <p:spPr>
            <a:xfrm>
              <a:off x="1086" y="66649"/>
              <a:ext cx="1158951" cy="1158951"/>
            </a:xfrm>
            <a:prstGeom prst="ellipse">
              <a:avLst/>
            </a:prstGeom>
            <a:grp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a:lstStyle/>
            <a:p>
              <a:endParaRPr lang="es-CO"/>
            </a:p>
          </p:txBody>
        </p:sp>
        <p:sp>
          <p:nvSpPr>
            <p:cNvPr id="19" name="Elipse 4">
              <a:extLst>
                <a:ext uri="{FF2B5EF4-FFF2-40B4-BE49-F238E27FC236}">
                  <a16:creationId xmlns:a16="http://schemas.microsoft.com/office/drawing/2014/main" id="{8C6CD6D2-7AD7-B5CD-3316-6682D21C858E}"/>
                </a:ext>
              </a:extLst>
            </p:cNvPr>
            <p:cNvSpPr txBox="1"/>
            <p:nvPr/>
          </p:nvSpPr>
          <p:spPr>
            <a:xfrm>
              <a:off x="170810" y="236373"/>
              <a:ext cx="819503" cy="819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rPr>
                <a:t>2024</a:t>
              </a:r>
            </a:p>
          </p:txBody>
        </p:sp>
      </p:grpSp>
      <p:grpSp>
        <p:nvGrpSpPr>
          <p:cNvPr id="20" name="Grupo 19">
            <a:extLst>
              <a:ext uri="{FF2B5EF4-FFF2-40B4-BE49-F238E27FC236}">
                <a16:creationId xmlns:a16="http://schemas.microsoft.com/office/drawing/2014/main" id="{64F0E2EC-69C0-F7EB-689F-630093236C18}"/>
              </a:ext>
            </a:extLst>
          </p:cNvPr>
          <p:cNvGrpSpPr/>
          <p:nvPr/>
        </p:nvGrpSpPr>
        <p:grpSpPr>
          <a:xfrm>
            <a:off x="3631806" y="3739271"/>
            <a:ext cx="1158951" cy="1158951"/>
            <a:chOff x="3090183" y="31796"/>
            <a:chExt cx="1158951" cy="1158951"/>
          </a:xfrm>
        </p:grpSpPr>
        <p:sp>
          <p:nvSpPr>
            <p:cNvPr id="21" name="Elipse 20">
              <a:extLst>
                <a:ext uri="{FF2B5EF4-FFF2-40B4-BE49-F238E27FC236}">
                  <a16:creationId xmlns:a16="http://schemas.microsoft.com/office/drawing/2014/main" id="{D04F1932-D002-7E74-0ED2-622A2C2FD4D1}"/>
                </a:ext>
              </a:extLst>
            </p:cNvPr>
            <p:cNvSpPr/>
            <p:nvPr/>
          </p:nvSpPr>
          <p:spPr>
            <a:xfrm>
              <a:off x="3090183" y="31796"/>
              <a:ext cx="1158951" cy="1158951"/>
            </a:xfrm>
            <a:prstGeom prst="ellipse">
              <a:avLst/>
            </a:prstGeom>
            <a:solidFill>
              <a:schemeClr val="accent5">
                <a:lumMod val="50000"/>
              </a:schemeClr>
            </a:solidFill>
          </p:spPr>
          <p:style>
            <a:lnRef idx="3">
              <a:schemeClr val="lt1">
                <a:hueOff val="0"/>
                <a:satOff val="0"/>
                <a:lumOff val="0"/>
                <a:alphaOff val="0"/>
              </a:schemeClr>
            </a:lnRef>
            <a:fillRef idx="1">
              <a:scrgbClr r="0" g="0" b="0"/>
            </a:fillRef>
            <a:effectRef idx="1">
              <a:schemeClr val="accent2">
                <a:hueOff val="4681519"/>
                <a:satOff val="-5839"/>
                <a:lumOff val="1373"/>
                <a:alphaOff val="0"/>
              </a:schemeClr>
            </a:effectRef>
            <a:fontRef idx="minor">
              <a:schemeClr val="lt1"/>
            </a:fontRef>
          </p:style>
          <p:txBody>
            <a:bodyPr/>
            <a:lstStyle/>
            <a:p>
              <a:endParaRPr lang="es-CO"/>
            </a:p>
          </p:txBody>
        </p:sp>
        <p:sp>
          <p:nvSpPr>
            <p:cNvPr id="22" name="Elipse 4">
              <a:extLst>
                <a:ext uri="{FF2B5EF4-FFF2-40B4-BE49-F238E27FC236}">
                  <a16:creationId xmlns:a16="http://schemas.microsoft.com/office/drawing/2014/main" id="{635DB325-F3ED-EA55-0EA9-568DCABBC674}"/>
                </a:ext>
              </a:extLst>
            </p:cNvPr>
            <p:cNvSpPr txBox="1"/>
            <p:nvPr/>
          </p:nvSpPr>
          <p:spPr>
            <a:xfrm>
              <a:off x="3259906" y="250978"/>
              <a:ext cx="819503" cy="8195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ES" sz="2400" b="1" kern="1200" dirty="0">
                  <a:latin typeface="Century Gothic" panose="020B0502020202020204" pitchFamily="34" charset="0"/>
                </a:rPr>
                <a:t>2025</a:t>
              </a:r>
            </a:p>
          </p:txBody>
        </p:sp>
      </p:grpSp>
      <p:sp>
        <p:nvSpPr>
          <p:cNvPr id="24" name="CuadroTexto 23">
            <a:extLst>
              <a:ext uri="{FF2B5EF4-FFF2-40B4-BE49-F238E27FC236}">
                <a16:creationId xmlns:a16="http://schemas.microsoft.com/office/drawing/2014/main" id="{B5BF8F9B-1F12-0F8E-E634-A8ADA9070105}"/>
              </a:ext>
            </a:extLst>
          </p:cNvPr>
          <p:cNvSpPr txBox="1"/>
          <p:nvPr/>
        </p:nvSpPr>
        <p:spPr>
          <a:xfrm>
            <a:off x="1556152" y="4441140"/>
            <a:ext cx="1633503" cy="1015663"/>
          </a:xfrm>
          <a:prstGeom prst="rect">
            <a:avLst/>
          </a:prstGeom>
          <a:noFill/>
        </p:spPr>
        <p:txBody>
          <a:bodyPr wrap="square">
            <a:spAutoFit/>
          </a:bodyPr>
          <a:lstStyle/>
          <a:p>
            <a:pPr lvl="0" algn="ctr"/>
            <a:r>
              <a:rPr lang="es-CO" sz="2000" b="1" dirty="0"/>
              <a:t>$275,7</a:t>
            </a:r>
          </a:p>
          <a:p>
            <a:pPr lvl="0" algn="ctr"/>
            <a:r>
              <a:rPr lang="es-CO" sz="2000" b="1" dirty="0"/>
              <a:t>billones</a:t>
            </a:r>
          </a:p>
          <a:p>
            <a:pPr lvl="0" algn="ctr"/>
            <a:r>
              <a:rPr lang="es-CO" sz="2000" b="1" dirty="0"/>
              <a:t>58%</a:t>
            </a:r>
          </a:p>
        </p:txBody>
      </p:sp>
      <p:sp>
        <p:nvSpPr>
          <p:cNvPr id="25" name="CuadroTexto 24">
            <a:extLst>
              <a:ext uri="{FF2B5EF4-FFF2-40B4-BE49-F238E27FC236}">
                <a16:creationId xmlns:a16="http://schemas.microsoft.com/office/drawing/2014/main" id="{14F14250-E2A9-D597-2CAA-BB35911CADE9}"/>
              </a:ext>
            </a:extLst>
          </p:cNvPr>
          <p:cNvSpPr txBox="1"/>
          <p:nvPr/>
        </p:nvSpPr>
        <p:spPr>
          <a:xfrm>
            <a:off x="4711072" y="4411411"/>
            <a:ext cx="1633503" cy="1015663"/>
          </a:xfrm>
          <a:prstGeom prst="rect">
            <a:avLst/>
          </a:prstGeom>
          <a:noFill/>
        </p:spPr>
        <p:txBody>
          <a:bodyPr wrap="square">
            <a:spAutoFit/>
          </a:bodyPr>
          <a:lstStyle/>
          <a:p>
            <a:pPr lvl="0" algn="ctr"/>
            <a:r>
              <a:rPr lang="es-CO" sz="2000" b="1" dirty="0"/>
              <a:t>$323,9 billones</a:t>
            </a:r>
          </a:p>
          <a:p>
            <a:pPr lvl="0" algn="ctr"/>
            <a:r>
              <a:rPr lang="es-CO" sz="2000" b="1" dirty="0"/>
              <a:t>63%</a:t>
            </a:r>
          </a:p>
        </p:txBody>
      </p:sp>
      <p:sp>
        <p:nvSpPr>
          <p:cNvPr id="26" name="CuadroTexto 25">
            <a:extLst>
              <a:ext uri="{FF2B5EF4-FFF2-40B4-BE49-F238E27FC236}">
                <a16:creationId xmlns:a16="http://schemas.microsoft.com/office/drawing/2014/main" id="{D546289A-D231-AEBF-F905-0A5CDEB28828}"/>
              </a:ext>
            </a:extLst>
          </p:cNvPr>
          <p:cNvSpPr txBox="1"/>
          <p:nvPr/>
        </p:nvSpPr>
        <p:spPr>
          <a:xfrm>
            <a:off x="734946" y="3210341"/>
            <a:ext cx="5828365" cy="557332"/>
          </a:xfrm>
          <a:prstGeom prst="rect">
            <a:avLst/>
          </a:prstGeom>
          <a:noFill/>
          <a:ln>
            <a:noFill/>
            <a:prstDash val="dash"/>
          </a:ln>
        </p:spPr>
        <p:txBody>
          <a:bodyPr wrap="square" rtlCol="0">
            <a:spAutoFit/>
          </a:bodyPr>
          <a:lstStyle/>
          <a:p>
            <a:pPr algn="ctr"/>
            <a:r>
              <a:rPr lang="es-ES" sz="1511" b="1" dirty="0">
                <a:solidFill>
                  <a:srgbClr val="0B78B5"/>
                </a:solidFill>
                <a:latin typeface="Verdana" panose="020B0604030504040204" pitchFamily="34" charset="0"/>
                <a:ea typeface="Verdana" panose="020B0604030504040204" pitchFamily="34" charset="0"/>
              </a:rPr>
              <a:t>Gráfico No. 3. Recaudo Neto Ingresos PGN         Acumulado a agosto</a:t>
            </a:r>
          </a:p>
        </p:txBody>
      </p:sp>
      <p:sp>
        <p:nvSpPr>
          <p:cNvPr id="28" name="CuadroTexto 27">
            <a:extLst>
              <a:ext uri="{FF2B5EF4-FFF2-40B4-BE49-F238E27FC236}">
                <a16:creationId xmlns:a16="http://schemas.microsoft.com/office/drawing/2014/main" id="{375395AE-0398-3FDE-6480-FD867E35F9C6}"/>
              </a:ext>
            </a:extLst>
          </p:cNvPr>
          <p:cNvSpPr txBox="1"/>
          <p:nvPr/>
        </p:nvSpPr>
        <p:spPr>
          <a:xfrm>
            <a:off x="1808906" y="5618681"/>
            <a:ext cx="3781166" cy="237566"/>
          </a:xfrm>
          <a:prstGeom prst="rect">
            <a:avLst/>
          </a:prstGeom>
          <a:noFill/>
        </p:spPr>
        <p:txBody>
          <a:bodyPr wrap="square">
            <a:spAutoFit/>
          </a:bodyPr>
          <a:lstStyle/>
          <a:p>
            <a:pPr algn="ctr">
              <a:lnSpc>
                <a:spcPct val="115000"/>
              </a:lnSpc>
              <a:spcAft>
                <a:spcPts val="800"/>
              </a:spcAft>
            </a:pPr>
            <a:r>
              <a:rPr lang="es-ES_tradnl" sz="900" b="1" kern="100" dirty="0">
                <a:solidFill>
                  <a:srgbClr val="7F7F7F"/>
                </a:solidFill>
                <a:effectLst/>
                <a:latin typeface="Verdana" panose="020B0604030504040204" pitchFamily="34" charset="0"/>
                <a:ea typeface="Cambria" panose="02040503050406030204" pitchFamily="18" charset="0"/>
                <a:cs typeface="Times New Roman" panose="02020603050405020304" pitchFamily="18" charset="0"/>
              </a:rPr>
              <a:t>Fuente: </a:t>
            </a:r>
            <a:r>
              <a:rPr lang="es-ES_tradnl" sz="900" kern="100" dirty="0">
                <a:solidFill>
                  <a:srgbClr val="7F7F7F"/>
                </a:solidFill>
                <a:effectLst/>
                <a:latin typeface="Verdana" panose="020B0604030504040204" pitchFamily="34" charset="0"/>
                <a:ea typeface="Cambria" panose="02040503050406030204" pitchFamily="18" charset="0"/>
                <a:cs typeface="Times New Roman" panose="02020603050405020304" pitchFamily="18" charset="0"/>
              </a:rPr>
              <a:t>Dirección General del Presupuesto Público Nacional</a:t>
            </a:r>
            <a:endParaRPr lang="es-CO" sz="9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0" name="CuadroTexto 29">
            <a:extLst>
              <a:ext uri="{FF2B5EF4-FFF2-40B4-BE49-F238E27FC236}">
                <a16:creationId xmlns:a16="http://schemas.microsoft.com/office/drawing/2014/main" id="{F1DE4D61-A429-F990-27DE-B490B24B1E00}"/>
              </a:ext>
            </a:extLst>
          </p:cNvPr>
          <p:cNvSpPr txBox="1"/>
          <p:nvPr/>
        </p:nvSpPr>
        <p:spPr>
          <a:xfrm>
            <a:off x="450754" y="6115048"/>
            <a:ext cx="6373975" cy="3404715"/>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Dentro de los ingresos del presupuesto nacional, los recursos de capital muestran una diferencia positiva en los porcentajes de ejecución al comparar 2024 y 2025 del 52,3% y el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67,8</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respectivamente. En cuanto a los Ingresos Corrientes, la ejecución acumulada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es del 59,3%, superior en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0,7 puntos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porcentuales a la ejecución de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58,6</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al mismo mes del año anterior. Los Fondos Especiales de la Nación muestran un aumento en la ejecución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del año en curso, con un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67,8</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frente al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63,</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7% obtenido en 2024. Por otra parte, las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C</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ontribuciones Parafiscales de la Nación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han disminuido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su ejecución, pasando del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64,5</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en</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agosto de 2024 al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62,2</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a agosto de 2025.</a:t>
            </a:r>
          </a:p>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Para el caso de los Establecimientos Públicos, los fondos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e</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speciales y los ingresos corrientes registran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los porcentajes más altos de ejecución con 137,1% y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78,2</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respectivamente.</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8591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C0A6BF93-FC5E-BACD-90E5-9959FB01684D}"/>
              </a:ext>
            </a:extLst>
          </p:cNvPr>
          <p:cNvGrpSpPr/>
          <p:nvPr/>
        </p:nvGrpSpPr>
        <p:grpSpPr>
          <a:xfrm>
            <a:off x="2163710" y="7693689"/>
            <a:ext cx="4673833" cy="2387818"/>
            <a:chOff x="3597288" y="5910062"/>
            <a:chExt cx="2252472" cy="744474"/>
          </a:xfrm>
        </p:grpSpPr>
        <p:sp>
          <p:nvSpPr>
            <p:cNvPr id="17" name="Forma libre: forma 16">
              <a:extLst>
                <a:ext uri="{FF2B5EF4-FFF2-40B4-BE49-F238E27FC236}">
                  <a16:creationId xmlns:a16="http://schemas.microsoft.com/office/drawing/2014/main" id="{20CB91DE-0EEA-AFED-2B38-61D0F46F4BB8}"/>
                </a:ext>
              </a:extLst>
            </p:cNvPr>
            <p:cNvSpPr/>
            <p:nvPr/>
          </p:nvSpPr>
          <p:spPr>
            <a:xfrm>
              <a:off x="3597288" y="5910062"/>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18AEBA"/>
            </a:solidFill>
            <a:ln w="9525" cap="flat">
              <a:noFill/>
              <a:prstDash val="solid"/>
              <a:miter/>
            </a:ln>
          </p:spPr>
          <p:txBody>
            <a:bodyPr rtlCol="0" anchor="ctr"/>
            <a:lstStyle/>
            <a:p>
              <a:endParaRPr lang="es-CO" sz="2115" dirty="0"/>
            </a:p>
          </p:txBody>
        </p:sp>
        <p:sp>
          <p:nvSpPr>
            <p:cNvPr id="18" name="Forma libre: forma 17">
              <a:extLst>
                <a:ext uri="{FF2B5EF4-FFF2-40B4-BE49-F238E27FC236}">
                  <a16:creationId xmlns:a16="http://schemas.microsoft.com/office/drawing/2014/main" id="{944FCFB0-F667-B2E1-8505-F7B98EA70160}"/>
                </a:ext>
              </a:extLst>
            </p:cNvPr>
            <p:cNvSpPr/>
            <p:nvPr/>
          </p:nvSpPr>
          <p:spPr>
            <a:xfrm>
              <a:off x="3652342" y="5964449"/>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grpSp>
        <p:nvGrpSpPr>
          <p:cNvPr id="13" name="Grupo 12">
            <a:extLst>
              <a:ext uri="{FF2B5EF4-FFF2-40B4-BE49-F238E27FC236}">
                <a16:creationId xmlns:a16="http://schemas.microsoft.com/office/drawing/2014/main" id="{328CB0DD-6BA9-F704-56BE-9322B2821004}"/>
              </a:ext>
            </a:extLst>
          </p:cNvPr>
          <p:cNvGrpSpPr/>
          <p:nvPr/>
        </p:nvGrpSpPr>
        <p:grpSpPr>
          <a:xfrm>
            <a:off x="1292156" y="5115137"/>
            <a:ext cx="4460379" cy="2213273"/>
            <a:chOff x="934529" y="4828237"/>
            <a:chExt cx="2252472" cy="744474"/>
          </a:xfrm>
        </p:grpSpPr>
        <p:sp>
          <p:nvSpPr>
            <p:cNvPr id="14" name="Forma libre: forma 13">
              <a:extLst>
                <a:ext uri="{FF2B5EF4-FFF2-40B4-BE49-F238E27FC236}">
                  <a16:creationId xmlns:a16="http://schemas.microsoft.com/office/drawing/2014/main" id="{EF08469F-4E33-2C02-9B1A-CA615C0157ED}"/>
                </a:ext>
              </a:extLst>
            </p:cNvPr>
            <p:cNvSpPr/>
            <p:nvPr/>
          </p:nvSpPr>
          <p:spPr>
            <a:xfrm>
              <a:off x="934529" y="4828237"/>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07618F"/>
            </a:solidFill>
            <a:ln w="9525" cap="flat">
              <a:noFill/>
              <a:prstDash val="solid"/>
              <a:miter/>
            </a:ln>
          </p:spPr>
          <p:txBody>
            <a:bodyPr rtlCol="0" anchor="ctr"/>
            <a:lstStyle/>
            <a:p>
              <a:endParaRPr lang="es-CO" sz="2115"/>
            </a:p>
          </p:txBody>
        </p:sp>
        <p:sp>
          <p:nvSpPr>
            <p:cNvPr id="15" name="Forma libre: forma 14">
              <a:extLst>
                <a:ext uri="{FF2B5EF4-FFF2-40B4-BE49-F238E27FC236}">
                  <a16:creationId xmlns:a16="http://schemas.microsoft.com/office/drawing/2014/main" id="{89709446-5B22-63CA-7A25-1E848FD31CBB}"/>
                </a:ext>
              </a:extLst>
            </p:cNvPr>
            <p:cNvSpPr/>
            <p:nvPr/>
          </p:nvSpPr>
          <p:spPr>
            <a:xfrm>
              <a:off x="989583" y="4882624"/>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2" name="Título 1">
            <a:extLst>
              <a:ext uri="{FF2B5EF4-FFF2-40B4-BE49-F238E27FC236}">
                <a16:creationId xmlns:a16="http://schemas.microsoft.com/office/drawing/2014/main" id="{6A71AD79-DA1F-4B3C-E333-29660B0B3F27}"/>
              </a:ext>
            </a:extLst>
          </p:cNvPr>
          <p:cNvSpPr>
            <a:spLocks noGrp="1"/>
          </p:cNvSpPr>
          <p:nvPr>
            <p:ph type="title"/>
          </p:nvPr>
        </p:nvSpPr>
        <p:spPr>
          <a:xfrm>
            <a:off x="2710303" y="1605660"/>
            <a:ext cx="2139067" cy="257333"/>
          </a:xfrm>
        </p:spPr>
        <p:txBody>
          <a:bodyPr>
            <a:normAutofit fontScale="90000"/>
          </a:bodyPr>
          <a:lstStyle/>
          <a:p>
            <a:r>
              <a:rPr lang="es-ES" sz="1700" dirty="0">
                <a:solidFill>
                  <a:srgbClr val="0B78B5"/>
                </a:solidFill>
              </a:rPr>
              <a:t>3</a:t>
            </a:r>
            <a:r>
              <a:rPr lang="es-ES" sz="1700" b="1" dirty="0">
                <a:solidFill>
                  <a:srgbClr val="0B78B5"/>
                </a:solidFill>
                <a:latin typeface="Verdana" panose="020B0604030504040204" pitchFamily="34" charset="0"/>
                <a:ea typeface="Verdana" panose="020B0604030504040204" pitchFamily="34" charset="0"/>
              </a:rPr>
              <a:t>.1 Por Fuente</a:t>
            </a:r>
            <a:endParaRPr lang="es-CO" dirty="0"/>
          </a:p>
        </p:txBody>
      </p:sp>
      <p:sp>
        <p:nvSpPr>
          <p:cNvPr id="3" name="Marcador de contenido 2">
            <a:extLst>
              <a:ext uri="{FF2B5EF4-FFF2-40B4-BE49-F238E27FC236}">
                <a16:creationId xmlns:a16="http://schemas.microsoft.com/office/drawing/2014/main" id="{34017543-1D51-85CD-49CD-DBFD02ECDE73}"/>
              </a:ext>
            </a:extLst>
          </p:cNvPr>
          <p:cNvSpPr>
            <a:spLocks noGrp="1"/>
          </p:cNvSpPr>
          <p:nvPr>
            <p:ph idx="1"/>
          </p:nvPr>
        </p:nvSpPr>
        <p:spPr>
          <a:xfrm>
            <a:off x="1451468" y="5428105"/>
            <a:ext cx="4329643" cy="1890172"/>
          </a:xfrm>
        </p:spPr>
        <p:txBody>
          <a:bodyPr numCol="1">
            <a:normAutofit/>
          </a:bodyPr>
          <a:lstStyle/>
          <a:p>
            <a:pPr marL="0" indent="0" algn="ctr">
              <a:lnSpc>
                <a:spcPct val="107000"/>
              </a:lnSpc>
              <a:spcAft>
                <a:spcPts val="800"/>
              </a:spcAft>
              <a:buNone/>
            </a:pPr>
            <a:r>
              <a:rPr lang="es-ES_tradnl" sz="1400" b="1" kern="100" dirty="0">
                <a:solidFill>
                  <a:schemeClr val="bg1"/>
                </a:solidFill>
                <a:effectLst/>
                <a:cs typeface="Times New Roman" panose="02020603050405020304" pitchFamily="18" charset="0"/>
              </a:rPr>
              <a:t>Ejecución ingresos nación: </a:t>
            </a:r>
            <a:r>
              <a:rPr lang="es-ES_tradnl" sz="1400" b="1" kern="100" dirty="0">
                <a:solidFill>
                  <a:schemeClr val="bg1"/>
                </a:solidFill>
                <a:cs typeface="Times New Roman" panose="02020603050405020304" pitchFamily="18" charset="0"/>
              </a:rPr>
              <a:t>62,2</a:t>
            </a:r>
            <a:r>
              <a:rPr lang="es-ES_tradnl" sz="1400" b="1" kern="100" dirty="0">
                <a:solidFill>
                  <a:schemeClr val="bg1"/>
                </a:solidFill>
                <a:effectLst/>
                <a:cs typeface="Times New Roman" panose="02020603050405020304" pitchFamily="18" charset="0"/>
              </a:rPr>
              <a:t>%</a:t>
            </a:r>
            <a:endParaRPr lang="es-CO" sz="1400" kern="100" dirty="0">
              <a:solidFill>
                <a:schemeClr val="bg1"/>
              </a:solidFill>
              <a:effectLst/>
              <a:cs typeface="Times New Roman" panose="02020603050405020304" pitchFamily="18" charset="0"/>
            </a:endParaRPr>
          </a:p>
          <a:p>
            <a:pPr marL="0" lvl="0" indent="0" algn="ctr">
              <a:lnSpc>
                <a:spcPct val="100000"/>
              </a:lnSpc>
              <a:buClr>
                <a:srgbClr val="B58B42"/>
              </a:buClr>
              <a:buNone/>
            </a:pPr>
            <a:r>
              <a:rPr lang="es-ES_tradnl" sz="1400" b="1" kern="100" dirty="0">
                <a:solidFill>
                  <a:schemeClr val="accent1">
                    <a:lumMod val="20000"/>
                    <a:lumOff val="80000"/>
                  </a:schemeClr>
                </a:solidFill>
                <a:effectLst/>
                <a:cs typeface="Times New Roman" panose="02020603050405020304" pitchFamily="18" charset="0"/>
              </a:rPr>
              <a:t>Ingresos corrientes</a:t>
            </a:r>
            <a:r>
              <a:rPr lang="es-ES_tradnl" sz="1400" b="1" kern="100" dirty="0">
                <a:solidFill>
                  <a:schemeClr val="bg1"/>
                </a:solidFill>
                <a:effectLst/>
                <a:cs typeface="Times New Roman" panose="02020603050405020304" pitchFamily="18" charset="0"/>
              </a:rPr>
              <a:t>: 59,3%</a:t>
            </a:r>
            <a:endParaRPr lang="es-CO" sz="1400" kern="100" dirty="0">
              <a:solidFill>
                <a:schemeClr val="bg1"/>
              </a:solidFill>
              <a:effectLst/>
              <a:cs typeface="Times New Roman" panose="02020603050405020304" pitchFamily="18" charset="0"/>
            </a:endParaRPr>
          </a:p>
          <a:p>
            <a:pPr marL="0" lvl="0" indent="0" algn="ctr">
              <a:lnSpc>
                <a:spcPct val="100000"/>
              </a:lnSpc>
              <a:buClr>
                <a:srgbClr val="B58B42"/>
              </a:buClr>
              <a:buNone/>
            </a:pPr>
            <a:r>
              <a:rPr lang="es-ES_tradnl" sz="1400" b="1" kern="100" dirty="0">
                <a:solidFill>
                  <a:schemeClr val="accent1">
                    <a:lumMod val="40000"/>
                    <a:lumOff val="60000"/>
                  </a:schemeClr>
                </a:solidFill>
                <a:effectLst/>
                <a:cs typeface="Times New Roman" panose="02020603050405020304" pitchFamily="18" charset="0"/>
              </a:rPr>
              <a:t>Recursos de capital: </a:t>
            </a:r>
            <a:r>
              <a:rPr lang="es-ES_tradnl" sz="1400" b="1" kern="100" dirty="0">
                <a:solidFill>
                  <a:schemeClr val="bg1"/>
                </a:solidFill>
                <a:effectLst/>
                <a:cs typeface="Times New Roman" panose="02020603050405020304" pitchFamily="18" charset="0"/>
              </a:rPr>
              <a:t>67</a:t>
            </a:r>
            <a:r>
              <a:rPr lang="es-ES_tradnl" sz="1400" b="1" kern="100" dirty="0">
                <a:solidFill>
                  <a:schemeClr val="bg1"/>
                </a:solidFill>
                <a:cs typeface="Times New Roman" panose="02020603050405020304" pitchFamily="18" charset="0"/>
              </a:rPr>
              <a:t>,3</a:t>
            </a:r>
            <a:r>
              <a:rPr lang="es-ES_tradnl" sz="1400" b="1" kern="100" dirty="0">
                <a:solidFill>
                  <a:schemeClr val="bg1"/>
                </a:solidFill>
                <a:effectLst/>
                <a:cs typeface="Times New Roman" panose="02020603050405020304" pitchFamily="18" charset="0"/>
              </a:rPr>
              <a:t>%</a:t>
            </a:r>
            <a:endParaRPr lang="es-CO" sz="1400" kern="100" dirty="0">
              <a:solidFill>
                <a:schemeClr val="bg1"/>
              </a:solidFill>
              <a:effectLst/>
              <a:cs typeface="Times New Roman" panose="02020603050405020304" pitchFamily="18" charset="0"/>
            </a:endParaRPr>
          </a:p>
          <a:p>
            <a:pPr marL="0" lvl="0" indent="0" algn="ctr">
              <a:lnSpc>
                <a:spcPct val="100000"/>
              </a:lnSpc>
              <a:buClr>
                <a:srgbClr val="B58B42"/>
              </a:buClr>
              <a:buNone/>
            </a:pPr>
            <a:r>
              <a:rPr lang="es-ES_tradnl" sz="1400" b="1" kern="100" dirty="0">
                <a:solidFill>
                  <a:schemeClr val="accent1">
                    <a:lumMod val="20000"/>
                    <a:lumOff val="80000"/>
                  </a:schemeClr>
                </a:solidFill>
                <a:effectLst/>
                <a:cs typeface="Times New Roman" panose="02020603050405020304" pitchFamily="18" charset="0"/>
              </a:rPr>
              <a:t>Fondos especiales: </a:t>
            </a:r>
            <a:r>
              <a:rPr lang="es-ES_tradnl" sz="1400" b="1" kern="100" dirty="0">
                <a:solidFill>
                  <a:schemeClr val="bg1"/>
                </a:solidFill>
                <a:cs typeface="Times New Roman" panose="02020603050405020304" pitchFamily="18" charset="0"/>
              </a:rPr>
              <a:t>67,8</a:t>
            </a:r>
            <a:r>
              <a:rPr lang="es-ES_tradnl" sz="1400" b="1" kern="100" dirty="0">
                <a:solidFill>
                  <a:schemeClr val="bg1"/>
                </a:solidFill>
                <a:effectLst/>
                <a:cs typeface="Times New Roman" panose="02020603050405020304" pitchFamily="18" charset="0"/>
              </a:rPr>
              <a:t>%</a:t>
            </a:r>
            <a:endParaRPr lang="es-CO" sz="1400" kern="100" dirty="0">
              <a:solidFill>
                <a:schemeClr val="bg1"/>
              </a:solidFill>
              <a:effectLst/>
              <a:cs typeface="Times New Roman" panose="02020603050405020304" pitchFamily="18" charset="0"/>
            </a:endParaRPr>
          </a:p>
          <a:p>
            <a:pPr marL="0" lvl="0" indent="0" algn="ctr">
              <a:lnSpc>
                <a:spcPct val="100000"/>
              </a:lnSpc>
              <a:spcAft>
                <a:spcPts val="800"/>
              </a:spcAft>
              <a:buClr>
                <a:srgbClr val="B58B42"/>
              </a:buClr>
              <a:buNone/>
            </a:pPr>
            <a:r>
              <a:rPr lang="es-ES_tradnl" sz="1400" b="1" kern="100" dirty="0">
                <a:solidFill>
                  <a:schemeClr val="accent1">
                    <a:lumMod val="40000"/>
                    <a:lumOff val="60000"/>
                  </a:schemeClr>
                </a:solidFill>
                <a:effectLst/>
                <a:cs typeface="Times New Roman" panose="02020603050405020304" pitchFamily="18" charset="0"/>
              </a:rPr>
              <a:t>Contribuciones parafiscales: </a:t>
            </a:r>
            <a:r>
              <a:rPr lang="es-ES_tradnl" sz="1400" b="1" kern="100" dirty="0">
                <a:solidFill>
                  <a:schemeClr val="bg1"/>
                </a:solidFill>
                <a:cs typeface="Times New Roman" panose="02020603050405020304" pitchFamily="18" charset="0"/>
              </a:rPr>
              <a:t>62</a:t>
            </a:r>
            <a:r>
              <a:rPr lang="es-ES_tradnl" sz="1400" b="1" kern="100" dirty="0">
                <a:solidFill>
                  <a:schemeClr val="bg1"/>
                </a:solidFill>
                <a:effectLst/>
                <a:cs typeface="Times New Roman" panose="02020603050405020304" pitchFamily="18" charset="0"/>
              </a:rPr>
              <a:t>,2%</a:t>
            </a:r>
            <a:endParaRPr lang="es-CO" sz="1400" kern="100" dirty="0">
              <a:effectLst/>
              <a:cs typeface="Times New Roman" panose="02020603050405020304" pitchFamily="18" charset="0"/>
            </a:endParaRPr>
          </a:p>
          <a:p>
            <a:pPr marL="0" lvl="0" indent="0">
              <a:lnSpc>
                <a:spcPct val="107000"/>
              </a:lnSpc>
              <a:spcAft>
                <a:spcPts val="800"/>
              </a:spcAft>
              <a:buClr>
                <a:srgbClr val="B58B42"/>
              </a:buClr>
              <a:buNone/>
            </a:pPr>
            <a:endParaRPr lang="es-CO" sz="1400" kern="100" dirty="0">
              <a:cs typeface="Times New Roman" panose="02020603050405020304" pitchFamily="18" charset="0"/>
            </a:endParaRPr>
          </a:p>
          <a:p>
            <a:pPr marL="0" indent="0">
              <a:buNone/>
            </a:pPr>
            <a:endParaRPr lang="es-CO" dirty="0"/>
          </a:p>
        </p:txBody>
      </p:sp>
      <p:pic>
        <p:nvPicPr>
          <p:cNvPr id="4" name="Gráfico 3">
            <a:extLst>
              <a:ext uri="{FF2B5EF4-FFF2-40B4-BE49-F238E27FC236}">
                <a16:creationId xmlns:a16="http://schemas.microsoft.com/office/drawing/2014/main" id="{2623EA98-AE90-593D-D3F6-9AEADD4136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22892" y="1063769"/>
            <a:ext cx="4977907" cy="443261"/>
          </a:xfrm>
          <a:prstGeom prst="rect">
            <a:avLst/>
          </a:prstGeom>
        </p:spPr>
      </p:pic>
      <p:sp>
        <p:nvSpPr>
          <p:cNvPr id="5" name="CuadroTexto 4">
            <a:extLst>
              <a:ext uri="{FF2B5EF4-FFF2-40B4-BE49-F238E27FC236}">
                <a16:creationId xmlns:a16="http://schemas.microsoft.com/office/drawing/2014/main" id="{AD5A8463-1532-CA21-22B7-4C60BD082EFA}"/>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12" name="CuadroTexto 11">
            <a:extLst>
              <a:ext uri="{FF2B5EF4-FFF2-40B4-BE49-F238E27FC236}">
                <a16:creationId xmlns:a16="http://schemas.microsoft.com/office/drawing/2014/main" id="{EFDD22F5-4D72-442E-B841-934BBAE66A56}"/>
              </a:ext>
            </a:extLst>
          </p:cNvPr>
          <p:cNvSpPr txBox="1"/>
          <p:nvPr/>
        </p:nvSpPr>
        <p:spPr>
          <a:xfrm>
            <a:off x="2515402" y="7923118"/>
            <a:ext cx="3930986" cy="1905073"/>
          </a:xfrm>
          <a:prstGeom prst="rect">
            <a:avLst/>
          </a:prstGeom>
          <a:noFill/>
        </p:spPr>
        <p:txBody>
          <a:bodyPr wrap="square" rtlCol="0">
            <a:spAutoFit/>
          </a:bodyPr>
          <a:lstStyle/>
          <a:p>
            <a:pPr algn="ctr">
              <a:lnSpc>
                <a:spcPct val="107000"/>
              </a:lnSpc>
              <a:spcAft>
                <a:spcPts val="800"/>
              </a:spcAft>
            </a:pPr>
            <a:r>
              <a:rPr lang="es-ES_tradnl" sz="1400" b="1"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Ejecución ingresos establecimientos públicos: 77,9%</a:t>
            </a:r>
            <a:endParaRPr lang="es-CO" sz="14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lvl="0" algn="ctr">
              <a:lnSpc>
                <a:spcPct val="150000"/>
              </a:lnSpc>
              <a:buClr>
                <a:srgbClr val="B58B42"/>
              </a:buClr>
            </a:pPr>
            <a:r>
              <a:rPr lang="es-ES_tradnl" sz="1400" b="1" kern="100" dirty="0">
                <a:solidFill>
                  <a:schemeClr val="accent1">
                    <a:lumMod val="40000"/>
                    <a:lumOff val="60000"/>
                  </a:schemeClr>
                </a:solidFill>
                <a:effectLst/>
                <a:latin typeface="Verdana" panose="020B0604030504040204" pitchFamily="34" charset="0"/>
                <a:ea typeface="Verdana" panose="020B0604030504040204" pitchFamily="34" charset="0"/>
                <a:cs typeface="Times New Roman" panose="02020603050405020304" pitchFamily="18" charset="0"/>
              </a:rPr>
              <a:t>Ingresos corrientes: </a:t>
            </a:r>
            <a:r>
              <a:rPr lang="es-ES_tradnl" sz="1400" b="1"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78,2%</a:t>
            </a:r>
            <a:endParaRPr lang="es-CO" sz="14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lvl="0" algn="ctr">
              <a:lnSpc>
                <a:spcPct val="150000"/>
              </a:lnSpc>
              <a:buClr>
                <a:srgbClr val="B58B42"/>
              </a:buClr>
            </a:pPr>
            <a:r>
              <a:rPr lang="es-ES_tradnl" sz="1400" b="1" kern="100" dirty="0">
                <a:solidFill>
                  <a:schemeClr val="accent1">
                    <a:lumMod val="20000"/>
                    <a:lumOff val="80000"/>
                  </a:schemeClr>
                </a:solidFill>
                <a:effectLst/>
                <a:latin typeface="Verdana" panose="020B0604030504040204" pitchFamily="34" charset="0"/>
                <a:ea typeface="Verdana" panose="020B0604030504040204" pitchFamily="34" charset="0"/>
                <a:cs typeface="Times New Roman" panose="02020603050405020304" pitchFamily="18" charset="0"/>
              </a:rPr>
              <a:t>Recursos de capital:</a:t>
            </a:r>
            <a:r>
              <a:rPr lang="es-ES_tradnl" sz="1400" b="1" kern="100" dirty="0">
                <a:solidFill>
                  <a:srgbClr val="B58B42"/>
                </a:solidFill>
                <a:effectLst/>
                <a:latin typeface="Verdana" panose="020B0604030504040204" pitchFamily="34" charset="0"/>
                <a:ea typeface="Verdana" panose="020B0604030504040204" pitchFamily="34" charset="0"/>
                <a:cs typeface="Times New Roman" panose="02020603050405020304" pitchFamily="18" charset="0"/>
              </a:rPr>
              <a:t> </a:t>
            </a:r>
            <a:r>
              <a:rPr lang="es-ES_tradnl" sz="1400" b="1" kern="100" dirty="0">
                <a:solidFill>
                  <a:schemeClr val="bg1"/>
                </a:solidFill>
                <a:latin typeface="Verdana" panose="020B0604030504040204" pitchFamily="34" charset="0"/>
                <a:ea typeface="Verdana" panose="020B0604030504040204" pitchFamily="34" charset="0"/>
                <a:cs typeface="Times New Roman" panose="02020603050405020304" pitchFamily="18" charset="0"/>
              </a:rPr>
              <a:t>77,5</a:t>
            </a:r>
            <a:r>
              <a:rPr lang="es-ES_tradnl" sz="1400" b="1"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t>
            </a:r>
            <a:endParaRPr lang="es-CO" sz="14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lvl="0" algn="ctr">
              <a:lnSpc>
                <a:spcPct val="150000"/>
              </a:lnSpc>
              <a:buClr>
                <a:srgbClr val="B58B42"/>
              </a:buClr>
            </a:pPr>
            <a:r>
              <a:rPr lang="es-ES_tradnl" sz="1400" b="1" kern="100" dirty="0">
                <a:solidFill>
                  <a:schemeClr val="accent1">
                    <a:lumMod val="40000"/>
                    <a:lumOff val="60000"/>
                  </a:schemeClr>
                </a:solidFill>
                <a:effectLst/>
                <a:latin typeface="Verdana" panose="020B0604030504040204" pitchFamily="34" charset="0"/>
                <a:ea typeface="Verdana" panose="020B0604030504040204" pitchFamily="34" charset="0"/>
                <a:cs typeface="Times New Roman" panose="02020603050405020304" pitchFamily="18" charset="0"/>
              </a:rPr>
              <a:t>Fondos especiales:</a:t>
            </a:r>
            <a:r>
              <a:rPr lang="es-ES_tradnl" sz="1400" b="1" kern="100" dirty="0">
                <a:solidFill>
                  <a:srgbClr val="B58B42"/>
                </a:solidFill>
                <a:effectLst/>
                <a:latin typeface="Verdana" panose="020B0604030504040204" pitchFamily="34" charset="0"/>
                <a:ea typeface="Verdana" panose="020B0604030504040204" pitchFamily="34" charset="0"/>
                <a:cs typeface="Times New Roman" panose="02020603050405020304" pitchFamily="18" charset="0"/>
              </a:rPr>
              <a:t> </a:t>
            </a:r>
            <a:r>
              <a:rPr lang="es-ES_tradnl" sz="1400" b="1" kern="100" dirty="0">
                <a:solidFill>
                  <a:schemeClr val="bg1"/>
                </a:solidFill>
                <a:latin typeface="Verdana" panose="020B0604030504040204" pitchFamily="34" charset="0"/>
                <a:ea typeface="Verdana" panose="020B0604030504040204" pitchFamily="34" charset="0"/>
                <a:cs typeface="Times New Roman" panose="02020603050405020304" pitchFamily="18" charset="0"/>
              </a:rPr>
              <a:t>137,1</a:t>
            </a:r>
            <a:r>
              <a:rPr lang="es-ES_tradnl" sz="1400" b="1"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a:t>
            </a:r>
            <a:endParaRPr lang="es-CO" sz="14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a:p>
            <a:pPr lvl="0" algn="ctr">
              <a:lnSpc>
                <a:spcPct val="150000"/>
              </a:lnSpc>
              <a:spcAft>
                <a:spcPts val="800"/>
              </a:spcAft>
              <a:buClr>
                <a:srgbClr val="B58B42"/>
              </a:buClr>
            </a:pPr>
            <a:r>
              <a:rPr lang="es-ES_tradnl" sz="1400" b="1" kern="100" dirty="0">
                <a:solidFill>
                  <a:schemeClr val="accent1">
                    <a:lumMod val="20000"/>
                    <a:lumOff val="80000"/>
                  </a:schemeClr>
                </a:solidFill>
                <a:effectLst/>
                <a:latin typeface="Verdana" panose="020B0604030504040204" pitchFamily="34" charset="0"/>
                <a:ea typeface="Verdana" panose="020B0604030504040204" pitchFamily="34" charset="0"/>
                <a:cs typeface="Times New Roman" panose="02020603050405020304" pitchFamily="18" charset="0"/>
              </a:rPr>
              <a:t>Contribuciones parafiscales: </a:t>
            </a:r>
            <a:r>
              <a:rPr lang="es-ES_tradnl" sz="1400" b="1"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rPr>
              <a:t>67,8%</a:t>
            </a:r>
            <a:endParaRPr lang="es-CO" sz="1400" kern="100" dirty="0">
              <a:solidFill>
                <a:schemeClr val="bg1"/>
              </a:solidFill>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19" name="Imagen 18">
            <a:extLst>
              <a:ext uri="{FF2B5EF4-FFF2-40B4-BE49-F238E27FC236}">
                <a16:creationId xmlns:a16="http://schemas.microsoft.com/office/drawing/2014/main" id="{71927F8E-0DD2-98E8-75A6-8BA796AB28D3}"/>
              </a:ext>
            </a:extLst>
          </p:cNvPr>
          <p:cNvPicPr>
            <a:picLocks noChangeAspect="1"/>
          </p:cNvPicPr>
          <p:nvPr/>
        </p:nvPicPr>
        <p:blipFill>
          <a:blip r:embed="rId4"/>
          <a:stretch>
            <a:fillRect/>
          </a:stretch>
        </p:blipFill>
        <p:spPr>
          <a:xfrm>
            <a:off x="4805097" y="328224"/>
            <a:ext cx="1659313" cy="296306"/>
          </a:xfrm>
          <a:prstGeom prst="rect">
            <a:avLst/>
          </a:prstGeom>
        </p:spPr>
      </p:pic>
      <p:sp>
        <p:nvSpPr>
          <p:cNvPr id="20" name="CuadroTexto 19">
            <a:extLst>
              <a:ext uri="{FF2B5EF4-FFF2-40B4-BE49-F238E27FC236}">
                <a16:creationId xmlns:a16="http://schemas.microsoft.com/office/drawing/2014/main" id="{5707C8DB-122C-9CEF-8B86-6E8394730932}"/>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grpSp>
        <p:nvGrpSpPr>
          <p:cNvPr id="21" name="Google Shape;9900;p76">
            <a:extLst>
              <a:ext uri="{FF2B5EF4-FFF2-40B4-BE49-F238E27FC236}">
                <a16:creationId xmlns:a16="http://schemas.microsoft.com/office/drawing/2014/main" id="{1E3441E5-0C0F-A2A3-A8C3-C2DFC4BFEB73}"/>
              </a:ext>
            </a:extLst>
          </p:cNvPr>
          <p:cNvGrpSpPr/>
          <p:nvPr/>
        </p:nvGrpSpPr>
        <p:grpSpPr>
          <a:xfrm>
            <a:off x="1090375" y="8484706"/>
            <a:ext cx="720452" cy="745743"/>
            <a:chOff x="-59100700" y="1911950"/>
            <a:chExt cx="315875" cy="319000"/>
          </a:xfrm>
          <a:solidFill>
            <a:srgbClr val="9FB8DD"/>
          </a:solidFill>
        </p:grpSpPr>
        <p:sp>
          <p:nvSpPr>
            <p:cNvPr id="22" name="Google Shape;9901;p76">
              <a:extLst>
                <a:ext uri="{FF2B5EF4-FFF2-40B4-BE49-F238E27FC236}">
                  <a16:creationId xmlns:a16="http://schemas.microsoft.com/office/drawing/2014/main" id="{54115C1C-BE50-2A9F-8018-D2B23EB74C4B}"/>
                </a:ext>
              </a:extLst>
            </p:cNvPr>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23" name="Google Shape;9902;p76">
              <a:extLst>
                <a:ext uri="{FF2B5EF4-FFF2-40B4-BE49-F238E27FC236}">
                  <a16:creationId xmlns:a16="http://schemas.microsoft.com/office/drawing/2014/main" id="{30626EB2-AA7C-6E91-FB28-E9231B5E41E6}"/>
                </a:ext>
              </a:extLst>
            </p:cNvPr>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24" name="Google Shape;9903;p76">
              <a:extLst>
                <a:ext uri="{FF2B5EF4-FFF2-40B4-BE49-F238E27FC236}">
                  <a16:creationId xmlns:a16="http://schemas.microsoft.com/office/drawing/2014/main" id="{F0A56249-D834-9CCF-DC67-05976C979DA2}"/>
                </a:ext>
              </a:extLst>
            </p:cNvPr>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25" name="Google Shape;9904;p76">
              <a:extLst>
                <a:ext uri="{FF2B5EF4-FFF2-40B4-BE49-F238E27FC236}">
                  <a16:creationId xmlns:a16="http://schemas.microsoft.com/office/drawing/2014/main" id="{BE5BE133-7810-F8C5-3FB5-F92DAA94F16C}"/>
                </a:ext>
              </a:extLst>
            </p:cNvPr>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8677" tIns="98677" rIns="98677" bIns="98677" anchor="ctr" anchorCtr="0">
              <a:noAutofit/>
            </a:bodyPr>
            <a:lstStyle/>
            <a:p>
              <a:endParaRPr sz="2115"/>
            </a:p>
          </p:txBody>
        </p:sp>
        <p:sp>
          <p:nvSpPr>
            <p:cNvPr id="26" name="Google Shape;9905;p76">
              <a:extLst>
                <a:ext uri="{FF2B5EF4-FFF2-40B4-BE49-F238E27FC236}">
                  <a16:creationId xmlns:a16="http://schemas.microsoft.com/office/drawing/2014/main" id="{F9ADA37F-96B4-C530-6762-4E0195396412}"/>
                </a:ext>
              </a:extLst>
            </p:cNvPr>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27" name="Google Shape;9906;p76">
              <a:extLst>
                <a:ext uri="{FF2B5EF4-FFF2-40B4-BE49-F238E27FC236}">
                  <a16:creationId xmlns:a16="http://schemas.microsoft.com/office/drawing/2014/main" id="{EB7C745A-8E5C-0B06-81C7-2258CD90A19A}"/>
                </a:ext>
              </a:extLst>
            </p:cNvPr>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28" name="Google Shape;9907;p76">
              <a:extLst>
                <a:ext uri="{FF2B5EF4-FFF2-40B4-BE49-F238E27FC236}">
                  <a16:creationId xmlns:a16="http://schemas.microsoft.com/office/drawing/2014/main" id="{D0DFE03A-F8C2-099C-96AE-C3E8822D4F3A}"/>
                </a:ext>
              </a:extLst>
            </p:cNvPr>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29" name="Google Shape;9908;p76">
              <a:extLst>
                <a:ext uri="{FF2B5EF4-FFF2-40B4-BE49-F238E27FC236}">
                  <a16:creationId xmlns:a16="http://schemas.microsoft.com/office/drawing/2014/main" id="{CE8015D1-D8A2-600A-B72F-BF5112B44BE9}"/>
                </a:ext>
              </a:extLst>
            </p:cNvPr>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0" name="Google Shape;9909;p76">
              <a:extLst>
                <a:ext uri="{FF2B5EF4-FFF2-40B4-BE49-F238E27FC236}">
                  <a16:creationId xmlns:a16="http://schemas.microsoft.com/office/drawing/2014/main" id="{D6B576BD-C310-2901-CA89-E352C130589C}"/>
                </a:ext>
              </a:extLst>
            </p:cNvPr>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1" name="Google Shape;9910;p76">
              <a:extLst>
                <a:ext uri="{FF2B5EF4-FFF2-40B4-BE49-F238E27FC236}">
                  <a16:creationId xmlns:a16="http://schemas.microsoft.com/office/drawing/2014/main" id="{F8F308BF-0FE5-3582-EA8E-D21904309B77}"/>
                </a:ext>
              </a:extLst>
            </p:cNvPr>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32" name="Google Shape;9938;p76">
            <a:extLst>
              <a:ext uri="{FF2B5EF4-FFF2-40B4-BE49-F238E27FC236}">
                <a16:creationId xmlns:a16="http://schemas.microsoft.com/office/drawing/2014/main" id="{ADAE2FE1-398C-F62A-FF7B-CD0D55D4824C}"/>
              </a:ext>
            </a:extLst>
          </p:cNvPr>
          <p:cNvGrpSpPr/>
          <p:nvPr/>
        </p:nvGrpSpPr>
        <p:grpSpPr>
          <a:xfrm>
            <a:off x="6112879" y="5808080"/>
            <a:ext cx="860272" cy="852048"/>
            <a:chOff x="-59889100" y="2671925"/>
            <a:chExt cx="319000" cy="315950"/>
          </a:xfrm>
          <a:solidFill>
            <a:schemeClr val="accent1">
              <a:lumMod val="75000"/>
            </a:schemeClr>
          </a:solidFill>
        </p:grpSpPr>
        <p:sp>
          <p:nvSpPr>
            <p:cNvPr id="33" name="Google Shape;9939;p76">
              <a:extLst>
                <a:ext uri="{FF2B5EF4-FFF2-40B4-BE49-F238E27FC236}">
                  <a16:creationId xmlns:a16="http://schemas.microsoft.com/office/drawing/2014/main" id="{9D38D7BA-FDA0-743E-51E9-A11E12024D86}"/>
                </a:ext>
              </a:extLst>
            </p:cNvPr>
            <p:cNvSpPr/>
            <p:nvPr/>
          </p:nvSpPr>
          <p:spPr>
            <a:xfrm>
              <a:off x="-59889100" y="2672000"/>
              <a:ext cx="149675" cy="256025"/>
            </a:xfrm>
            <a:custGeom>
              <a:avLst/>
              <a:gdLst/>
              <a:ahLst/>
              <a:cxnLst/>
              <a:rect l="l" t="t" r="r" b="b"/>
              <a:pathLst>
                <a:path w="5987" h="10241" extrusionOk="0">
                  <a:moveTo>
                    <a:pt x="5073" y="946"/>
                  </a:moveTo>
                  <a:lnTo>
                    <a:pt x="5073" y="2647"/>
                  </a:lnTo>
                  <a:lnTo>
                    <a:pt x="5104" y="2647"/>
                  </a:lnTo>
                  <a:cubicBezTo>
                    <a:pt x="3623" y="3151"/>
                    <a:pt x="2489" y="4569"/>
                    <a:pt x="2489" y="6302"/>
                  </a:cubicBezTo>
                  <a:cubicBezTo>
                    <a:pt x="2489" y="6900"/>
                    <a:pt x="2647" y="7499"/>
                    <a:pt x="2867" y="8034"/>
                  </a:cubicBezTo>
                  <a:lnTo>
                    <a:pt x="1639" y="9263"/>
                  </a:lnTo>
                  <a:cubicBezTo>
                    <a:pt x="1103" y="8381"/>
                    <a:pt x="788" y="7373"/>
                    <a:pt x="788" y="6302"/>
                  </a:cubicBezTo>
                  <a:cubicBezTo>
                    <a:pt x="788" y="3750"/>
                    <a:pt x="2584" y="1513"/>
                    <a:pt x="5073" y="946"/>
                  </a:cubicBezTo>
                  <a:close/>
                  <a:moveTo>
                    <a:pt x="5482" y="1"/>
                  </a:moveTo>
                  <a:cubicBezTo>
                    <a:pt x="2395" y="442"/>
                    <a:pt x="0" y="3088"/>
                    <a:pt x="0" y="6270"/>
                  </a:cubicBezTo>
                  <a:cubicBezTo>
                    <a:pt x="0" y="7688"/>
                    <a:pt x="441" y="8979"/>
                    <a:pt x="1292" y="10082"/>
                  </a:cubicBezTo>
                  <a:cubicBezTo>
                    <a:pt x="1377" y="10184"/>
                    <a:pt x="1500" y="10241"/>
                    <a:pt x="1624" y="10241"/>
                  </a:cubicBezTo>
                  <a:cubicBezTo>
                    <a:pt x="1729" y="10241"/>
                    <a:pt x="1835" y="10200"/>
                    <a:pt x="1922" y="10114"/>
                  </a:cubicBezTo>
                  <a:lnTo>
                    <a:pt x="3718" y="8349"/>
                  </a:lnTo>
                  <a:cubicBezTo>
                    <a:pt x="3812" y="8223"/>
                    <a:pt x="3844" y="8003"/>
                    <a:pt x="3781" y="7845"/>
                  </a:cubicBezTo>
                  <a:cubicBezTo>
                    <a:pt x="3497" y="7373"/>
                    <a:pt x="3340" y="6806"/>
                    <a:pt x="3340" y="6270"/>
                  </a:cubicBezTo>
                  <a:cubicBezTo>
                    <a:pt x="3340" y="4884"/>
                    <a:pt x="4285" y="3655"/>
                    <a:pt x="5671" y="3309"/>
                  </a:cubicBezTo>
                  <a:cubicBezTo>
                    <a:pt x="5860" y="3277"/>
                    <a:pt x="5986" y="3120"/>
                    <a:pt x="5986" y="2899"/>
                  </a:cubicBezTo>
                  <a:lnTo>
                    <a:pt x="5986" y="379"/>
                  </a:lnTo>
                  <a:cubicBezTo>
                    <a:pt x="5955" y="190"/>
                    <a:pt x="5703" y="1"/>
                    <a:pt x="5482" y="1"/>
                  </a:cubicBezTo>
                  <a:close/>
                </a:path>
              </a:pathLst>
            </a:custGeom>
            <a:grpFill/>
            <a:ln>
              <a:noFill/>
            </a:ln>
          </p:spPr>
          <p:txBody>
            <a:bodyPr spcFirstLastPara="1" wrap="square" lIns="98677" tIns="98677" rIns="98677" bIns="98677" anchor="ctr" anchorCtr="0">
              <a:noAutofit/>
            </a:bodyPr>
            <a:lstStyle/>
            <a:p>
              <a:endParaRPr sz="2115"/>
            </a:p>
          </p:txBody>
        </p:sp>
        <p:sp>
          <p:nvSpPr>
            <p:cNvPr id="34" name="Google Shape;9940;p76">
              <a:extLst>
                <a:ext uri="{FF2B5EF4-FFF2-40B4-BE49-F238E27FC236}">
                  <a16:creationId xmlns:a16="http://schemas.microsoft.com/office/drawing/2014/main" id="{45D71128-CE87-52A8-5116-6B4FC1FF6B49}"/>
                </a:ext>
              </a:extLst>
            </p:cNvPr>
            <p:cNvSpPr/>
            <p:nvPr/>
          </p:nvSpPr>
          <p:spPr>
            <a:xfrm>
              <a:off x="-59830825" y="2892525"/>
              <a:ext cx="201650" cy="95350"/>
            </a:xfrm>
            <a:custGeom>
              <a:avLst/>
              <a:gdLst/>
              <a:ahLst/>
              <a:cxnLst/>
              <a:rect l="l" t="t" r="r" b="b"/>
              <a:pathLst>
                <a:path w="8066" h="3814" extrusionOk="0">
                  <a:moveTo>
                    <a:pt x="5735" y="946"/>
                  </a:moveTo>
                  <a:lnTo>
                    <a:pt x="6963" y="2175"/>
                  </a:lnTo>
                  <a:cubicBezTo>
                    <a:pt x="6113" y="2710"/>
                    <a:pt x="5073" y="2994"/>
                    <a:pt x="4065" y="2994"/>
                  </a:cubicBezTo>
                  <a:cubicBezTo>
                    <a:pt x="3025" y="2994"/>
                    <a:pt x="2017" y="2710"/>
                    <a:pt x="1135" y="2175"/>
                  </a:cubicBezTo>
                  <a:lnTo>
                    <a:pt x="2364" y="946"/>
                  </a:lnTo>
                  <a:cubicBezTo>
                    <a:pt x="2868" y="1198"/>
                    <a:pt x="3466" y="1356"/>
                    <a:pt x="4065" y="1356"/>
                  </a:cubicBezTo>
                  <a:cubicBezTo>
                    <a:pt x="4600" y="1356"/>
                    <a:pt x="5199" y="1198"/>
                    <a:pt x="5735" y="946"/>
                  </a:cubicBezTo>
                  <a:close/>
                  <a:moveTo>
                    <a:pt x="5758" y="1"/>
                  </a:moveTo>
                  <a:cubicBezTo>
                    <a:pt x="5693" y="1"/>
                    <a:pt x="5630" y="11"/>
                    <a:pt x="5577" y="32"/>
                  </a:cubicBezTo>
                  <a:cubicBezTo>
                    <a:pt x="5105" y="316"/>
                    <a:pt x="4569" y="474"/>
                    <a:pt x="4002" y="474"/>
                  </a:cubicBezTo>
                  <a:cubicBezTo>
                    <a:pt x="3956" y="476"/>
                    <a:pt x="3911" y="478"/>
                    <a:pt x="3865" y="478"/>
                  </a:cubicBezTo>
                  <a:cubicBezTo>
                    <a:pt x="3376" y="478"/>
                    <a:pt x="2890" y="326"/>
                    <a:pt x="2458" y="95"/>
                  </a:cubicBezTo>
                  <a:cubicBezTo>
                    <a:pt x="2389" y="54"/>
                    <a:pt x="2315" y="31"/>
                    <a:pt x="2239" y="31"/>
                  </a:cubicBezTo>
                  <a:cubicBezTo>
                    <a:pt x="2142" y="31"/>
                    <a:pt x="2043" y="70"/>
                    <a:pt x="1954" y="158"/>
                  </a:cubicBezTo>
                  <a:lnTo>
                    <a:pt x="190" y="1923"/>
                  </a:lnTo>
                  <a:cubicBezTo>
                    <a:pt x="1" y="2143"/>
                    <a:pt x="32" y="2395"/>
                    <a:pt x="221" y="2553"/>
                  </a:cubicBezTo>
                  <a:cubicBezTo>
                    <a:pt x="1324" y="3403"/>
                    <a:pt x="2616" y="3813"/>
                    <a:pt x="4002" y="3813"/>
                  </a:cubicBezTo>
                  <a:cubicBezTo>
                    <a:pt x="5388" y="3813"/>
                    <a:pt x="6711" y="3403"/>
                    <a:pt x="7814" y="2521"/>
                  </a:cubicBezTo>
                  <a:cubicBezTo>
                    <a:pt x="8035" y="2364"/>
                    <a:pt x="8066" y="2080"/>
                    <a:pt x="7877" y="1891"/>
                  </a:cubicBezTo>
                  <a:lnTo>
                    <a:pt x="6113" y="127"/>
                  </a:lnTo>
                  <a:cubicBezTo>
                    <a:pt x="6029" y="43"/>
                    <a:pt x="5889" y="1"/>
                    <a:pt x="5758" y="1"/>
                  </a:cubicBezTo>
                  <a:close/>
                </a:path>
              </a:pathLst>
            </a:custGeom>
            <a:grpFill/>
            <a:ln>
              <a:noFill/>
            </a:ln>
          </p:spPr>
          <p:txBody>
            <a:bodyPr spcFirstLastPara="1" wrap="square" lIns="98677" tIns="98677" rIns="98677" bIns="98677" anchor="ctr" anchorCtr="0">
              <a:noAutofit/>
            </a:bodyPr>
            <a:lstStyle/>
            <a:p>
              <a:endParaRPr sz="2115"/>
            </a:p>
          </p:txBody>
        </p:sp>
        <p:sp>
          <p:nvSpPr>
            <p:cNvPr id="35" name="Google Shape;9941;p76">
              <a:extLst>
                <a:ext uri="{FF2B5EF4-FFF2-40B4-BE49-F238E27FC236}">
                  <a16:creationId xmlns:a16="http://schemas.microsoft.com/office/drawing/2014/main" id="{377A8A33-27C4-B5F7-C727-F83859A89FD9}"/>
                </a:ext>
              </a:extLst>
            </p:cNvPr>
            <p:cNvSpPr/>
            <p:nvPr/>
          </p:nvSpPr>
          <p:spPr>
            <a:xfrm>
              <a:off x="-59719775" y="2671925"/>
              <a:ext cx="149675" cy="256425"/>
            </a:xfrm>
            <a:custGeom>
              <a:avLst/>
              <a:gdLst/>
              <a:ahLst/>
              <a:cxnLst/>
              <a:rect l="l" t="t" r="r" b="b"/>
              <a:pathLst>
                <a:path w="5987" h="10257" extrusionOk="0">
                  <a:moveTo>
                    <a:pt x="820" y="917"/>
                  </a:moveTo>
                  <a:cubicBezTo>
                    <a:pt x="3309" y="1453"/>
                    <a:pt x="5105" y="3690"/>
                    <a:pt x="5105" y="6273"/>
                  </a:cubicBezTo>
                  <a:cubicBezTo>
                    <a:pt x="5073" y="7344"/>
                    <a:pt x="4790" y="8352"/>
                    <a:pt x="4254" y="9235"/>
                  </a:cubicBezTo>
                  <a:lnTo>
                    <a:pt x="3025" y="8006"/>
                  </a:lnTo>
                  <a:cubicBezTo>
                    <a:pt x="3309" y="7502"/>
                    <a:pt x="3435" y="6903"/>
                    <a:pt x="3435" y="6305"/>
                  </a:cubicBezTo>
                  <a:cubicBezTo>
                    <a:pt x="3435" y="4572"/>
                    <a:pt x="2332" y="3154"/>
                    <a:pt x="820" y="2650"/>
                  </a:cubicBezTo>
                  <a:lnTo>
                    <a:pt x="820" y="917"/>
                  </a:lnTo>
                  <a:close/>
                  <a:moveTo>
                    <a:pt x="419" y="0"/>
                  </a:moveTo>
                  <a:cubicBezTo>
                    <a:pt x="190" y="0"/>
                    <a:pt x="1" y="180"/>
                    <a:pt x="1" y="413"/>
                  </a:cubicBezTo>
                  <a:lnTo>
                    <a:pt x="1" y="2934"/>
                  </a:lnTo>
                  <a:cubicBezTo>
                    <a:pt x="1" y="3123"/>
                    <a:pt x="127" y="3280"/>
                    <a:pt x="316" y="3312"/>
                  </a:cubicBezTo>
                  <a:cubicBezTo>
                    <a:pt x="1639" y="3658"/>
                    <a:pt x="2647" y="4855"/>
                    <a:pt x="2647" y="6273"/>
                  </a:cubicBezTo>
                  <a:cubicBezTo>
                    <a:pt x="2647" y="6809"/>
                    <a:pt x="2490" y="7376"/>
                    <a:pt x="2206" y="7848"/>
                  </a:cubicBezTo>
                  <a:cubicBezTo>
                    <a:pt x="2080" y="8006"/>
                    <a:pt x="2112" y="8195"/>
                    <a:pt x="2269" y="8352"/>
                  </a:cubicBezTo>
                  <a:lnTo>
                    <a:pt x="4065" y="10117"/>
                  </a:lnTo>
                  <a:cubicBezTo>
                    <a:pt x="4149" y="10214"/>
                    <a:pt x="4251" y="10257"/>
                    <a:pt x="4353" y="10257"/>
                  </a:cubicBezTo>
                  <a:cubicBezTo>
                    <a:pt x="4481" y="10257"/>
                    <a:pt x="4608" y="10190"/>
                    <a:pt x="4695" y="10085"/>
                  </a:cubicBezTo>
                  <a:cubicBezTo>
                    <a:pt x="5514" y="8982"/>
                    <a:pt x="5987" y="7659"/>
                    <a:pt x="5987" y="6273"/>
                  </a:cubicBezTo>
                  <a:cubicBezTo>
                    <a:pt x="5892" y="3123"/>
                    <a:pt x="3529" y="445"/>
                    <a:pt x="474" y="4"/>
                  </a:cubicBezTo>
                  <a:cubicBezTo>
                    <a:pt x="455" y="1"/>
                    <a:pt x="437" y="0"/>
                    <a:pt x="419" y="0"/>
                  </a:cubicBezTo>
                  <a:close/>
                </a:path>
              </a:pathLst>
            </a:custGeom>
            <a:grpFill/>
            <a:ln>
              <a:noFill/>
            </a:ln>
          </p:spPr>
          <p:txBody>
            <a:bodyPr spcFirstLastPara="1" wrap="square" lIns="98677" tIns="98677" rIns="98677" bIns="98677" anchor="ctr" anchorCtr="0">
              <a:noAutofit/>
            </a:bodyPr>
            <a:lstStyle/>
            <a:p>
              <a:endParaRPr sz="2115"/>
            </a:p>
          </p:txBody>
        </p:sp>
        <p:sp>
          <p:nvSpPr>
            <p:cNvPr id="36" name="Google Shape;9942;p76">
              <a:extLst>
                <a:ext uri="{FF2B5EF4-FFF2-40B4-BE49-F238E27FC236}">
                  <a16:creationId xmlns:a16="http://schemas.microsoft.com/office/drawing/2014/main" id="{C36C909C-6A28-7FD6-C60E-BD52562F8480}"/>
                </a:ext>
              </a:extLst>
            </p:cNvPr>
            <p:cNvSpPr/>
            <p:nvPr/>
          </p:nvSpPr>
          <p:spPr>
            <a:xfrm>
              <a:off x="-59762300" y="2757075"/>
              <a:ext cx="63025" cy="145725"/>
            </a:xfrm>
            <a:custGeom>
              <a:avLst/>
              <a:gdLst/>
              <a:ahLst/>
              <a:cxnLst/>
              <a:rect l="l" t="t" r="r" b="b"/>
              <a:pathLst>
                <a:path w="2521" h="5829" extrusionOk="0">
                  <a:moveTo>
                    <a:pt x="1261" y="0"/>
                  </a:moveTo>
                  <a:cubicBezTo>
                    <a:pt x="1040" y="0"/>
                    <a:pt x="820" y="189"/>
                    <a:pt x="820" y="378"/>
                  </a:cubicBezTo>
                  <a:lnTo>
                    <a:pt x="820" y="662"/>
                  </a:lnTo>
                  <a:cubicBezTo>
                    <a:pt x="347" y="819"/>
                    <a:pt x="1" y="1292"/>
                    <a:pt x="1" y="1827"/>
                  </a:cubicBezTo>
                  <a:cubicBezTo>
                    <a:pt x="1" y="2521"/>
                    <a:pt x="568" y="2899"/>
                    <a:pt x="977" y="3214"/>
                  </a:cubicBezTo>
                  <a:cubicBezTo>
                    <a:pt x="1292" y="3466"/>
                    <a:pt x="1670" y="3686"/>
                    <a:pt x="1670" y="3938"/>
                  </a:cubicBezTo>
                  <a:cubicBezTo>
                    <a:pt x="1670" y="4159"/>
                    <a:pt x="1450" y="4348"/>
                    <a:pt x="1261" y="4348"/>
                  </a:cubicBezTo>
                  <a:cubicBezTo>
                    <a:pt x="1072" y="4348"/>
                    <a:pt x="820" y="4159"/>
                    <a:pt x="820" y="3938"/>
                  </a:cubicBezTo>
                  <a:cubicBezTo>
                    <a:pt x="820" y="3686"/>
                    <a:pt x="631" y="3497"/>
                    <a:pt x="442" y="3497"/>
                  </a:cubicBezTo>
                  <a:cubicBezTo>
                    <a:pt x="253" y="3497"/>
                    <a:pt x="32" y="3686"/>
                    <a:pt x="32" y="3938"/>
                  </a:cubicBezTo>
                  <a:cubicBezTo>
                    <a:pt x="32" y="4474"/>
                    <a:pt x="410" y="4915"/>
                    <a:pt x="883" y="5104"/>
                  </a:cubicBezTo>
                  <a:lnTo>
                    <a:pt x="883" y="5387"/>
                  </a:lnTo>
                  <a:cubicBezTo>
                    <a:pt x="883" y="5608"/>
                    <a:pt x="1072" y="5829"/>
                    <a:pt x="1292" y="5829"/>
                  </a:cubicBezTo>
                  <a:cubicBezTo>
                    <a:pt x="1544" y="5829"/>
                    <a:pt x="1702" y="5608"/>
                    <a:pt x="1702" y="5387"/>
                  </a:cubicBezTo>
                  <a:lnTo>
                    <a:pt x="1702" y="5104"/>
                  </a:lnTo>
                  <a:cubicBezTo>
                    <a:pt x="2175" y="4946"/>
                    <a:pt x="2521" y="4474"/>
                    <a:pt x="2521" y="3938"/>
                  </a:cubicBezTo>
                  <a:cubicBezTo>
                    <a:pt x="2521" y="3245"/>
                    <a:pt x="1985" y="2867"/>
                    <a:pt x="1544" y="2552"/>
                  </a:cubicBezTo>
                  <a:cubicBezTo>
                    <a:pt x="1229" y="2300"/>
                    <a:pt x="883" y="2079"/>
                    <a:pt x="883" y="1827"/>
                  </a:cubicBezTo>
                  <a:cubicBezTo>
                    <a:pt x="883" y="1607"/>
                    <a:pt x="1072" y="1418"/>
                    <a:pt x="1292" y="1418"/>
                  </a:cubicBezTo>
                  <a:cubicBezTo>
                    <a:pt x="1544" y="1418"/>
                    <a:pt x="1702" y="1607"/>
                    <a:pt x="1702" y="1827"/>
                  </a:cubicBezTo>
                  <a:cubicBezTo>
                    <a:pt x="1702" y="2079"/>
                    <a:pt x="1891" y="2268"/>
                    <a:pt x="2143" y="2268"/>
                  </a:cubicBezTo>
                  <a:cubicBezTo>
                    <a:pt x="2364" y="2268"/>
                    <a:pt x="2521" y="2079"/>
                    <a:pt x="2521" y="1827"/>
                  </a:cubicBezTo>
                  <a:cubicBezTo>
                    <a:pt x="2521" y="1292"/>
                    <a:pt x="2175" y="851"/>
                    <a:pt x="1702" y="662"/>
                  </a:cubicBezTo>
                  <a:lnTo>
                    <a:pt x="1702" y="378"/>
                  </a:lnTo>
                  <a:cubicBezTo>
                    <a:pt x="1702" y="189"/>
                    <a:pt x="1513" y="0"/>
                    <a:pt x="1261" y="0"/>
                  </a:cubicBezTo>
                  <a:close/>
                </a:path>
              </a:pathLst>
            </a:custGeom>
            <a:grpFill/>
            <a:ln>
              <a:noFill/>
            </a:ln>
          </p:spPr>
          <p:txBody>
            <a:bodyPr spcFirstLastPara="1" wrap="square" lIns="98677" tIns="98677" rIns="98677" bIns="98677" anchor="ctr" anchorCtr="0">
              <a:noAutofit/>
            </a:bodyPr>
            <a:lstStyle/>
            <a:p>
              <a:endParaRPr sz="2115"/>
            </a:p>
          </p:txBody>
        </p:sp>
      </p:grpSp>
      <p:pic>
        <p:nvPicPr>
          <p:cNvPr id="6" name="Imagen 5">
            <a:extLst>
              <a:ext uri="{FF2B5EF4-FFF2-40B4-BE49-F238E27FC236}">
                <a16:creationId xmlns:a16="http://schemas.microsoft.com/office/drawing/2014/main" id="{36974B82-9C83-CA59-C103-975FCAAEC23B}"/>
              </a:ext>
            </a:extLst>
          </p:cNvPr>
          <p:cNvPicPr>
            <a:picLocks noChangeAspect="1"/>
          </p:cNvPicPr>
          <p:nvPr/>
        </p:nvPicPr>
        <p:blipFill>
          <a:blip r:embed="rId5"/>
          <a:stretch>
            <a:fillRect/>
          </a:stretch>
        </p:blipFill>
        <p:spPr>
          <a:xfrm>
            <a:off x="373062" y="1946269"/>
            <a:ext cx="6967538" cy="2979513"/>
          </a:xfrm>
          <a:prstGeom prst="rect">
            <a:avLst/>
          </a:prstGeom>
        </p:spPr>
      </p:pic>
    </p:spTree>
    <p:extLst>
      <p:ext uri="{BB962C8B-B14F-4D97-AF65-F5344CB8AC3E}">
        <p14:creationId xmlns:p14="http://schemas.microsoft.com/office/powerpoint/2010/main" val="254203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áfico 40">
            <a:extLst>
              <a:ext uri="{FF2B5EF4-FFF2-40B4-BE49-F238E27FC236}">
                <a16:creationId xmlns:a16="http://schemas.microsoft.com/office/drawing/2014/main" id="{9B3905E0-08C3-1AC4-0C49-4EDF0E402A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89180" y="6948819"/>
            <a:ext cx="4960093" cy="2312153"/>
          </a:xfrm>
          <a:prstGeom prst="rect">
            <a:avLst/>
          </a:prstGeom>
        </p:spPr>
      </p:pic>
      <p:sp>
        <p:nvSpPr>
          <p:cNvPr id="3" name="Marcador de contenido 2">
            <a:extLst>
              <a:ext uri="{FF2B5EF4-FFF2-40B4-BE49-F238E27FC236}">
                <a16:creationId xmlns:a16="http://schemas.microsoft.com/office/drawing/2014/main" id="{EFA6ED87-EB61-DD31-9E88-245672931495}"/>
              </a:ext>
            </a:extLst>
          </p:cNvPr>
          <p:cNvSpPr>
            <a:spLocks noGrp="1"/>
          </p:cNvSpPr>
          <p:nvPr>
            <p:ph idx="1"/>
          </p:nvPr>
        </p:nvSpPr>
        <p:spPr>
          <a:xfrm>
            <a:off x="1718857" y="7191190"/>
            <a:ext cx="3915113" cy="2022194"/>
          </a:xfrm>
        </p:spPr>
        <p:txBody>
          <a:bodyPr>
            <a:normAutofit fontScale="92500"/>
          </a:bodyPr>
          <a:lstStyle/>
          <a:p>
            <a:pPr marL="0" indent="0" algn="ctr">
              <a:lnSpc>
                <a:spcPct val="107000"/>
              </a:lnSpc>
              <a:spcAft>
                <a:spcPts val="800"/>
              </a:spcAft>
              <a:buNone/>
            </a:pPr>
            <a:r>
              <a:rPr lang="es-ES_tradnl" sz="1500" b="1" kern="100" dirty="0">
                <a:effectLst/>
                <a:cs typeface="Times New Roman" panose="02020603050405020304" pitchFamily="18" charset="0"/>
              </a:rPr>
              <a:t>Ejecución porcentual:</a:t>
            </a:r>
            <a:endParaRPr lang="es-CO" sz="1500" kern="100" dirty="0">
              <a:effectLst/>
              <a:cs typeface="Times New Roman" panose="02020603050405020304" pitchFamily="18" charset="0"/>
            </a:endParaRPr>
          </a:p>
          <a:p>
            <a:pPr marL="0" lvl="0" indent="0" algn="ctr">
              <a:lnSpc>
                <a:spcPct val="107000"/>
              </a:lnSpc>
              <a:buClr>
                <a:srgbClr val="B58B42"/>
              </a:buClr>
              <a:buNone/>
            </a:pPr>
            <a:r>
              <a:rPr lang="es-ES_tradnl" sz="1500" b="1" kern="100" dirty="0">
                <a:solidFill>
                  <a:schemeClr val="accent1">
                    <a:lumMod val="50000"/>
                  </a:schemeClr>
                </a:solidFill>
                <a:effectLst/>
                <a:cs typeface="Times New Roman" panose="02020603050405020304" pitchFamily="18" charset="0"/>
              </a:rPr>
              <a:t>Ingresos corrientes: </a:t>
            </a:r>
            <a:r>
              <a:rPr lang="es-ES_tradnl" sz="1500" b="1" kern="100" dirty="0">
                <a:solidFill>
                  <a:schemeClr val="accent1">
                    <a:lumMod val="50000"/>
                  </a:schemeClr>
                </a:solidFill>
                <a:cs typeface="Times New Roman" panose="02020603050405020304" pitchFamily="18" charset="0"/>
              </a:rPr>
              <a:t>60</a:t>
            </a:r>
            <a:r>
              <a:rPr lang="es-ES_tradnl" sz="1500" b="1" kern="100" dirty="0">
                <a:solidFill>
                  <a:schemeClr val="accent1">
                    <a:lumMod val="50000"/>
                  </a:schemeClr>
                </a:solidFill>
                <a:effectLst/>
                <a:cs typeface="Times New Roman" panose="02020603050405020304" pitchFamily="18" charset="0"/>
              </a:rPr>
              <a:t>,1</a:t>
            </a:r>
            <a:r>
              <a:rPr lang="es-ES_tradnl" sz="1500" b="1" kern="100" dirty="0">
                <a:effectLst/>
                <a:cs typeface="Times New Roman" panose="02020603050405020304" pitchFamily="18" charset="0"/>
              </a:rPr>
              <a:t>%</a:t>
            </a:r>
            <a:endParaRPr lang="es-CO" sz="1500" kern="100" dirty="0">
              <a:effectLst/>
              <a:cs typeface="Times New Roman" panose="02020603050405020304" pitchFamily="18" charset="0"/>
            </a:endParaRPr>
          </a:p>
          <a:p>
            <a:pPr marL="0" lvl="0" indent="0" algn="ctr">
              <a:lnSpc>
                <a:spcPct val="107000"/>
              </a:lnSpc>
              <a:buClr>
                <a:srgbClr val="B58B42"/>
              </a:buClr>
              <a:buNone/>
            </a:pPr>
            <a:r>
              <a:rPr lang="es-ES_tradnl" sz="1500" b="1" kern="100" dirty="0">
                <a:solidFill>
                  <a:schemeClr val="accent1">
                    <a:lumMod val="75000"/>
                  </a:schemeClr>
                </a:solidFill>
                <a:effectLst/>
                <a:cs typeface="Times New Roman" panose="02020603050405020304" pitchFamily="18" charset="0"/>
              </a:rPr>
              <a:t>Recursos de capital: </a:t>
            </a:r>
            <a:r>
              <a:rPr lang="es-ES_tradnl" sz="1500" b="1" kern="100" dirty="0">
                <a:solidFill>
                  <a:schemeClr val="accent1">
                    <a:lumMod val="75000"/>
                  </a:schemeClr>
                </a:solidFill>
                <a:cs typeface="Times New Roman" panose="02020603050405020304" pitchFamily="18" charset="0"/>
              </a:rPr>
              <a:t>67,8</a:t>
            </a:r>
            <a:r>
              <a:rPr lang="es-ES_tradnl" sz="1500" b="1" kern="100" dirty="0">
                <a:solidFill>
                  <a:schemeClr val="accent1">
                    <a:lumMod val="75000"/>
                  </a:schemeClr>
                </a:solidFill>
                <a:effectLst/>
                <a:cs typeface="Times New Roman" panose="02020603050405020304" pitchFamily="18" charset="0"/>
              </a:rPr>
              <a:t>%</a:t>
            </a:r>
            <a:endParaRPr lang="es-CO" sz="1500" kern="100" dirty="0">
              <a:solidFill>
                <a:schemeClr val="accent1">
                  <a:lumMod val="75000"/>
                </a:schemeClr>
              </a:solidFill>
              <a:effectLst/>
              <a:cs typeface="Times New Roman" panose="02020603050405020304" pitchFamily="18" charset="0"/>
            </a:endParaRPr>
          </a:p>
          <a:p>
            <a:pPr marL="0" lvl="0" indent="0" algn="ctr">
              <a:lnSpc>
                <a:spcPct val="107000"/>
              </a:lnSpc>
              <a:buClr>
                <a:srgbClr val="B58B42"/>
              </a:buClr>
              <a:buNone/>
            </a:pPr>
            <a:r>
              <a:rPr lang="es-ES_tradnl" sz="1500" b="1" kern="100" dirty="0">
                <a:solidFill>
                  <a:schemeClr val="accent1">
                    <a:lumMod val="50000"/>
                  </a:schemeClr>
                </a:solidFill>
                <a:effectLst/>
                <a:cs typeface="Times New Roman" panose="02020603050405020304" pitchFamily="18" charset="0"/>
              </a:rPr>
              <a:t>Fondos especiales: </a:t>
            </a:r>
            <a:r>
              <a:rPr lang="es-ES_tradnl" sz="1500" b="1" kern="100" dirty="0">
                <a:solidFill>
                  <a:schemeClr val="accent1">
                    <a:lumMod val="50000"/>
                  </a:schemeClr>
                </a:solidFill>
                <a:cs typeface="Times New Roman" panose="02020603050405020304" pitchFamily="18" charset="0"/>
              </a:rPr>
              <a:t>71</a:t>
            </a:r>
            <a:r>
              <a:rPr lang="es-ES_tradnl" sz="1500" b="1" kern="100" dirty="0">
                <a:solidFill>
                  <a:schemeClr val="accent1">
                    <a:lumMod val="50000"/>
                  </a:schemeClr>
                </a:solidFill>
                <a:effectLst/>
                <a:cs typeface="Times New Roman" panose="02020603050405020304" pitchFamily="18" charset="0"/>
              </a:rPr>
              <a:t>,3</a:t>
            </a:r>
            <a:r>
              <a:rPr lang="es-ES_tradnl" sz="1500" b="1" kern="100" dirty="0">
                <a:effectLst/>
                <a:cs typeface="Times New Roman" panose="02020603050405020304" pitchFamily="18" charset="0"/>
              </a:rPr>
              <a:t>%</a:t>
            </a:r>
            <a:endParaRPr lang="es-CO" sz="1500" kern="100" dirty="0">
              <a:effectLst/>
              <a:cs typeface="Times New Roman" panose="02020603050405020304" pitchFamily="18" charset="0"/>
            </a:endParaRPr>
          </a:p>
          <a:p>
            <a:pPr marL="0" lvl="0" indent="0" algn="ctr">
              <a:lnSpc>
                <a:spcPct val="107000"/>
              </a:lnSpc>
              <a:spcAft>
                <a:spcPts val="800"/>
              </a:spcAft>
              <a:buClr>
                <a:srgbClr val="B58B42"/>
              </a:buClr>
              <a:buNone/>
            </a:pPr>
            <a:r>
              <a:rPr lang="es-ES_tradnl" sz="1500" b="1" kern="100" dirty="0">
                <a:solidFill>
                  <a:schemeClr val="accent1">
                    <a:lumMod val="75000"/>
                  </a:schemeClr>
                </a:solidFill>
                <a:effectLst/>
                <a:cs typeface="Times New Roman" panose="02020603050405020304" pitchFamily="18" charset="0"/>
              </a:rPr>
              <a:t>Contribuciones parafiscales: </a:t>
            </a:r>
            <a:r>
              <a:rPr lang="es-ES_tradnl" sz="1500" b="1" kern="100" dirty="0">
                <a:solidFill>
                  <a:schemeClr val="accent1">
                    <a:lumMod val="75000"/>
                  </a:schemeClr>
                </a:solidFill>
                <a:cs typeface="Times New Roman" panose="02020603050405020304" pitchFamily="18" charset="0"/>
              </a:rPr>
              <a:t>65,5</a:t>
            </a:r>
            <a:r>
              <a:rPr lang="es-ES_tradnl" sz="1500" b="1" kern="100" dirty="0">
                <a:solidFill>
                  <a:schemeClr val="accent1">
                    <a:lumMod val="75000"/>
                  </a:schemeClr>
                </a:solidFill>
                <a:effectLst/>
                <a:cs typeface="Times New Roman" panose="02020603050405020304" pitchFamily="18" charset="0"/>
              </a:rPr>
              <a:t>%</a:t>
            </a:r>
            <a:endParaRPr lang="es-CO" sz="1500" b="1" kern="100" dirty="0">
              <a:solidFill>
                <a:schemeClr val="accent1">
                  <a:lumMod val="75000"/>
                </a:schemeClr>
              </a:solidFill>
              <a:effectLst/>
              <a:cs typeface="Times New Roman" panose="02020603050405020304" pitchFamily="18" charset="0"/>
            </a:endParaRPr>
          </a:p>
          <a:p>
            <a:endParaRPr lang="es-CO" dirty="0"/>
          </a:p>
        </p:txBody>
      </p:sp>
      <p:pic>
        <p:nvPicPr>
          <p:cNvPr id="6" name="Imagen 5">
            <a:extLst>
              <a:ext uri="{FF2B5EF4-FFF2-40B4-BE49-F238E27FC236}">
                <a16:creationId xmlns:a16="http://schemas.microsoft.com/office/drawing/2014/main" id="{01F976AE-2BC3-06B6-D930-AE3F2F8C9BB7}"/>
              </a:ext>
            </a:extLst>
          </p:cNvPr>
          <p:cNvPicPr>
            <a:picLocks noChangeAspect="1"/>
          </p:cNvPicPr>
          <p:nvPr/>
        </p:nvPicPr>
        <p:blipFill>
          <a:blip r:embed="rId4"/>
          <a:stretch>
            <a:fillRect/>
          </a:stretch>
        </p:blipFill>
        <p:spPr>
          <a:xfrm>
            <a:off x="4805097" y="328224"/>
            <a:ext cx="1659313" cy="296306"/>
          </a:xfrm>
          <a:prstGeom prst="rect">
            <a:avLst/>
          </a:prstGeom>
        </p:spPr>
      </p:pic>
      <p:sp>
        <p:nvSpPr>
          <p:cNvPr id="7" name="CuadroTexto 6">
            <a:extLst>
              <a:ext uri="{FF2B5EF4-FFF2-40B4-BE49-F238E27FC236}">
                <a16:creationId xmlns:a16="http://schemas.microsoft.com/office/drawing/2014/main" id="{F1A700FE-6D97-EC2A-78D3-656C42F394AF}"/>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
        <p:nvSpPr>
          <p:cNvPr id="8" name="Título 1">
            <a:extLst>
              <a:ext uri="{FF2B5EF4-FFF2-40B4-BE49-F238E27FC236}">
                <a16:creationId xmlns:a16="http://schemas.microsoft.com/office/drawing/2014/main" id="{C796B0DA-DFD8-8610-1EAD-623245E5DF58}"/>
              </a:ext>
            </a:extLst>
          </p:cNvPr>
          <p:cNvSpPr txBox="1">
            <a:spLocks/>
          </p:cNvSpPr>
          <p:nvPr/>
        </p:nvSpPr>
        <p:spPr>
          <a:xfrm>
            <a:off x="2710303" y="1621490"/>
            <a:ext cx="2139067" cy="443261"/>
          </a:xfrm>
          <a:prstGeom prst="rect">
            <a:avLst/>
          </a:prstGeom>
        </p:spPr>
        <p:txBody>
          <a:bodyPr vert="horz" lIns="91440" tIns="45720" rIns="91440" bIns="45720" rtlCol="0" anchor="ctr">
            <a:normAutofit fontScale="67500" lnSpcReduction="2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2200" dirty="0">
                <a:solidFill>
                  <a:srgbClr val="0B78B5"/>
                </a:solidFill>
              </a:rPr>
              <a:t>3.2 Por Concepto</a:t>
            </a:r>
            <a:br>
              <a:rPr lang="es-ES" dirty="0">
                <a:solidFill>
                  <a:srgbClr val="0B78B5"/>
                </a:solidFill>
              </a:rPr>
            </a:br>
            <a:endParaRPr lang="es-CO" dirty="0"/>
          </a:p>
        </p:txBody>
      </p:sp>
      <p:pic>
        <p:nvPicPr>
          <p:cNvPr id="9" name="Gráfico 8">
            <a:extLst>
              <a:ext uri="{FF2B5EF4-FFF2-40B4-BE49-F238E27FC236}">
                <a16:creationId xmlns:a16="http://schemas.microsoft.com/office/drawing/2014/main" id="{C880AEB4-3D23-581C-6DEA-B2E6362561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2892" y="1063769"/>
            <a:ext cx="4977907" cy="443261"/>
          </a:xfrm>
          <a:prstGeom prst="rect">
            <a:avLst/>
          </a:prstGeom>
        </p:spPr>
      </p:pic>
      <p:sp>
        <p:nvSpPr>
          <p:cNvPr id="10" name="CuadroTexto 9">
            <a:extLst>
              <a:ext uri="{FF2B5EF4-FFF2-40B4-BE49-F238E27FC236}">
                <a16:creationId xmlns:a16="http://schemas.microsoft.com/office/drawing/2014/main" id="{FDA5BFD6-1306-4F77-B53A-829D5130A220}"/>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graphicFrame>
        <p:nvGraphicFramePr>
          <p:cNvPr id="23" name="Diagrama 22">
            <a:extLst>
              <a:ext uri="{FF2B5EF4-FFF2-40B4-BE49-F238E27FC236}">
                <a16:creationId xmlns:a16="http://schemas.microsoft.com/office/drawing/2014/main" id="{F947BF62-DCAD-7E52-BD41-0AC7EAAE9BBE}"/>
              </a:ext>
            </a:extLst>
          </p:cNvPr>
          <p:cNvGraphicFramePr/>
          <p:nvPr>
            <p:extLst>
              <p:ext uri="{D42A27DB-BD31-4B8C-83A1-F6EECF244321}">
                <p14:modId xmlns:p14="http://schemas.microsoft.com/office/powerpoint/2010/main" val="4242037252"/>
              </p:ext>
            </p:extLst>
          </p:nvPr>
        </p:nvGraphicFramePr>
        <p:xfrm>
          <a:off x="691017" y="3561210"/>
          <a:ext cx="324231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4" name="Google Shape;9959;p76">
            <a:extLst>
              <a:ext uri="{FF2B5EF4-FFF2-40B4-BE49-F238E27FC236}">
                <a16:creationId xmlns:a16="http://schemas.microsoft.com/office/drawing/2014/main" id="{02A78B96-75F8-3511-DF0C-F4D1F0234B3A}"/>
              </a:ext>
            </a:extLst>
          </p:cNvPr>
          <p:cNvGrpSpPr/>
          <p:nvPr/>
        </p:nvGrpSpPr>
        <p:grpSpPr>
          <a:xfrm>
            <a:off x="974329" y="3974634"/>
            <a:ext cx="337060" cy="334399"/>
            <a:chOff x="2508825" y="2318350"/>
            <a:chExt cx="297750" cy="295400"/>
          </a:xfrm>
          <a:solidFill>
            <a:schemeClr val="bg1"/>
          </a:solidFill>
        </p:grpSpPr>
        <p:sp>
          <p:nvSpPr>
            <p:cNvPr id="25" name="Google Shape;9960;p76">
              <a:extLst>
                <a:ext uri="{FF2B5EF4-FFF2-40B4-BE49-F238E27FC236}">
                  <a16:creationId xmlns:a16="http://schemas.microsoft.com/office/drawing/2014/main" id="{242CA00C-6632-D812-D5B3-0AAAA2CD0B9A}"/>
                </a:ext>
              </a:extLst>
            </p:cNvPr>
            <p:cNvSpPr/>
            <p:nvPr/>
          </p:nvSpPr>
          <p:spPr>
            <a:xfrm>
              <a:off x="2508825" y="2318350"/>
              <a:ext cx="297750" cy="295400"/>
            </a:xfrm>
            <a:custGeom>
              <a:avLst/>
              <a:gdLst/>
              <a:ahLst/>
              <a:cxnLst/>
              <a:rect l="l" t="t" r="r" b="b"/>
              <a:pathLst>
                <a:path w="11910" h="11816" extrusionOk="0">
                  <a:moveTo>
                    <a:pt x="5892" y="694"/>
                  </a:moveTo>
                  <a:cubicBezTo>
                    <a:pt x="7625" y="694"/>
                    <a:pt x="9043" y="2112"/>
                    <a:pt x="9043" y="3845"/>
                  </a:cubicBezTo>
                  <a:cubicBezTo>
                    <a:pt x="9043" y="5483"/>
                    <a:pt x="7751" y="6838"/>
                    <a:pt x="6081" y="6932"/>
                  </a:cubicBezTo>
                  <a:cubicBezTo>
                    <a:pt x="6018" y="6932"/>
                    <a:pt x="5987" y="6901"/>
                    <a:pt x="5924" y="6869"/>
                  </a:cubicBezTo>
                  <a:lnTo>
                    <a:pt x="5766" y="6711"/>
                  </a:lnTo>
                  <a:cubicBezTo>
                    <a:pt x="5297" y="6298"/>
                    <a:pt x="4683" y="6101"/>
                    <a:pt x="4072" y="6101"/>
                  </a:cubicBezTo>
                  <a:cubicBezTo>
                    <a:pt x="3985" y="6101"/>
                    <a:pt x="3899" y="6105"/>
                    <a:pt x="3813" y="6113"/>
                  </a:cubicBezTo>
                  <a:cubicBezTo>
                    <a:pt x="3151" y="5577"/>
                    <a:pt x="2773" y="4727"/>
                    <a:pt x="2773" y="3845"/>
                  </a:cubicBezTo>
                  <a:cubicBezTo>
                    <a:pt x="2773" y="2112"/>
                    <a:pt x="4191" y="694"/>
                    <a:pt x="5892" y="694"/>
                  </a:cubicBezTo>
                  <a:close/>
                  <a:moveTo>
                    <a:pt x="4171" y="6822"/>
                  </a:moveTo>
                  <a:cubicBezTo>
                    <a:pt x="4577" y="6822"/>
                    <a:pt x="4979" y="6964"/>
                    <a:pt x="5294" y="7247"/>
                  </a:cubicBezTo>
                  <a:cubicBezTo>
                    <a:pt x="5420" y="7373"/>
                    <a:pt x="5735" y="7657"/>
                    <a:pt x="5892" y="7657"/>
                  </a:cubicBezTo>
                  <a:lnTo>
                    <a:pt x="7972" y="7657"/>
                  </a:lnTo>
                  <a:cubicBezTo>
                    <a:pt x="8192" y="7657"/>
                    <a:pt x="8350" y="7814"/>
                    <a:pt x="8350" y="8003"/>
                  </a:cubicBezTo>
                  <a:cubicBezTo>
                    <a:pt x="8350" y="8192"/>
                    <a:pt x="8192" y="8350"/>
                    <a:pt x="7972" y="8350"/>
                  </a:cubicBezTo>
                  <a:lnTo>
                    <a:pt x="5514" y="8350"/>
                  </a:lnTo>
                  <a:cubicBezTo>
                    <a:pt x="5294" y="8350"/>
                    <a:pt x="5136" y="8507"/>
                    <a:pt x="5136" y="8728"/>
                  </a:cubicBezTo>
                  <a:cubicBezTo>
                    <a:pt x="5136" y="8917"/>
                    <a:pt x="5294" y="9074"/>
                    <a:pt x="5514" y="9074"/>
                  </a:cubicBezTo>
                  <a:lnTo>
                    <a:pt x="8224" y="9074"/>
                  </a:lnTo>
                  <a:cubicBezTo>
                    <a:pt x="8507" y="9074"/>
                    <a:pt x="8759" y="8948"/>
                    <a:pt x="8980" y="8759"/>
                  </a:cubicBezTo>
                  <a:lnTo>
                    <a:pt x="10492" y="7090"/>
                  </a:lnTo>
                  <a:cubicBezTo>
                    <a:pt x="10568" y="7033"/>
                    <a:pt x="10666" y="6987"/>
                    <a:pt x="10766" y="6987"/>
                  </a:cubicBezTo>
                  <a:cubicBezTo>
                    <a:pt x="10833" y="6987"/>
                    <a:pt x="10902" y="7008"/>
                    <a:pt x="10965" y="7058"/>
                  </a:cubicBezTo>
                  <a:cubicBezTo>
                    <a:pt x="11122" y="7184"/>
                    <a:pt x="11185" y="7373"/>
                    <a:pt x="11059" y="7531"/>
                  </a:cubicBezTo>
                  <a:lnTo>
                    <a:pt x="9389" y="9767"/>
                  </a:lnTo>
                  <a:cubicBezTo>
                    <a:pt x="9074" y="10209"/>
                    <a:pt x="8570" y="10492"/>
                    <a:pt x="8035" y="10492"/>
                  </a:cubicBezTo>
                  <a:lnTo>
                    <a:pt x="2773" y="10492"/>
                  </a:lnTo>
                  <a:lnTo>
                    <a:pt x="2773" y="7468"/>
                  </a:lnTo>
                  <a:lnTo>
                    <a:pt x="3025" y="7247"/>
                  </a:lnTo>
                  <a:cubicBezTo>
                    <a:pt x="3356" y="6964"/>
                    <a:pt x="3766" y="6822"/>
                    <a:pt x="4171" y="6822"/>
                  </a:cubicBezTo>
                  <a:close/>
                  <a:moveTo>
                    <a:pt x="1734" y="6932"/>
                  </a:moveTo>
                  <a:cubicBezTo>
                    <a:pt x="1923" y="6932"/>
                    <a:pt x="2080" y="7090"/>
                    <a:pt x="2080" y="7310"/>
                  </a:cubicBezTo>
                  <a:lnTo>
                    <a:pt x="2080" y="10807"/>
                  </a:lnTo>
                  <a:cubicBezTo>
                    <a:pt x="2080" y="10996"/>
                    <a:pt x="1923" y="11154"/>
                    <a:pt x="1734" y="11154"/>
                  </a:cubicBezTo>
                  <a:lnTo>
                    <a:pt x="662" y="11154"/>
                  </a:lnTo>
                  <a:lnTo>
                    <a:pt x="662" y="6932"/>
                  </a:lnTo>
                  <a:close/>
                  <a:moveTo>
                    <a:pt x="5924" y="1"/>
                  </a:moveTo>
                  <a:cubicBezTo>
                    <a:pt x="3844" y="1"/>
                    <a:pt x="2112" y="1734"/>
                    <a:pt x="2112" y="3845"/>
                  </a:cubicBezTo>
                  <a:cubicBezTo>
                    <a:pt x="2112" y="4790"/>
                    <a:pt x="2458" y="5672"/>
                    <a:pt x="3088" y="6396"/>
                  </a:cubicBezTo>
                  <a:cubicBezTo>
                    <a:pt x="2931" y="6459"/>
                    <a:pt x="2773" y="6585"/>
                    <a:pt x="2616" y="6711"/>
                  </a:cubicBezTo>
                  <a:cubicBezTo>
                    <a:pt x="2427" y="6428"/>
                    <a:pt x="2112" y="6270"/>
                    <a:pt x="1765" y="6270"/>
                  </a:cubicBezTo>
                  <a:lnTo>
                    <a:pt x="347" y="6270"/>
                  </a:lnTo>
                  <a:cubicBezTo>
                    <a:pt x="158" y="6270"/>
                    <a:pt x="1" y="6428"/>
                    <a:pt x="1" y="6585"/>
                  </a:cubicBezTo>
                  <a:lnTo>
                    <a:pt x="1" y="11469"/>
                  </a:lnTo>
                  <a:cubicBezTo>
                    <a:pt x="1" y="11658"/>
                    <a:pt x="158" y="11815"/>
                    <a:pt x="347" y="11815"/>
                  </a:cubicBezTo>
                  <a:lnTo>
                    <a:pt x="1765" y="11815"/>
                  </a:lnTo>
                  <a:cubicBezTo>
                    <a:pt x="2238" y="11815"/>
                    <a:pt x="2584" y="11563"/>
                    <a:pt x="2742" y="11122"/>
                  </a:cubicBezTo>
                  <a:lnTo>
                    <a:pt x="8035" y="11122"/>
                  </a:lnTo>
                  <a:cubicBezTo>
                    <a:pt x="8759" y="11122"/>
                    <a:pt x="9515" y="10776"/>
                    <a:pt x="9956" y="10146"/>
                  </a:cubicBezTo>
                  <a:lnTo>
                    <a:pt x="11595" y="7877"/>
                  </a:lnTo>
                  <a:cubicBezTo>
                    <a:pt x="11910" y="7468"/>
                    <a:pt x="11878" y="6838"/>
                    <a:pt x="11437" y="6459"/>
                  </a:cubicBezTo>
                  <a:cubicBezTo>
                    <a:pt x="11249" y="6301"/>
                    <a:pt x="11015" y="6221"/>
                    <a:pt x="10780" y="6221"/>
                  </a:cubicBezTo>
                  <a:cubicBezTo>
                    <a:pt x="10503" y="6221"/>
                    <a:pt x="10224" y="6332"/>
                    <a:pt x="10019" y="6554"/>
                  </a:cubicBezTo>
                  <a:lnTo>
                    <a:pt x="9011" y="7657"/>
                  </a:lnTo>
                  <a:cubicBezTo>
                    <a:pt x="8885" y="7247"/>
                    <a:pt x="8539" y="6932"/>
                    <a:pt x="8098" y="6932"/>
                  </a:cubicBezTo>
                  <a:cubicBezTo>
                    <a:pt x="8287" y="6838"/>
                    <a:pt x="8444" y="6680"/>
                    <a:pt x="8602" y="6522"/>
                  </a:cubicBezTo>
                  <a:cubicBezTo>
                    <a:pt x="9358" y="5798"/>
                    <a:pt x="9767" y="4821"/>
                    <a:pt x="9767" y="3845"/>
                  </a:cubicBezTo>
                  <a:cubicBezTo>
                    <a:pt x="9767" y="1734"/>
                    <a:pt x="8035" y="1"/>
                    <a:pt x="5924" y="1"/>
                  </a:cubicBezTo>
                  <a:close/>
                </a:path>
              </a:pathLst>
            </a:custGeom>
            <a:grpFill/>
            <a:ln>
              <a:noFill/>
            </a:ln>
          </p:spPr>
          <p:txBody>
            <a:bodyPr spcFirstLastPara="1" wrap="square" lIns="98677" tIns="98677" rIns="98677" bIns="98677" anchor="ctr" anchorCtr="0">
              <a:noAutofit/>
            </a:bodyPr>
            <a:lstStyle/>
            <a:p>
              <a:endParaRPr sz="2115"/>
            </a:p>
          </p:txBody>
        </p:sp>
        <p:sp>
          <p:nvSpPr>
            <p:cNvPr id="26" name="Google Shape;9961;p76">
              <a:extLst>
                <a:ext uri="{FF2B5EF4-FFF2-40B4-BE49-F238E27FC236}">
                  <a16:creationId xmlns:a16="http://schemas.microsoft.com/office/drawing/2014/main" id="{9C2D9377-FFCA-C03F-D21E-47E831770821}"/>
                </a:ext>
              </a:extLst>
            </p:cNvPr>
            <p:cNvSpPr/>
            <p:nvPr/>
          </p:nvSpPr>
          <p:spPr>
            <a:xfrm>
              <a:off x="2629350" y="2353025"/>
              <a:ext cx="54350" cy="121300"/>
            </a:xfrm>
            <a:custGeom>
              <a:avLst/>
              <a:gdLst/>
              <a:ahLst/>
              <a:cxnLst/>
              <a:rect l="l" t="t" r="r" b="b"/>
              <a:pathLst>
                <a:path w="2174" h="4852" extrusionOk="0">
                  <a:moveTo>
                    <a:pt x="1071" y="0"/>
                  </a:moveTo>
                  <a:cubicBezTo>
                    <a:pt x="882" y="0"/>
                    <a:pt x="725" y="158"/>
                    <a:pt x="725" y="347"/>
                  </a:cubicBezTo>
                  <a:lnTo>
                    <a:pt x="725" y="756"/>
                  </a:lnTo>
                  <a:cubicBezTo>
                    <a:pt x="315" y="914"/>
                    <a:pt x="63" y="1292"/>
                    <a:pt x="63" y="1733"/>
                  </a:cubicBezTo>
                  <a:cubicBezTo>
                    <a:pt x="0" y="2332"/>
                    <a:pt x="473" y="2804"/>
                    <a:pt x="1071" y="2804"/>
                  </a:cubicBezTo>
                  <a:cubicBezTo>
                    <a:pt x="1260" y="2804"/>
                    <a:pt x="1418" y="2962"/>
                    <a:pt x="1418" y="3151"/>
                  </a:cubicBezTo>
                  <a:cubicBezTo>
                    <a:pt x="1418" y="3308"/>
                    <a:pt x="1355" y="3434"/>
                    <a:pt x="1229" y="3466"/>
                  </a:cubicBezTo>
                  <a:cubicBezTo>
                    <a:pt x="1185" y="3492"/>
                    <a:pt x="1140" y="3503"/>
                    <a:pt x="1093" y="3503"/>
                  </a:cubicBezTo>
                  <a:cubicBezTo>
                    <a:pt x="970" y="3503"/>
                    <a:pt x="839" y="3422"/>
                    <a:pt x="725" y="3308"/>
                  </a:cubicBezTo>
                  <a:cubicBezTo>
                    <a:pt x="662" y="3245"/>
                    <a:pt x="575" y="3214"/>
                    <a:pt x="488" y="3214"/>
                  </a:cubicBezTo>
                  <a:cubicBezTo>
                    <a:pt x="402" y="3214"/>
                    <a:pt x="315" y="3245"/>
                    <a:pt x="252" y="3308"/>
                  </a:cubicBezTo>
                  <a:cubicBezTo>
                    <a:pt x="126" y="3434"/>
                    <a:pt x="126" y="3655"/>
                    <a:pt x="252" y="3781"/>
                  </a:cubicBezTo>
                  <a:cubicBezTo>
                    <a:pt x="410" y="3938"/>
                    <a:pt x="567" y="4064"/>
                    <a:pt x="756" y="4096"/>
                  </a:cubicBezTo>
                  <a:lnTo>
                    <a:pt x="756" y="4505"/>
                  </a:lnTo>
                  <a:cubicBezTo>
                    <a:pt x="756" y="4694"/>
                    <a:pt x="914" y="4852"/>
                    <a:pt x="1103" y="4852"/>
                  </a:cubicBezTo>
                  <a:cubicBezTo>
                    <a:pt x="1323" y="4852"/>
                    <a:pt x="1481" y="4694"/>
                    <a:pt x="1481" y="4505"/>
                  </a:cubicBezTo>
                  <a:lnTo>
                    <a:pt x="1481" y="4096"/>
                  </a:lnTo>
                  <a:cubicBezTo>
                    <a:pt x="1481" y="4096"/>
                    <a:pt x="1512" y="4096"/>
                    <a:pt x="1512" y="4064"/>
                  </a:cubicBezTo>
                  <a:cubicBezTo>
                    <a:pt x="1890" y="3907"/>
                    <a:pt x="2142" y="3497"/>
                    <a:pt x="2142" y="3119"/>
                  </a:cubicBezTo>
                  <a:cubicBezTo>
                    <a:pt x="2142" y="2521"/>
                    <a:pt x="1670" y="2079"/>
                    <a:pt x="1103" y="2079"/>
                  </a:cubicBezTo>
                  <a:cubicBezTo>
                    <a:pt x="914" y="2079"/>
                    <a:pt x="756" y="1922"/>
                    <a:pt x="756" y="1733"/>
                  </a:cubicBezTo>
                  <a:cubicBezTo>
                    <a:pt x="756" y="1575"/>
                    <a:pt x="851" y="1449"/>
                    <a:pt x="1008" y="1418"/>
                  </a:cubicBezTo>
                  <a:cubicBezTo>
                    <a:pt x="1047" y="1405"/>
                    <a:pt x="1085" y="1399"/>
                    <a:pt x="1124" y="1399"/>
                  </a:cubicBezTo>
                  <a:cubicBezTo>
                    <a:pt x="1273" y="1399"/>
                    <a:pt x="1418" y="1494"/>
                    <a:pt x="1544" y="1670"/>
                  </a:cubicBezTo>
                  <a:cubicBezTo>
                    <a:pt x="1610" y="1753"/>
                    <a:pt x="1703" y="1792"/>
                    <a:pt x="1795" y="1792"/>
                  </a:cubicBezTo>
                  <a:cubicBezTo>
                    <a:pt x="1876" y="1792"/>
                    <a:pt x="1957" y="1761"/>
                    <a:pt x="2016" y="1701"/>
                  </a:cubicBezTo>
                  <a:cubicBezTo>
                    <a:pt x="2174" y="1575"/>
                    <a:pt x="2174" y="1323"/>
                    <a:pt x="2048" y="1229"/>
                  </a:cubicBezTo>
                  <a:cubicBezTo>
                    <a:pt x="1859" y="977"/>
                    <a:pt x="1670" y="819"/>
                    <a:pt x="1418" y="756"/>
                  </a:cubicBezTo>
                  <a:lnTo>
                    <a:pt x="1418" y="347"/>
                  </a:lnTo>
                  <a:cubicBezTo>
                    <a:pt x="1418" y="158"/>
                    <a:pt x="1260" y="0"/>
                    <a:pt x="1071" y="0"/>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30" name="Google Shape;9306;p74">
            <a:extLst>
              <a:ext uri="{FF2B5EF4-FFF2-40B4-BE49-F238E27FC236}">
                <a16:creationId xmlns:a16="http://schemas.microsoft.com/office/drawing/2014/main" id="{B0E0D4D7-1B86-92DC-9AD9-68FB54DBEA55}"/>
              </a:ext>
            </a:extLst>
          </p:cNvPr>
          <p:cNvGrpSpPr/>
          <p:nvPr/>
        </p:nvGrpSpPr>
        <p:grpSpPr>
          <a:xfrm>
            <a:off x="1167604" y="4624588"/>
            <a:ext cx="379559" cy="360313"/>
            <a:chOff x="6222125" y="2025975"/>
            <a:chExt cx="499450" cy="474125"/>
          </a:xfrm>
          <a:solidFill>
            <a:schemeClr val="bg1"/>
          </a:solidFill>
        </p:grpSpPr>
        <p:sp>
          <p:nvSpPr>
            <p:cNvPr id="31" name="Google Shape;9307;p74">
              <a:extLst>
                <a:ext uri="{FF2B5EF4-FFF2-40B4-BE49-F238E27FC236}">
                  <a16:creationId xmlns:a16="http://schemas.microsoft.com/office/drawing/2014/main" id="{E2802A67-F755-1600-A60B-5ECB71851F1F}"/>
                </a:ext>
              </a:extLst>
            </p:cNvPr>
            <p:cNvSpPr/>
            <p:nvPr/>
          </p:nvSpPr>
          <p:spPr>
            <a:xfrm>
              <a:off x="6222125" y="2025975"/>
              <a:ext cx="499450" cy="474125"/>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32" name="Google Shape;9308;p74">
              <a:extLst>
                <a:ext uri="{FF2B5EF4-FFF2-40B4-BE49-F238E27FC236}">
                  <a16:creationId xmlns:a16="http://schemas.microsoft.com/office/drawing/2014/main" id="{E2D12C26-B07D-5F09-4C22-D191CCFB789B}"/>
                </a:ext>
              </a:extLst>
            </p:cNvPr>
            <p:cNvSpPr/>
            <p:nvPr/>
          </p:nvSpPr>
          <p:spPr>
            <a:xfrm>
              <a:off x="6309175" y="2087825"/>
              <a:ext cx="350425" cy="350425"/>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33" name="Google Shape;9309;p74">
              <a:extLst>
                <a:ext uri="{FF2B5EF4-FFF2-40B4-BE49-F238E27FC236}">
                  <a16:creationId xmlns:a16="http://schemas.microsoft.com/office/drawing/2014/main" id="{15F0698C-5FDF-019D-5064-B45D809A1220}"/>
                </a:ext>
              </a:extLst>
            </p:cNvPr>
            <p:cNvSpPr/>
            <p:nvPr/>
          </p:nvSpPr>
          <p:spPr>
            <a:xfrm>
              <a:off x="6431600" y="2142250"/>
              <a:ext cx="105575" cy="241575"/>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grpSp>
      <p:grpSp>
        <p:nvGrpSpPr>
          <p:cNvPr id="34" name="Google Shape;9842;p76">
            <a:extLst>
              <a:ext uri="{FF2B5EF4-FFF2-40B4-BE49-F238E27FC236}">
                <a16:creationId xmlns:a16="http://schemas.microsoft.com/office/drawing/2014/main" id="{4AF09D32-11C4-447C-72D4-A4DA032396E9}"/>
              </a:ext>
            </a:extLst>
          </p:cNvPr>
          <p:cNvGrpSpPr/>
          <p:nvPr/>
        </p:nvGrpSpPr>
        <p:grpSpPr>
          <a:xfrm>
            <a:off x="1235945" y="5300540"/>
            <a:ext cx="332688" cy="302240"/>
            <a:chOff x="-62518200" y="2692475"/>
            <a:chExt cx="318225" cy="289100"/>
          </a:xfrm>
          <a:solidFill>
            <a:schemeClr val="bg1"/>
          </a:solidFill>
        </p:grpSpPr>
        <p:sp>
          <p:nvSpPr>
            <p:cNvPr id="35" name="Google Shape;9843;p76">
              <a:extLst>
                <a:ext uri="{FF2B5EF4-FFF2-40B4-BE49-F238E27FC236}">
                  <a16:creationId xmlns:a16="http://schemas.microsoft.com/office/drawing/2014/main" id="{525BFD7A-24DE-3F1B-5B97-A72F840209D2}"/>
                </a:ext>
              </a:extLst>
            </p:cNvPr>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pFill/>
            <a:ln>
              <a:noFill/>
            </a:ln>
          </p:spPr>
          <p:txBody>
            <a:bodyPr spcFirstLastPara="1" wrap="square" lIns="98677" tIns="98677" rIns="98677" bIns="98677" anchor="ctr" anchorCtr="0">
              <a:noAutofit/>
            </a:bodyPr>
            <a:lstStyle/>
            <a:p>
              <a:endParaRPr sz="2115"/>
            </a:p>
          </p:txBody>
        </p:sp>
        <p:sp>
          <p:nvSpPr>
            <p:cNvPr id="36" name="Google Shape;9844;p76">
              <a:extLst>
                <a:ext uri="{FF2B5EF4-FFF2-40B4-BE49-F238E27FC236}">
                  <a16:creationId xmlns:a16="http://schemas.microsoft.com/office/drawing/2014/main" id="{FDB061A2-9EDE-01B0-2436-7999C5595A76}"/>
                </a:ext>
              </a:extLst>
            </p:cNvPr>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40" name="CuadroTexto 39">
            <a:extLst>
              <a:ext uri="{FF2B5EF4-FFF2-40B4-BE49-F238E27FC236}">
                <a16:creationId xmlns:a16="http://schemas.microsoft.com/office/drawing/2014/main" id="{981F6003-333D-61B8-A5F2-F74670A6E17B}"/>
              </a:ext>
            </a:extLst>
          </p:cNvPr>
          <p:cNvSpPr txBox="1"/>
          <p:nvPr/>
        </p:nvSpPr>
        <p:spPr>
          <a:xfrm>
            <a:off x="483055" y="1956512"/>
            <a:ext cx="6341674" cy="535981"/>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En el gráfico No. 4 se presenta la ejecución por concepto de ingresos sin diferenciar la fuente de donde provienen.</a:t>
            </a:r>
            <a:endParaRPr lang="es-CO" sz="18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42" name="Google Shape;9564;p75">
            <a:extLst>
              <a:ext uri="{FF2B5EF4-FFF2-40B4-BE49-F238E27FC236}">
                <a16:creationId xmlns:a16="http://schemas.microsoft.com/office/drawing/2014/main" id="{D5C875F0-AA1B-5FF5-F63B-75661C412431}"/>
              </a:ext>
            </a:extLst>
          </p:cNvPr>
          <p:cNvGrpSpPr/>
          <p:nvPr/>
        </p:nvGrpSpPr>
        <p:grpSpPr>
          <a:xfrm>
            <a:off x="1002781" y="6060664"/>
            <a:ext cx="277494" cy="332048"/>
            <a:chOff x="-39783425" y="2337925"/>
            <a:chExt cx="275700" cy="318350"/>
          </a:xfrm>
          <a:solidFill>
            <a:schemeClr val="bg1"/>
          </a:solidFill>
        </p:grpSpPr>
        <p:sp>
          <p:nvSpPr>
            <p:cNvPr id="43" name="Google Shape;9565;p75">
              <a:extLst>
                <a:ext uri="{FF2B5EF4-FFF2-40B4-BE49-F238E27FC236}">
                  <a16:creationId xmlns:a16="http://schemas.microsoft.com/office/drawing/2014/main" id="{636878B7-23DB-53D9-A631-AC4EB2927D0B}"/>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8677" tIns="98677" rIns="98677" bIns="98677" anchor="ctr" anchorCtr="0">
              <a:noAutofit/>
            </a:bodyPr>
            <a:lstStyle/>
            <a:p>
              <a:endParaRPr sz="2115"/>
            </a:p>
          </p:txBody>
        </p:sp>
        <p:sp>
          <p:nvSpPr>
            <p:cNvPr id="44" name="Google Shape;9566;p75">
              <a:extLst>
                <a:ext uri="{FF2B5EF4-FFF2-40B4-BE49-F238E27FC236}">
                  <a16:creationId xmlns:a16="http://schemas.microsoft.com/office/drawing/2014/main" id="{8817CE26-7B50-E668-AFC5-B0F1CDE65373}"/>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8677" tIns="98677" rIns="98677" bIns="98677" anchor="ctr" anchorCtr="0">
              <a:noAutofit/>
            </a:bodyPr>
            <a:lstStyle/>
            <a:p>
              <a:endParaRPr sz="2115"/>
            </a:p>
          </p:txBody>
        </p:sp>
      </p:grpSp>
      <p:sp>
        <p:nvSpPr>
          <p:cNvPr id="2" name="Marcador de contenido 2">
            <a:extLst>
              <a:ext uri="{FF2B5EF4-FFF2-40B4-BE49-F238E27FC236}">
                <a16:creationId xmlns:a16="http://schemas.microsoft.com/office/drawing/2014/main" id="{76B7F340-AA8F-59C0-388E-CA1C005C40C3}"/>
              </a:ext>
            </a:extLst>
          </p:cNvPr>
          <p:cNvSpPr txBox="1">
            <a:spLocks/>
          </p:cNvSpPr>
          <p:nvPr/>
        </p:nvSpPr>
        <p:spPr>
          <a:xfrm>
            <a:off x="1435099" y="2669811"/>
            <a:ext cx="4541771" cy="635688"/>
          </a:xfrm>
          <a:prstGeom prst="rect">
            <a:avLst/>
          </a:prstGeom>
        </p:spPr>
        <p:txBody>
          <a:bodyPr vert="horz" lIns="91440" tIns="45720" rIns="91440" bIns="45720" rtlCol="0">
            <a:normAutofit fontScale="92500" lnSpcReduction="200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Gráfico No. 4. Ejecución de Ingresos por concepto Acumulado al mes de agosto de 2025                   Miles de millones de pesos</a:t>
            </a:r>
            <a:endParaRPr lang="es-ES_tradnl" sz="1300" b="1" dirty="0">
              <a:solidFill>
                <a:srgbClr val="0B78B5"/>
              </a:solidFill>
              <a:cs typeface="+mn-cs"/>
            </a:endParaRPr>
          </a:p>
        </p:txBody>
      </p:sp>
      <p:sp>
        <p:nvSpPr>
          <p:cNvPr id="4" name="Cuadro de texto 18">
            <a:extLst>
              <a:ext uri="{FF2B5EF4-FFF2-40B4-BE49-F238E27FC236}">
                <a16:creationId xmlns:a16="http://schemas.microsoft.com/office/drawing/2014/main" id="{1A15685F-FEF9-893A-C25F-E49103ABE1E7}"/>
              </a:ext>
            </a:extLst>
          </p:cNvPr>
          <p:cNvSpPr txBox="1">
            <a:spLocks noChangeArrowheads="1"/>
          </p:cNvSpPr>
          <p:nvPr/>
        </p:nvSpPr>
        <p:spPr bwMode="auto">
          <a:xfrm>
            <a:off x="4049713" y="3879850"/>
            <a:ext cx="11493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$3</a:t>
            </a:r>
            <a:r>
              <a:rPr lang="es-ES" altLang="es-CO" sz="1400" b="1" dirty="0">
                <a:solidFill>
                  <a:srgbClr val="17365D"/>
                </a:solidFill>
                <a:latin typeface="Verdana" panose="020B0604030504040204" pitchFamily="34" charset="0"/>
                <a:ea typeface="Cambria" panose="02040503050406030204" pitchFamily="18" charset="0"/>
                <a:cs typeface="Times New Roman" panose="02020603050405020304" pitchFamily="18" charset="0"/>
              </a:rPr>
              <a:t>22</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5" name="Cuadro de texto 19">
            <a:extLst>
              <a:ext uri="{FF2B5EF4-FFF2-40B4-BE49-F238E27FC236}">
                <a16:creationId xmlns:a16="http://schemas.microsoft.com/office/drawing/2014/main" id="{08413C70-C634-1101-A68A-998469F8169D}"/>
              </a:ext>
            </a:extLst>
          </p:cNvPr>
          <p:cNvSpPr txBox="1">
            <a:spLocks noChangeArrowheads="1"/>
          </p:cNvSpPr>
          <p:nvPr/>
        </p:nvSpPr>
        <p:spPr bwMode="auto">
          <a:xfrm>
            <a:off x="5132388" y="3870325"/>
            <a:ext cx="1214437"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a:t>
            </a:r>
            <a:r>
              <a:rPr lang="es-ES" altLang="es-CO" sz="1400" b="1" dirty="0">
                <a:solidFill>
                  <a:srgbClr val="17365D"/>
                </a:solidFill>
                <a:latin typeface="Verdana" panose="020B0604030504040204" pitchFamily="34" charset="0"/>
                <a:ea typeface="Cambria" panose="02040503050406030204" pitchFamily="18" charset="0"/>
                <a:cs typeface="Times New Roman" panose="02020603050405020304" pitchFamily="18" charset="0"/>
              </a:rPr>
              <a:t>193,4</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2" name="Cuadro de texto 22">
            <a:extLst>
              <a:ext uri="{FF2B5EF4-FFF2-40B4-BE49-F238E27FC236}">
                <a16:creationId xmlns:a16="http://schemas.microsoft.com/office/drawing/2014/main" id="{72B7D7C0-92FD-3FCC-B77F-54DA261E5A45}"/>
              </a:ext>
            </a:extLst>
          </p:cNvPr>
          <p:cNvSpPr txBox="1">
            <a:spLocks noChangeArrowheads="1"/>
          </p:cNvSpPr>
          <p:nvPr/>
        </p:nvSpPr>
        <p:spPr bwMode="auto">
          <a:xfrm>
            <a:off x="4000500" y="4524375"/>
            <a:ext cx="132397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548DD4"/>
                </a:solidFill>
                <a:effectLst/>
                <a:latin typeface="Verdana" panose="020B0604030504040204" pitchFamily="34" charset="0"/>
                <a:ea typeface="Cambria" panose="02040503050406030204" pitchFamily="18" charset="0"/>
                <a:cs typeface="Times New Roman" panose="02020603050405020304" pitchFamily="18" charset="0"/>
              </a:rPr>
              <a:t>$162,8</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548DD4"/>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3" name="Cuadro de texto 23">
            <a:extLst>
              <a:ext uri="{FF2B5EF4-FFF2-40B4-BE49-F238E27FC236}">
                <a16:creationId xmlns:a16="http://schemas.microsoft.com/office/drawing/2014/main" id="{A09A4F3D-1255-9056-EC82-E9558681BE5B}"/>
              </a:ext>
            </a:extLst>
          </p:cNvPr>
          <p:cNvSpPr txBox="1">
            <a:spLocks noChangeArrowheads="1"/>
          </p:cNvSpPr>
          <p:nvPr/>
        </p:nvSpPr>
        <p:spPr bwMode="auto">
          <a:xfrm>
            <a:off x="5102225" y="4540250"/>
            <a:ext cx="13239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548DD4"/>
                </a:solidFill>
                <a:effectLst/>
                <a:latin typeface="Verdana" panose="020B0604030504040204" pitchFamily="34" charset="0"/>
                <a:ea typeface="Cambria" panose="02040503050406030204" pitchFamily="18" charset="0"/>
                <a:cs typeface="Times New Roman" panose="02020603050405020304" pitchFamily="18" charset="0"/>
              </a:rPr>
              <a:t>$</a:t>
            </a:r>
            <a:r>
              <a:rPr lang="es-ES" altLang="es-CO" sz="1400" b="1" dirty="0">
                <a:solidFill>
                  <a:srgbClr val="548DD4"/>
                </a:solidFill>
                <a:latin typeface="Verdana" panose="020B0604030504040204" pitchFamily="34" charset="0"/>
                <a:ea typeface="Cambria" panose="02040503050406030204" pitchFamily="18" charset="0"/>
                <a:cs typeface="Times New Roman" panose="02020603050405020304" pitchFamily="18" charset="0"/>
              </a:rPr>
              <a:t>110,3</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548DD4"/>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4" name="Cuadro de texto 26">
            <a:extLst>
              <a:ext uri="{FF2B5EF4-FFF2-40B4-BE49-F238E27FC236}">
                <a16:creationId xmlns:a16="http://schemas.microsoft.com/office/drawing/2014/main" id="{73CA6D50-26F6-AF98-F259-7EB665D4AF8A}"/>
              </a:ext>
            </a:extLst>
          </p:cNvPr>
          <p:cNvSpPr txBox="1">
            <a:spLocks noChangeArrowheads="1"/>
          </p:cNvSpPr>
          <p:nvPr/>
        </p:nvSpPr>
        <p:spPr bwMode="auto">
          <a:xfrm>
            <a:off x="4022725" y="5265738"/>
            <a:ext cx="13239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8DB3E2"/>
                </a:solidFill>
                <a:effectLst/>
                <a:latin typeface="Verdana" panose="020B0604030504040204" pitchFamily="34" charset="0"/>
                <a:ea typeface="Cambria" panose="02040503050406030204" pitchFamily="18" charset="0"/>
                <a:cs typeface="Times New Roman" panose="02020603050405020304" pitchFamily="18" charset="0"/>
              </a:rPr>
              <a:t>$19,1</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8DB3E2"/>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5" name="Cuadro de texto 27">
            <a:extLst>
              <a:ext uri="{FF2B5EF4-FFF2-40B4-BE49-F238E27FC236}">
                <a16:creationId xmlns:a16="http://schemas.microsoft.com/office/drawing/2014/main" id="{4096D3BA-B23F-AAEC-FCB0-4FC275A8CC01}"/>
              </a:ext>
            </a:extLst>
          </p:cNvPr>
          <p:cNvSpPr txBox="1">
            <a:spLocks noChangeArrowheads="1"/>
          </p:cNvSpPr>
          <p:nvPr/>
        </p:nvSpPr>
        <p:spPr bwMode="auto">
          <a:xfrm>
            <a:off x="5113338" y="5264150"/>
            <a:ext cx="13239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8DB3E2"/>
                </a:solidFill>
                <a:effectLst/>
                <a:latin typeface="Verdana" panose="020B0604030504040204" pitchFamily="34" charset="0"/>
                <a:ea typeface="Cambria" panose="02040503050406030204" pitchFamily="18" charset="0"/>
                <a:cs typeface="Times New Roman" panose="02020603050405020304" pitchFamily="18" charset="0"/>
              </a:rPr>
              <a:t>$13,6</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8DB3E2"/>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6" name="Cuadro de texto 49">
            <a:extLst>
              <a:ext uri="{FF2B5EF4-FFF2-40B4-BE49-F238E27FC236}">
                <a16:creationId xmlns:a16="http://schemas.microsoft.com/office/drawing/2014/main" id="{F86F123B-B789-35E0-C577-9E0380D29E38}"/>
              </a:ext>
            </a:extLst>
          </p:cNvPr>
          <p:cNvSpPr txBox="1">
            <a:spLocks noChangeArrowheads="1"/>
          </p:cNvSpPr>
          <p:nvPr/>
        </p:nvSpPr>
        <p:spPr bwMode="auto">
          <a:xfrm>
            <a:off x="4044950" y="6038850"/>
            <a:ext cx="13239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C6D9F1"/>
                </a:solidFill>
                <a:effectLst/>
                <a:latin typeface="Verdana" panose="020B0604030504040204" pitchFamily="34" charset="0"/>
                <a:ea typeface="Cambria" panose="02040503050406030204" pitchFamily="18" charset="0"/>
                <a:cs typeface="Times New Roman" panose="02020603050405020304" pitchFamily="18" charset="0"/>
              </a:rPr>
              <a:t>$10</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C6D9F1"/>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7" name="Cuadro de texto 58">
            <a:extLst>
              <a:ext uri="{FF2B5EF4-FFF2-40B4-BE49-F238E27FC236}">
                <a16:creationId xmlns:a16="http://schemas.microsoft.com/office/drawing/2014/main" id="{E73CB77F-EF4A-CA75-B0F0-C976ADF208A9}"/>
              </a:ext>
            </a:extLst>
          </p:cNvPr>
          <p:cNvSpPr txBox="1">
            <a:spLocks noChangeArrowheads="1"/>
          </p:cNvSpPr>
          <p:nvPr/>
        </p:nvSpPr>
        <p:spPr bwMode="auto">
          <a:xfrm>
            <a:off x="5156200" y="6035675"/>
            <a:ext cx="13239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C6D9F1"/>
                </a:solidFill>
                <a:effectLst/>
                <a:latin typeface="Verdana" panose="020B0604030504040204" pitchFamily="34" charset="0"/>
                <a:ea typeface="Cambria" panose="02040503050406030204" pitchFamily="18" charset="0"/>
                <a:cs typeface="Times New Roman" panose="02020603050405020304" pitchFamily="18" charset="0"/>
              </a:rPr>
              <a:t>$</a:t>
            </a:r>
            <a:r>
              <a:rPr lang="es-ES" altLang="es-CO" sz="1400" b="1" dirty="0">
                <a:solidFill>
                  <a:srgbClr val="C6D9F1"/>
                </a:solidFill>
                <a:latin typeface="Verdana" panose="020B0604030504040204" pitchFamily="34" charset="0"/>
                <a:ea typeface="Cambria" panose="02040503050406030204" pitchFamily="18" charset="0"/>
                <a:cs typeface="Times New Roman" panose="02020603050405020304" pitchFamily="18" charset="0"/>
              </a:rPr>
              <a:t>6,5</a:t>
            </a:r>
            <a:endParaRPr kumimoji="0" lang="es-ES" altLang="es-CO" sz="4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CO" sz="1400" b="1" i="0" u="none" strike="noStrike" cap="none" normalizeH="0" baseline="0" dirty="0">
                <a:ln>
                  <a:noFill/>
                </a:ln>
                <a:solidFill>
                  <a:srgbClr val="C6D9F1"/>
                </a:solidFill>
                <a:effectLst/>
                <a:latin typeface="Verdana" panose="020B0604030504040204" pitchFamily="34" charset="0"/>
                <a:ea typeface="Cambria" panose="02040503050406030204" pitchFamily="18" charset="0"/>
                <a:cs typeface="Times New Roman" panose="02020603050405020304" pitchFamily="18" charset="0"/>
              </a:rPr>
              <a:t>Billones</a:t>
            </a:r>
            <a:endParaRPr kumimoji="0" lang="es-ES" altLang="es-CO" sz="1800" b="0" i="0" u="none" strike="noStrike" cap="none" normalizeH="0" baseline="0" dirty="0">
              <a:ln>
                <a:noFill/>
              </a:ln>
              <a:solidFill>
                <a:schemeClr val="tx1"/>
              </a:solidFill>
              <a:effectLst/>
              <a:latin typeface="Arial" panose="020B0604020202020204" pitchFamily="34" charset="0"/>
            </a:endParaRPr>
          </a:p>
        </p:txBody>
      </p:sp>
      <p:sp>
        <p:nvSpPr>
          <p:cNvPr id="18" name="Rectangle 9">
            <a:extLst>
              <a:ext uri="{FF2B5EF4-FFF2-40B4-BE49-F238E27FC236}">
                <a16:creationId xmlns:a16="http://schemas.microsoft.com/office/drawing/2014/main" id="{587D9FE5-D82C-0A59-0603-5A3AB1EED070}"/>
              </a:ext>
            </a:extLst>
          </p:cNvPr>
          <p:cNvSpPr>
            <a:spLocks noChangeArrowheads="1"/>
          </p:cNvSpPr>
          <p:nvPr/>
        </p:nvSpPr>
        <p:spPr bwMode="auto">
          <a:xfrm>
            <a:off x="1233758" y="2771775"/>
            <a:ext cx="50155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CO"/>
          </a:p>
        </p:txBody>
      </p:sp>
      <p:sp>
        <p:nvSpPr>
          <p:cNvPr id="11" name="Rectangle 18">
            <a:extLst>
              <a:ext uri="{FF2B5EF4-FFF2-40B4-BE49-F238E27FC236}">
                <a16:creationId xmlns:a16="http://schemas.microsoft.com/office/drawing/2014/main" id="{A8EF1E2A-25B1-1CDE-F254-4A15DE00770C}"/>
              </a:ext>
            </a:extLst>
          </p:cNvPr>
          <p:cNvSpPr>
            <a:spLocks noChangeArrowheads="1"/>
          </p:cNvSpPr>
          <p:nvPr/>
        </p:nvSpPr>
        <p:spPr bwMode="auto">
          <a:xfrm>
            <a:off x="5199063" y="3349625"/>
            <a:ext cx="1076324"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_tradnl"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Recaudo neto</a:t>
            </a:r>
            <a:endParaRPr kumimoji="0" lang="es-ES_tradnl" altLang="es-CO" sz="1800" b="0" i="0" u="none" strike="noStrike" cap="none" normalizeH="0" baseline="0" dirty="0">
              <a:ln>
                <a:noFill/>
              </a:ln>
              <a:solidFill>
                <a:schemeClr val="tx1"/>
              </a:solidFill>
              <a:effectLst/>
              <a:latin typeface="Arial" panose="020B0604020202020204" pitchFamily="34" charset="0"/>
            </a:endParaRPr>
          </a:p>
        </p:txBody>
      </p:sp>
      <p:sp>
        <p:nvSpPr>
          <p:cNvPr id="20" name="Rectangle 18">
            <a:extLst>
              <a:ext uri="{FF2B5EF4-FFF2-40B4-BE49-F238E27FC236}">
                <a16:creationId xmlns:a16="http://schemas.microsoft.com/office/drawing/2014/main" id="{0B5F70E3-771E-7B75-1185-2E2EBDCF6D9B}"/>
              </a:ext>
            </a:extLst>
          </p:cNvPr>
          <p:cNvSpPr>
            <a:spLocks noChangeArrowheads="1"/>
          </p:cNvSpPr>
          <p:nvPr/>
        </p:nvSpPr>
        <p:spPr bwMode="auto">
          <a:xfrm>
            <a:off x="4282405" y="3358269"/>
            <a:ext cx="73359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S_tradnl" altLang="es-CO" sz="1400" b="1" i="0" u="none" strike="noStrike" cap="none" normalizeH="0" baseline="0" dirty="0">
                <a:ln>
                  <a:noFill/>
                </a:ln>
                <a:solidFill>
                  <a:srgbClr val="17365D"/>
                </a:solidFill>
                <a:effectLst/>
                <a:latin typeface="Verdana" panose="020B0604030504040204" pitchFamily="34" charset="0"/>
                <a:ea typeface="Cambria" panose="02040503050406030204" pitchFamily="18" charset="0"/>
                <a:cs typeface="Times New Roman" panose="02020603050405020304" pitchFamily="18" charset="0"/>
              </a:rPr>
              <a:t>Aforo</a:t>
            </a:r>
            <a:endParaRPr kumimoji="0" lang="es-ES_tradnl" altLang="es-CO"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96433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82BA3-EF05-EFFD-7624-1C57521A11FB}"/>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5F909C35-DF34-F2D7-20F3-D281DAAE5F2A}"/>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75B11406-0805-5130-28D2-96F9CFB45B30}"/>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
        <p:nvSpPr>
          <p:cNvPr id="6" name="Título 1">
            <a:extLst>
              <a:ext uri="{FF2B5EF4-FFF2-40B4-BE49-F238E27FC236}">
                <a16:creationId xmlns:a16="http://schemas.microsoft.com/office/drawing/2014/main" id="{07466626-ACE5-D45F-641B-495342B43224}"/>
              </a:ext>
            </a:extLst>
          </p:cNvPr>
          <p:cNvSpPr txBox="1">
            <a:spLocks/>
          </p:cNvSpPr>
          <p:nvPr/>
        </p:nvSpPr>
        <p:spPr>
          <a:xfrm>
            <a:off x="519728" y="1649716"/>
            <a:ext cx="6520219" cy="443261"/>
          </a:xfrm>
          <a:prstGeom prst="rect">
            <a:avLst/>
          </a:prstGeom>
        </p:spPr>
        <p:txBody>
          <a:bodyPr vert="horz" lIns="91440" tIns="45720" rIns="91440" bIns="45720" rtlCol="0" anchor="ctr">
            <a:normAutofit fontScale="67500" lnSpcReduction="2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2200" dirty="0">
                <a:solidFill>
                  <a:srgbClr val="0B78B5"/>
                </a:solidFill>
              </a:rPr>
              <a:t>3.3 </a:t>
            </a:r>
            <a:r>
              <a:rPr lang="es-ES" sz="2400" dirty="0">
                <a:solidFill>
                  <a:srgbClr val="0B78B5"/>
                </a:solidFill>
              </a:rPr>
              <a:t>Ingresos del Presupuesto Nacional</a:t>
            </a:r>
          </a:p>
          <a:p>
            <a:r>
              <a:rPr lang="es-ES" sz="2400" dirty="0">
                <a:solidFill>
                  <a:srgbClr val="0B78B5"/>
                </a:solidFill>
              </a:rPr>
              <a:t>Ejecución de los Ingresos Corrientes de la Nación</a:t>
            </a:r>
            <a:endParaRPr lang="es-CO" dirty="0"/>
          </a:p>
        </p:txBody>
      </p:sp>
      <p:pic>
        <p:nvPicPr>
          <p:cNvPr id="7" name="Gráfico 6">
            <a:extLst>
              <a:ext uri="{FF2B5EF4-FFF2-40B4-BE49-F238E27FC236}">
                <a16:creationId xmlns:a16="http://schemas.microsoft.com/office/drawing/2014/main" id="{E76B0E93-41E2-6E9A-2164-2D30292710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43E87859-63D7-C6C5-1A46-44A076D287E5}"/>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3" name="Marcador de contenido 2">
            <a:extLst>
              <a:ext uri="{FF2B5EF4-FFF2-40B4-BE49-F238E27FC236}">
                <a16:creationId xmlns:a16="http://schemas.microsoft.com/office/drawing/2014/main" id="{E558EBCD-B402-9773-954A-2120124DA9FF}"/>
              </a:ext>
            </a:extLst>
          </p:cNvPr>
          <p:cNvSpPr>
            <a:spLocks noGrp="1"/>
          </p:cNvSpPr>
          <p:nvPr>
            <p:ph idx="1"/>
          </p:nvPr>
        </p:nvSpPr>
        <p:spPr>
          <a:xfrm>
            <a:off x="519728" y="2767639"/>
            <a:ext cx="2938559" cy="1157679"/>
          </a:xfrm>
        </p:spPr>
        <p:txBody>
          <a:bodyPr>
            <a:normAutofit/>
          </a:bodyPr>
          <a:lstStyle/>
          <a:p>
            <a:pPr marL="0" indent="0" algn="just">
              <a:buNone/>
            </a:pPr>
            <a:r>
              <a:rPr lang="es-ES_tradnl" sz="1400" kern="100" dirty="0">
                <a:effectLst/>
                <a:cs typeface="Times New Roman" panose="02020603050405020304" pitchFamily="18" charset="0"/>
              </a:rPr>
              <a:t>El recaudo de los ingresos corrientes de la nación a agosto asciende a $</a:t>
            </a:r>
            <a:r>
              <a:rPr lang="es-ES_tradnl" sz="1400" kern="100" dirty="0">
                <a:cs typeface="Times New Roman" panose="02020603050405020304" pitchFamily="18" charset="0"/>
              </a:rPr>
              <a:t>182,9 </a:t>
            </a:r>
            <a:r>
              <a:rPr lang="es-ES_tradnl" sz="1400" kern="100" dirty="0">
                <a:effectLst/>
                <a:cs typeface="Times New Roman" panose="02020603050405020304" pitchFamily="18" charset="0"/>
              </a:rPr>
              <a:t>billones, que representa el 59,3% de su aforo. </a:t>
            </a:r>
            <a:endParaRPr lang="es-CO" dirty="0"/>
          </a:p>
        </p:txBody>
      </p:sp>
      <p:sp>
        <p:nvSpPr>
          <p:cNvPr id="11" name="Marcador de contenido 2">
            <a:extLst>
              <a:ext uri="{FF2B5EF4-FFF2-40B4-BE49-F238E27FC236}">
                <a16:creationId xmlns:a16="http://schemas.microsoft.com/office/drawing/2014/main" id="{E72AB0DC-4B8B-14AD-8F15-36654A7D6C09}"/>
              </a:ext>
            </a:extLst>
          </p:cNvPr>
          <p:cNvSpPr txBox="1">
            <a:spLocks/>
          </p:cNvSpPr>
          <p:nvPr/>
        </p:nvSpPr>
        <p:spPr>
          <a:xfrm>
            <a:off x="3868737" y="2306513"/>
            <a:ext cx="2994092" cy="364317"/>
          </a:xfrm>
          <a:prstGeom prst="rect">
            <a:avLst/>
          </a:prstGeom>
        </p:spPr>
        <p:txBody>
          <a:bodyPr vert="horz" lIns="91440" tIns="45720" rIns="91440" bIns="45720" rtlCol="0">
            <a:normAutofit fontScale="925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Ingresos Corrientes de la Nación</a:t>
            </a:r>
            <a:endParaRPr lang="es-ES_tradnl" sz="1300" b="1" dirty="0">
              <a:solidFill>
                <a:srgbClr val="0B78B5"/>
              </a:solidFill>
              <a:cs typeface="+mn-cs"/>
            </a:endParaRPr>
          </a:p>
        </p:txBody>
      </p:sp>
      <p:pic>
        <p:nvPicPr>
          <p:cNvPr id="2" name="Imagen 1">
            <a:extLst>
              <a:ext uri="{FF2B5EF4-FFF2-40B4-BE49-F238E27FC236}">
                <a16:creationId xmlns:a16="http://schemas.microsoft.com/office/drawing/2014/main" id="{8B5690ED-92D3-65A9-43C8-A491D6419295}"/>
              </a:ext>
            </a:extLst>
          </p:cNvPr>
          <p:cNvPicPr>
            <a:picLocks noChangeAspect="1"/>
          </p:cNvPicPr>
          <p:nvPr/>
        </p:nvPicPr>
        <p:blipFill>
          <a:blip r:embed="rId5"/>
          <a:stretch>
            <a:fillRect/>
          </a:stretch>
        </p:blipFill>
        <p:spPr>
          <a:xfrm>
            <a:off x="132007" y="4709245"/>
            <a:ext cx="7030793" cy="4555405"/>
          </a:xfrm>
          <a:prstGeom prst="rect">
            <a:avLst/>
          </a:prstGeom>
        </p:spPr>
      </p:pic>
      <p:pic>
        <p:nvPicPr>
          <p:cNvPr id="10" name="Imagen 9">
            <a:extLst>
              <a:ext uri="{FF2B5EF4-FFF2-40B4-BE49-F238E27FC236}">
                <a16:creationId xmlns:a16="http://schemas.microsoft.com/office/drawing/2014/main" id="{50A4F4DB-F540-2842-8B52-9B6E1C41A29C}"/>
              </a:ext>
            </a:extLst>
          </p:cNvPr>
          <p:cNvPicPr>
            <a:picLocks noChangeAspect="1"/>
          </p:cNvPicPr>
          <p:nvPr/>
        </p:nvPicPr>
        <p:blipFill>
          <a:blip r:embed="rId6"/>
          <a:stretch>
            <a:fillRect/>
          </a:stretch>
        </p:blipFill>
        <p:spPr>
          <a:xfrm>
            <a:off x="4201919" y="2643595"/>
            <a:ext cx="2622810" cy="1803700"/>
          </a:xfrm>
          <a:prstGeom prst="rect">
            <a:avLst/>
          </a:prstGeom>
        </p:spPr>
      </p:pic>
    </p:spTree>
    <p:extLst>
      <p:ext uri="{BB962C8B-B14F-4D97-AF65-F5344CB8AC3E}">
        <p14:creationId xmlns:p14="http://schemas.microsoft.com/office/powerpoint/2010/main" val="406825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2087A0-4303-3FF9-50DA-F4F84E14A260}"/>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95CB51AD-33BB-394E-61D5-43684644470C}"/>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7" name="Gráfico 6">
            <a:extLst>
              <a:ext uri="{FF2B5EF4-FFF2-40B4-BE49-F238E27FC236}">
                <a16:creationId xmlns:a16="http://schemas.microsoft.com/office/drawing/2014/main" id="{F87A8CF5-2724-6FDE-863E-4EB37DAED0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4CD2A2F9-B3F0-620D-444D-88DEC30977A6}"/>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10" name="CuadroTexto 9">
            <a:extLst>
              <a:ext uri="{FF2B5EF4-FFF2-40B4-BE49-F238E27FC236}">
                <a16:creationId xmlns:a16="http://schemas.microsoft.com/office/drawing/2014/main" id="{F20543CB-1878-34B3-6D2A-684AEC9702D3}"/>
              </a:ext>
            </a:extLst>
          </p:cNvPr>
          <p:cNvSpPr txBox="1"/>
          <p:nvPr/>
        </p:nvSpPr>
        <p:spPr>
          <a:xfrm>
            <a:off x="558254" y="7593090"/>
            <a:ext cx="3221583" cy="1554208"/>
          </a:xfrm>
          <a:prstGeom prst="rect">
            <a:avLst/>
          </a:prstGeom>
          <a:noFill/>
        </p:spPr>
        <p:txBody>
          <a:bodyPr wrap="square">
            <a:spAutoFit/>
          </a:bodyPr>
          <a:lstStyle/>
          <a:p>
            <a:pPr algn="just">
              <a:lnSpc>
                <a:spcPct val="115000"/>
              </a:lnSpc>
              <a:spcAft>
                <a:spcPts val="800"/>
              </a:spcAft>
            </a:pPr>
            <a:r>
              <a:rPr lang="es-ES_tradnl" sz="1400" kern="100" dirty="0">
                <a:latin typeface="Verdana" panose="020B0604030504040204" pitchFamily="34" charset="0"/>
                <a:ea typeface="Verdana" panose="020B0604030504040204" pitchFamily="34" charset="0"/>
                <a:cs typeface="Times New Roman" panose="02020603050405020304" pitchFamily="18" charset="0"/>
              </a:rPr>
              <a:t>L</a:t>
            </a: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os impuestos indirectos externos acumulan una ejecución del 63</a:t>
            </a:r>
            <a:r>
              <a:rPr lang="es-ES_tradnl" sz="1400" kern="100" dirty="0">
                <a:latin typeface="Verdana" panose="020B0604030504040204" pitchFamily="34" charset="0"/>
                <a:ea typeface="Verdana" panose="020B0604030504040204" pitchFamily="34" charset="0"/>
                <a:cs typeface="Times New Roman" panose="02020603050405020304" pitchFamily="18" charset="0"/>
              </a:rPr>
              <a:t>,5</a:t>
            </a: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 Estos impuestos corresponden al IVA externo y el impuesto sobre aduanas y recargos</a:t>
            </a:r>
            <a:r>
              <a:rPr lang="es-ES_tradnl" sz="1400" kern="100" dirty="0">
                <a:latin typeface="Verdana" panose="020B0604030504040204" pitchFamily="34" charset="0"/>
                <a:ea typeface="Verdana" panose="020B0604030504040204" pitchFamily="34" charset="0"/>
                <a:cs typeface="Times New Roman" panose="02020603050405020304" pitchFamily="18" charset="0"/>
              </a:rPr>
              <a:t>.</a:t>
            </a:r>
            <a:endParaRPr lang="es-CO" sz="14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485DFE4E-E84A-184E-178F-113BF67D3208}"/>
              </a:ext>
            </a:extLst>
          </p:cNvPr>
          <p:cNvSpPr txBox="1"/>
          <p:nvPr/>
        </p:nvSpPr>
        <p:spPr>
          <a:xfrm>
            <a:off x="478245" y="2349305"/>
            <a:ext cx="3277655" cy="2049728"/>
          </a:xfrm>
          <a:prstGeom prst="rect">
            <a:avLst/>
          </a:prstGeom>
          <a:noFill/>
        </p:spPr>
        <p:txBody>
          <a:bodyPr wrap="square">
            <a:spAutoFit/>
          </a:bodyPr>
          <a:lstStyle/>
          <a:p>
            <a:pPr algn="just">
              <a:lnSpc>
                <a:spcPct val="115000"/>
              </a:lnSpc>
              <a:spcAft>
                <a:spcPts val="800"/>
              </a:spcAft>
            </a:pP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Los impuestos directos se han ejecutado en un 58,5% de su aforo. Estos impuestos incluyen el impuesto sobre la renta, al patrimonio y el simple, representan una parte importante de los ingresos corrientes de la nación. </a:t>
            </a:r>
            <a:endParaRPr lang="es-CO" sz="1400" kern="100" dirty="0">
              <a:effectLst/>
              <a:latin typeface="Verdana" panose="020B0604030504040204" pitchFamily="34" charset="0"/>
              <a:ea typeface="Verdana" panose="020B0604030504040204" pitchFamily="34" charset="0"/>
              <a:cs typeface="Times New Roman" panose="02020603050405020304" pitchFamily="18" charset="0"/>
            </a:endParaRPr>
          </a:p>
        </p:txBody>
      </p:sp>
      <p:cxnSp>
        <p:nvCxnSpPr>
          <p:cNvPr id="17" name="Conector recto 16">
            <a:extLst>
              <a:ext uri="{FF2B5EF4-FFF2-40B4-BE49-F238E27FC236}">
                <a16:creationId xmlns:a16="http://schemas.microsoft.com/office/drawing/2014/main" id="{22DFD1FF-0AC6-89C4-7601-62CA26C8C886}"/>
              </a:ext>
            </a:extLst>
          </p:cNvPr>
          <p:cNvCxnSpPr>
            <a:cxnSpLocks/>
          </p:cNvCxnSpPr>
          <p:nvPr/>
        </p:nvCxnSpPr>
        <p:spPr>
          <a:xfrm>
            <a:off x="478245" y="4557696"/>
            <a:ext cx="63256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3CF483EB-6FD8-04C4-832A-A596F4348747}"/>
              </a:ext>
            </a:extLst>
          </p:cNvPr>
          <p:cNvCxnSpPr>
            <a:cxnSpLocks/>
          </p:cNvCxnSpPr>
          <p:nvPr/>
        </p:nvCxnSpPr>
        <p:spPr>
          <a:xfrm>
            <a:off x="490437" y="6943933"/>
            <a:ext cx="632568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1676F455-E0E8-9A8D-66C1-B31BB7871689}"/>
              </a:ext>
            </a:extLst>
          </p:cNvPr>
          <p:cNvSpPr txBox="1"/>
          <p:nvPr/>
        </p:nvSpPr>
        <p:spPr>
          <a:xfrm>
            <a:off x="3653277" y="4876990"/>
            <a:ext cx="3277655" cy="1801968"/>
          </a:xfrm>
          <a:prstGeom prst="rect">
            <a:avLst/>
          </a:prstGeom>
          <a:noFill/>
        </p:spPr>
        <p:txBody>
          <a:bodyPr wrap="square">
            <a:spAutoFit/>
          </a:bodyPr>
          <a:lstStyle/>
          <a:p>
            <a:pPr algn="just">
              <a:lnSpc>
                <a:spcPct val="115000"/>
              </a:lnSpc>
              <a:spcAft>
                <a:spcPts val="800"/>
              </a:spcAft>
            </a:pPr>
            <a:r>
              <a:rPr lang="es-ES_tradnl" sz="1400" kern="100" dirty="0">
                <a:latin typeface="Verdana" panose="020B0604030504040204" pitchFamily="34" charset="0"/>
                <a:ea typeface="Verdana" panose="020B0604030504040204" pitchFamily="34" charset="0"/>
                <a:cs typeface="Times New Roman" panose="02020603050405020304" pitchFamily="18" charset="0"/>
              </a:rPr>
              <a:t>Los impuestos indirectos internos mostraron la mayor dinámica, con un recaudo equivalente al 58,6% de su aforo. Esto indica una fuerte contribución del IVA, GMF y otros impuestos como al consumo y a la gasolina.</a:t>
            </a:r>
            <a:endParaRPr lang="es-CO" sz="1400" kern="100" dirty="0">
              <a:latin typeface="Verdana" panose="020B0604030504040204" pitchFamily="34" charset="0"/>
              <a:ea typeface="Verdana" panose="020B0604030504040204" pitchFamily="34" charset="0"/>
              <a:cs typeface="Times New Roman" panose="02020603050405020304" pitchFamily="18" charset="0"/>
            </a:endParaRPr>
          </a:p>
        </p:txBody>
      </p:sp>
      <p:sp>
        <p:nvSpPr>
          <p:cNvPr id="22" name="Título 1">
            <a:extLst>
              <a:ext uri="{FF2B5EF4-FFF2-40B4-BE49-F238E27FC236}">
                <a16:creationId xmlns:a16="http://schemas.microsoft.com/office/drawing/2014/main" id="{6AB6B05F-E9DE-A329-B390-E25C31C610DB}"/>
              </a:ext>
            </a:extLst>
          </p:cNvPr>
          <p:cNvSpPr txBox="1">
            <a:spLocks/>
          </p:cNvSpPr>
          <p:nvPr/>
        </p:nvSpPr>
        <p:spPr>
          <a:xfrm>
            <a:off x="498428" y="1495049"/>
            <a:ext cx="6562817" cy="608232"/>
          </a:xfrm>
          <a:prstGeom prst="rect">
            <a:avLst/>
          </a:prstGeom>
        </p:spPr>
        <p:txBody>
          <a:bodyPr vert="horz" lIns="91440" tIns="45720" rIns="91440" bIns="45720" rtlCol="0" anchor="ctr">
            <a:normAutofit fontScale="975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3.3. Ingresos del Presupuesto Nacional</a:t>
            </a:r>
          </a:p>
          <a:p>
            <a:r>
              <a:rPr lang="es-ES" sz="1500" dirty="0">
                <a:solidFill>
                  <a:srgbClr val="0B78B5"/>
                </a:solidFill>
              </a:rPr>
              <a:t>Ejecución de los Ingresos Corrientes de la Nación</a:t>
            </a:r>
            <a:endParaRPr lang="es-CO" sz="1500" dirty="0"/>
          </a:p>
        </p:txBody>
      </p:sp>
      <p:pic>
        <p:nvPicPr>
          <p:cNvPr id="6" name="Imagen 5">
            <a:extLst>
              <a:ext uri="{FF2B5EF4-FFF2-40B4-BE49-F238E27FC236}">
                <a16:creationId xmlns:a16="http://schemas.microsoft.com/office/drawing/2014/main" id="{87BEBB2F-060D-7A3C-E25E-39B9A1D08E76}"/>
              </a:ext>
            </a:extLst>
          </p:cNvPr>
          <p:cNvPicPr>
            <a:picLocks noChangeAspect="1"/>
          </p:cNvPicPr>
          <p:nvPr/>
        </p:nvPicPr>
        <p:blipFill>
          <a:blip r:embed="rId5"/>
          <a:stretch>
            <a:fillRect/>
          </a:stretch>
        </p:blipFill>
        <p:spPr>
          <a:xfrm>
            <a:off x="4217032" y="2316534"/>
            <a:ext cx="2339215" cy="1896462"/>
          </a:xfrm>
          <a:prstGeom prst="rect">
            <a:avLst/>
          </a:prstGeom>
        </p:spPr>
      </p:pic>
      <p:pic>
        <p:nvPicPr>
          <p:cNvPr id="13" name="Imagen 12">
            <a:extLst>
              <a:ext uri="{FF2B5EF4-FFF2-40B4-BE49-F238E27FC236}">
                <a16:creationId xmlns:a16="http://schemas.microsoft.com/office/drawing/2014/main" id="{28F83A55-EC1F-2F6E-F0B4-3C70C58E47E3}"/>
              </a:ext>
            </a:extLst>
          </p:cNvPr>
          <p:cNvPicPr>
            <a:picLocks noChangeAspect="1"/>
          </p:cNvPicPr>
          <p:nvPr/>
        </p:nvPicPr>
        <p:blipFill>
          <a:blip r:embed="rId6"/>
          <a:stretch>
            <a:fillRect/>
          </a:stretch>
        </p:blipFill>
        <p:spPr>
          <a:xfrm>
            <a:off x="455804" y="4876990"/>
            <a:ext cx="3197473" cy="1801966"/>
          </a:xfrm>
          <a:prstGeom prst="rect">
            <a:avLst/>
          </a:prstGeom>
        </p:spPr>
      </p:pic>
      <p:pic>
        <p:nvPicPr>
          <p:cNvPr id="16" name="Imagen 15">
            <a:extLst>
              <a:ext uri="{FF2B5EF4-FFF2-40B4-BE49-F238E27FC236}">
                <a16:creationId xmlns:a16="http://schemas.microsoft.com/office/drawing/2014/main" id="{69505E40-CB20-D3D2-73C3-75B1BA99F6BD}"/>
              </a:ext>
            </a:extLst>
          </p:cNvPr>
          <p:cNvPicPr>
            <a:picLocks noChangeAspect="1"/>
          </p:cNvPicPr>
          <p:nvPr/>
        </p:nvPicPr>
        <p:blipFill>
          <a:blip r:embed="rId7"/>
          <a:stretch>
            <a:fillRect/>
          </a:stretch>
        </p:blipFill>
        <p:spPr>
          <a:xfrm>
            <a:off x="3899845" y="7317483"/>
            <a:ext cx="3263141" cy="1815891"/>
          </a:xfrm>
          <a:prstGeom prst="rect">
            <a:avLst/>
          </a:prstGeom>
        </p:spPr>
      </p:pic>
    </p:spTree>
    <p:extLst>
      <p:ext uri="{BB962C8B-B14F-4D97-AF65-F5344CB8AC3E}">
        <p14:creationId xmlns:p14="http://schemas.microsoft.com/office/powerpoint/2010/main" val="3622542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19FA480-709F-C413-D792-22E6419D605D}"/>
              </a:ext>
            </a:extLst>
          </p:cNvPr>
          <p:cNvSpPr>
            <a:spLocks noGrp="1"/>
          </p:cNvSpPr>
          <p:nvPr>
            <p:ph idx="1"/>
          </p:nvPr>
        </p:nvSpPr>
        <p:spPr>
          <a:xfrm>
            <a:off x="477130" y="2951035"/>
            <a:ext cx="2938559" cy="1308140"/>
          </a:xfrm>
        </p:spPr>
        <p:txBody>
          <a:bodyPr>
            <a:normAutofit/>
          </a:bodyPr>
          <a:lstStyle/>
          <a:p>
            <a:pPr marL="0" indent="0" algn="just">
              <a:buNone/>
            </a:pPr>
            <a:r>
              <a:rPr lang="es-ES_tradnl" sz="1400" kern="100" dirty="0">
                <a:effectLst/>
                <a:cs typeface="Times New Roman" panose="02020603050405020304" pitchFamily="18" charset="0"/>
              </a:rPr>
              <a:t>El recaudo de los ingresos correspondientes a la adición por estado de conmoción interior, a </a:t>
            </a:r>
            <a:r>
              <a:rPr lang="es-ES_tradnl" sz="1400" kern="100" dirty="0">
                <a:cs typeface="Times New Roman" panose="02020603050405020304" pitchFamily="18" charset="0"/>
              </a:rPr>
              <a:t>agosto</a:t>
            </a:r>
            <a:r>
              <a:rPr lang="es-ES_tradnl" sz="1400" kern="100" dirty="0">
                <a:effectLst/>
                <a:cs typeface="Times New Roman" panose="02020603050405020304" pitchFamily="18" charset="0"/>
              </a:rPr>
              <a:t> asciende a $1,1 billones, que representa el </a:t>
            </a:r>
            <a:r>
              <a:rPr lang="es-ES_tradnl" sz="1400" kern="100" dirty="0">
                <a:cs typeface="Times New Roman" panose="02020603050405020304" pitchFamily="18" charset="0"/>
              </a:rPr>
              <a:t>40</a:t>
            </a:r>
            <a:r>
              <a:rPr lang="es-ES_tradnl" sz="1400" kern="100" dirty="0">
                <a:effectLst/>
                <a:cs typeface="Times New Roman" panose="02020603050405020304" pitchFamily="18" charset="0"/>
              </a:rPr>
              <a:t>,7% de su aforo. </a:t>
            </a:r>
            <a:endParaRPr lang="es-CO" dirty="0"/>
          </a:p>
        </p:txBody>
      </p:sp>
      <p:pic>
        <p:nvPicPr>
          <p:cNvPr id="4" name="Imagen 3">
            <a:extLst>
              <a:ext uri="{FF2B5EF4-FFF2-40B4-BE49-F238E27FC236}">
                <a16:creationId xmlns:a16="http://schemas.microsoft.com/office/drawing/2014/main" id="{3FAFC872-6BD3-B694-CCF1-E240356C68F8}"/>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39B82C75-FF53-DB4E-E1E4-80C73E646003}"/>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7" name="Gráfico 6">
            <a:extLst>
              <a:ext uri="{FF2B5EF4-FFF2-40B4-BE49-F238E27FC236}">
                <a16:creationId xmlns:a16="http://schemas.microsoft.com/office/drawing/2014/main" id="{24347FF9-2882-388D-CA57-D42B5E114C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EF1722BF-0577-64F6-02BE-E0CCE6AE4154}"/>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2" name="Marcador de contenido 2">
            <a:extLst>
              <a:ext uri="{FF2B5EF4-FFF2-40B4-BE49-F238E27FC236}">
                <a16:creationId xmlns:a16="http://schemas.microsoft.com/office/drawing/2014/main" id="{BFC8AA6C-B150-BCF4-3ADA-3CD0206F8481}"/>
              </a:ext>
            </a:extLst>
          </p:cNvPr>
          <p:cNvSpPr txBox="1">
            <a:spLocks/>
          </p:cNvSpPr>
          <p:nvPr/>
        </p:nvSpPr>
        <p:spPr>
          <a:xfrm>
            <a:off x="3911845" y="2264110"/>
            <a:ext cx="2994092" cy="461126"/>
          </a:xfrm>
          <a:prstGeom prst="rect">
            <a:avLst/>
          </a:prstGeom>
        </p:spPr>
        <p:txBody>
          <a:bodyPr vert="horz" lIns="91440" tIns="45720" rIns="91440" bIns="45720" rtlCol="0">
            <a:normAutofit fontScale="925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Ingresos Estado de Conmoción</a:t>
            </a:r>
            <a:endParaRPr lang="es-ES_tradnl" sz="1300" b="1" dirty="0">
              <a:solidFill>
                <a:srgbClr val="0B78B5"/>
              </a:solidFill>
              <a:cs typeface="+mn-cs"/>
            </a:endParaRPr>
          </a:p>
        </p:txBody>
      </p:sp>
      <p:sp>
        <p:nvSpPr>
          <p:cNvPr id="10" name="Título 1">
            <a:extLst>
              <a:ext uri="{FF2B5EF4-FFF2-40B4-BE49-F238E27FC236}">
                <a16:creationId xmlns:a16="http://schemas.microsoft.com/office/drawing/2014/main" id="{51CB3C62-8A67-C799-741C-C7E27E63E6FB}"/>
              </a:ext>
            </a:extLst>
          </p:cNvPr>
          <p:cNvSpPr txBox="1">
            <a:spLocks/>
          </p:cNvSpPr>
          <p:nvPr/>
        </p:nvSpPr>
        <p:spPr>
          <a:xfrm>
            <a:off x="477130" y="1617422"/>
            <a:ext cx="6562817" cy="490010"/>
          </a:xfrm>
          <a:prstGeom prst="rect">
            <a:avLst/>
          </a:prstGeom>
        </p:spPr>
        <p:txBody>
          <a:bodyPr vert="horz" lIns="91440" tIns="45720" rIns="91440" bIns="45720" rtlCol="0" anchor="ctr">
            <a:normAutofit fontScale="97500" lnSpcReduction="1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3.3.1 Ingresos del Presupuesto Nacional</a:t>
            </a:r>
          </a:p>
          <a:p>
            <a:r>
              <a:rPr lang="es-ES" sz="1500" dirty="0">
                <a:solidFill>
                  <a:srgbClr val="0B78B5"/>
                </a:solidFill>
              </a:rPr>
              <a:t>Ejecución de los Ingresos Adición Estado de Conmoción</a:t>
            </a:r>
            <a:endParaRPr lang="es-CO" sz="1500" dirty="0"/>
          </a:p>
        </p:txBody>
      </p:sp>
      <p:sp>
        <p:nvSpPr>
          <p:cNvPr id="17" name="Marcador de contenido 2">
            <a:extLst>
              <a:ext uri="{FF2B5EF4-FFF2-40B4-BE49-F238E27FC236}">
                <a16:creationId xmlns:a16="http://schemas.microsoft.com/office/drawing/2014/main" id="{7AEC304E-6496-843E-5F05-D25DA6116D0B}"/>
              </a:ext>
            </a:extLst>
          </p:cNvPr>
          <p:cNvSpPr txBox="1">
            <a:spLocks/>
          </p:cNvSpPr>
          <p:nvPr/>
        </p:nvSpPr>
        <p:spPr>
          <a:xfrm>
            <a:off x="528293" y="7151930"/>
            <a:ext cx="6099345" cy="947282"/>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Font typeface="Arial" panose="020B0604020202020204" pitchFamily="34" charset="0"/>
              <a:buNone/>
            </a:pPr>
            <a:r>
              <a:rPr lang="es-ES_tradnl" sz="1400" kern="100" dirty="0">
                <a:cs typeface="Times New Roman" panose="02020603050405020304" pitchFamily="18" charset="0"/>
              </a:rPr>
              <a:t>A agosto se ha recaudo por concepto del Impuesto especial para el Catatumbo por $427.075 millones; mientras que las adiciones del IVA y el impuesto de timbre se han recaudado $481.234 millones y $218.305 millones, respectivamente.</a:t>
            </a:r>
            <a:endParaRPr lang="es-CO" dirty="0"/>
          </a:p>
        </p:txBody>
      </p:sp>
      <p:pic>
        <p:nvPicPr>
          <p:cNvPr id="15" name="Imagen 14">
            <a:extLst>
              <a:ext uri="{FF2B5EF4-FFF2-40B4-BE49-F238E27FC236}">
                <a16:creationId xmlns:a16="http://schemas.microsoft.com/office/drawing/2014/main" id="{7E9BF240-1E00-CAAB-2A7A-09B4DB1C905C}"/>
              </a:ext>
            </a:extLst>
          </p:cNvPr>
          <p:cNvPicPr>
            <a:picLocks noChangeAspect="1"/>
          </p:cNvPicPr>
          <p:nvPr/>
        </p:nvPicPr>
        <p:blipFill>
          <a:blip r:embed="rId5"/>
          <a:stretch>
            <a:fillRect/>
          </a:stretch>
        </p:blipFill>
        <p:spPr>
          <a:xfrm>
            <a:off x="3931687" y="2590128"/>
            <a:ext cx="2695951" cy="2048161"/>
          </a:xfrm>
          <a:prstGeom prst="rect">
            <a:avLst/>
          </a:prstGeom>
        </p:spPr>
      </p:pic>
      <p:pic>
        <p:nvPicPr>
          <p:cNvPr id="18" name="Imagen 17">
            <a:extLst>
              <a:ext uri="{FF2B5EF4-FFF2-40B4-BE49-F238E27FC236}">
                <a16:creationId xmlns:a16="http://schemas.microsoft.com/office/drawing/2014/main" id="{93727D0D-9105-B0C6-7CD5-E14E6D93E455}"/>
              </a:ext>
            </a:extLst>
          </p:cNvPr>
          <p:cNvPicPr>
            <a:picLocks noChangeAspect="1"/>
          </p:cNvPicPr>
          <p:nvPr/>
        </p:nvPicPr>
        <p:blipFill>
          <a:blip r:embed="rId6"/>
          <a:stretch>
            <a:fillRect/>
          </a:stretch>
        </p:blipFill>
        <p:spPr>
          <a:xfrm>
            <a:off x="1635052" y="8113463"/>
            <a:ext cx="4553585" cy="1991003"/>
          </a:xfrm>
          <a:prstGeom prst="rect">
            <a:avLst/>
          </a:prstGeom>
        </p:spPr>
      </p:pic>
      <p:pic>
        <p:nvPicPr>
          <p:cNvPr id="6" name="Imagen 5">
            <a:extLst>
              <a:ext uri="{FF2B5EF4-FFF2-40B4-BE49-F238E27FC236}">
                <a16:creationId xmlns:a16="http://schemas.microsoft.com/office/drawing/2014/main" id="{37D2BA50-5C18-C37D-0C22-886E83E3620C}"/>
              </a:ext>
            </a:extLst>
          </p:cNvPr>
          <p:cNvPicPr>
            <a:picLocks noChangeAspect="1"/>
          </p:cNvPicPr>
          <p:nvPr/>
        </p:nvPicPr>
        <p:blipFill>
          <a:blip r:embed="rId7"/>
          <a:stretch>
            <a:fillRect/>
          </a:stretch>
        </p:blipFill>
        <p:spPr>
          <a:xfrm>
            <a:off x="765174" y="4805925"/>
            <a:ext cx="6140763" cy="2200275"/>
          </a:xfrm>
          <a:prstGeom prst="rect">
            <a:avLst/>
          </a:prstGeom>
        </p:spPr>
      </p:pic>
    </p:spTree>
    <p:extLst>
      <p:ext uri="{BB962C8B-B14F-4D97-AF65-F5344CB8AC3E}">
        <p14:creationId xmlns:p14="http://schemas.microsoft.com/office/powerpoint/2010/main" val="961540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17BAA5C-A8EE-3206-9227-D413287F5E21}"/>
              </a:ext>
            </a:extLst>
          </p:cNvPr>
          <p:cNvSpPr>
            <a:spLocks noGrp="1"/>
          </p:cNvSpPr>
          <p:nvPr>
            <p:ph idx="1"/>
          </p:nvPr>
        </p:nvSpPr>
        <p:spPr>
          <a:xfrm>
            <a:off x="533796" y="2495130"/>
            <a:ext cx="3373725" cy="2334985"/>
          </a:xfrm>
        </p:spPr>
        <p:txBody>
          <a:bodyPr>
            <a:normAutofit/>
          </a:bodyPr>
          <a:lstStyle/>
          <a:p>
            <a:pPr marL="0" indent="0" algn="just">
              <a:buNone/>
            </a:pPr>
            <a:r>
              <a:rPr lang="es-ES_tradnl" sz="1400" kern="100" dirty="0">
                <a:effectLst/>
                <a:cs typeface="Times New Roman" panose="02020603050405020304" pitchFamily="18" charset="0"/>
              </a:rPr>
              <a:t>El recaudo de los recursos de capital de la nación asciende a $104,9 billones, lo que equivale a una ejecución del </a:t>
            </a:r>
            <a:r>
              <a:rPr lang="es-ES_tradnl" sz="1400" kern="100" dirty="0">
                <a:cs typeface="Times New Roman" panose="02020603050405020304" pitchFamily="18" charset="0"/>
              </a:rPr>
              <a:t>67,3</a:t>
            </a:r>
            <a:r>
              <a:rPr lang="es-ES_tradnl" sz="1400" kern="100" dirty="0">
                <a:effectLst/>
                <a:cs typeface="Times New Roman" panose="02020603050405020304" pitchFamily="18" charset="0"/>
              </a:rPr>
              <a:t>% de su aforo. Este monto se compone principalmente de recursos de crédito interno y externo, que representan el </a:t>
            </a:r>
            <a:r>
              <a:rPr lang="es-ES_tradnl" sz="1400" kern="100" dirty="0">
                <a:cs typeface="Times New Roman" panose="02020603050405020304" pitchFamily="18" charset="0"/>
              </a:rPr>
              <a:t>76,7</a:t>
            </a:r>
            <a:r>
              <a:rPr lang="es-ES_tradnl" sz="1400" kern="100" dirty="0">
                <a:effectLst/>
                <a:cs typeface="Times New Roman" panose="02020603050405020304" pitchFamily="18" charset="0"/>
              </a:rPr>
              <a:t>% del total del aforo de los recursos de capital de la Nación.</a:t>
            </a:r>
            <a:endParaRPr lang="es-CO" sz="1400" kern="100" dirty="0">
              <a:effectLst/>
              <a:cs typeface="Times New Roman" panose="02020603050405020304" pitchFamily="18" charset="0"/>
            </a:endParaRPr>
          </a:p>
          <a:p>
            <a:pPr marL="0" indent="0">
              <a:buNone/>
            </a:pPr>
            <a:endParaRPr lang="es-CO" dirty="0"/>
          </a:p>
        </p:txBody>
      </p:sp>
      <p:pic>
        <p:nvPicPr>
          <p:cNvPr id="4" name="Imagen 3">
            <a:extLst>
              <a:ext uri="{FF2B5EF4-FFF2-40B4-BE49-F238E27FC236}">
                <a16:creationId xmlns:a16="http://schemas.microsoft.com/office/drawing/2014/main" id="{CD230A25-F077-B822-0920-B0CFDC47D63D}"/>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0DF9EB2B-B0C2-AEBE-48E7-3A31DE0DEAB5}"/>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7" name="Gráfico 6">
            <a:extLst>
              <a:ext uri="{FF2B5EF4-FFF2-40B4-BE49-F238E27FC236}">
                <a16:creationId xmlns:a16="http://schemas.microsoft.com/office/drawing/2014/main" id="{FF13EEDE-59B5-0FC2-801A-AF60B8B389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DBC3A241-CBEA-EC5B-6BB9-918B41634C77}"/>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2" name="Marcador de contenido 2">
            <a:extLst>
              <a:ext uri="{FF2B5EF4-FFF2-40B4-BE49-F238E27FC236}">
                <a16:creationId xmlns:a16="http://schemas.microsoft.com/office/drawing/2014/main" id="{ABA1F79B-847D-7CB5-2775-3EBF5CD92380}"/>
              </a:ext>
            </a:extLst>
          </p:cNvPr>
          <p:cNvSpPr txBox="1">
            <a:spLocks/>
          </p:cNvSpPr>
          <p:nvPr/>
        </p:nvSpPr>
        <p:spPr>
          <a:xfrm>
            <a:off x="3932237" y="2551529"/>
            <a:ext cx="2994092" cy="461126"/>
          </a:xfrm>
          <a:prstGeom prst="rect">
            <a:avLst/>
          </a:prstGeom>
        </p:spPr>
        <p:txBody>
          <a:bodyPr vert="horz" lIns="91440" tIns="45720" rIns="91440" bIns="45720" rtlCol="0">
            <a:normAutofit fontScale="925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Recursos de Capital de la Nación</a:t>
            </a:r>
            <a:endParaRPr lang="es-ES_tradnl" sz="1300" b="1" dirty="0">
              <a:solidFill>
                <a:srgbClr val="0B78B5"/>
              </a:solidFill>
              <a:cs typeface="+mn-cs"/>
            </a:endParaRPr>
          </a:p>
        </p:txBody>
      </p:sp>
      <p:sp>
        <p:nvSpPr>
          <p:cNvPr id="10" name="Título 1">
            <a:extLst>
              <a:ext uri="{FF2B5EF4-FFF2-40B4-BE49-F238E27FC236}">
                <a16:creationId xmlns:a16="http://schemas.microsoft.com/office/drawing/2014/main" id="{C5C03AC9-01A3-5DB1-DD40-0E8CFFEC9303}"/>
              </a:ext>
            </a:extLst>
          </p:cNvPr>
          <p:cNvSpPr txBox="1">
            <a:spLocks/>
          </p:cNvSpPr>
          <p:nvPr/>
        </p:nvSpPr>
        <p:spPr>
          <a:xfrm>
            <a:off x="519728" y="1553922"/>
            <a:ext cx="6520219" cy="697548"/>
          </a:xfrm>
          <a:prstGeom prst="rect">
            <a:avLst/>
          </a:prstGeom>
        </p:spPr>
        <p:txBody>
          <a:bodyPr vert="horz" lIns="91440" tIns="45720" rIns="91440" bIns="45720" rtlCol="0" anchor="ctr">
            <a:noAutofit/>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3.4. Ingresos del Presupuesto Nacional</a:t>
            </a:r>
          </a:p>
          <a:p>
            <a:r>
              <a:rPr lang="es-ES" sz="1500" dirty="0">
                <a:solidFill>
                  <a:srgbClr val="0B78B5"/>
                </a:solidFill>
              </a:rPr>
              <a:t>Ejecución de los Recursos de Capital de la Nación</a:t>
            </a:r>
            <a:endParaRPr lang="es-CO" sz="1500" dirty="0"/>
          </a:p>
        </p:txBody>
      </p:sp>
      <p:pic>
        <p:nvPicPr>
          <p:cNvPr id="6" name="Imagen 5">
            <a:extLst>
              <a:ext uri="{FF2B5EF4-FFF2-40B4-BE49-F238E27FC236}">
                <a16:creationId xmlns:a16="http://schemas.microsoft.com/office/drawing/2014/main" id="{7B230D5C-740F-AE14-7C58-0BE653CBAC34}"/>
              </a:ext>
            </a:extLst>
          </p:cNvPr>
          <p:cNvPicPr>
            <a:picLocks noChangeAspect="1"/>
          </p:cNvPicPr>
          <p:nvPr/>
        </p:nvPicPr>
        <p:blipFill>
          <a:blip r:embed="rId5"/>
          <a:stretch>
            <a:fillRect/>
          </a:stretch>
        </p:blipFill>
        <p:spPr>
          <a:xfrm>
            <a:off x="483215" y="5017293"/>
            <a:ext cx="6800850" cy="2981325"/>
          </a:xfrm>
          <a:prstGeom prst="rect">
            <a:avLst/>
          </a:prstGeom>
        </p:spPr>
      </p:pic>
      <p:pic>
        <p:nvPicPr>
          <p:cNvPr id="12" name="Imagen 11">
            <a:extLst>
              <a:ext uri="{FF2B5EF4-FFF2-40B4-BE49-F238E27FC236}">
                <a16:creationId xmlns:a16="http://schemas.microsoft.com/office/drawing/2014/main" id="{9744B32A-42A5-3644-013F-33258A23F78F}"/>
              </a:ext>
            </a:extLst>
          </p:cNvPr>
          <p:cNvPicPr>
            <a:picLocks noChangeAspect="1"/>
          </p:cNvPicPr>
          <p:nvPr/>
        </p:nvPicPr>
        <p:blipFill>
          <a:blip r:embed="rId6"/>
          <a:stretch>
            <a:fillRect/>
          </a:stretch>
        </p:blipFill>
        <p:spPr>
          <a:xfrm>
            <a:off x="4110686" y="2885070"/>
            <a:ext cx="2714043" cy="1843826"/>
          </a:xfrm>
          <a:prstGeom prst="rect">
            <a:avLst/>
          </a:prstGeom>
        </p:spPr>
      </p:pic>
    </p:spTree>
    <p:extLst>
      <p:ext uri="{BB962C8B-B14F-4D97-AF65-F5344CB8AC3E}">
        <p14:creationId xmlns:p14="http://schemas.microsoft.com/office/powerpoint/2010/main" val="2946384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BFF6072-33F4-B39A-7E8D-AB1AD1A4BAAE}"/>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2C46B5AB-9110-6997-33EF-E5076EAD1A25}"/>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7" name="Gráfico 6">
            <a:extLst>
              <a:ext uri="{FF2B5EF4-FFF2-40B4-BE49-F238E27FC236}">
                <a16:creationId xmlns:a16="http://schemas.microsoft.com/office/drawing/2014/main" id="{6C152875-CF88-5A32-22C4-2E84A44324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883" y="913009"/>
            <a:ext cx="4977907" cy="443261"/>
          </a:xfrm>
          <a:prstGeom prst="rect">
            <a:avLst/>
          </a:prstGeom>
        </p:spPr>
      </p:pic>
      <p:sp>
        <p:nvSpPr>
          <p:cNvPr id="8" name="CuadroTexto 7">
            <a:extLst>
              <a:ext uri="{FF2B5EF4-FFF2-40B4-BE49-F238E27FC236}">
                <a16:creationId xmlns:a16="http://schemas.microsoft.com/office/drawing/2014/main" id="{88766A35-D21E-F735-F8DF-EE8E08B7F62C}"/>
              </a:ext>
            </a:extLst>
          </p:cNvPr>
          <p:cNvSpPr txBox="1"/>
          <p:nvPr/>
        </p:nvSpPr>
        <p:spPr>
          <a:xfrm>
            <a:off x="1759241" y="98075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10" name="CuadroTexto 9">
            <a:extLst>
              <a:ext uri="{FF2B5EF4-FFF2-40B4-BE49-F238E27FC236}">
                <a16:creationId xmlns:a16="http://schemas.microsoft.com/office/drawing/2014/main" id="{2FAC657A-75CB-6B18-1E5B-1971EEB16704}"/>
              </a:ext>
            </a:extLst>
          </p:cNvPr>
          <p:cNvSpPr txBox="1"/>
          <p:nvPr/>
        </p:nvSpPr>
        <p:spPr>
          <a:xfrm>
            <a:off x="3299440" y="2046835"/>
            <a:ext cx="3503632" cy="2841099"/>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 2025, el recaudo de los Fondos Especiales (FE) de la Nación asciende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$12</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,3 billones que, representa una ejecución del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67,8</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Entre los fondos más significativos se encuentran el Fondo de recursos SOAT y FONSAT con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1,9</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 el Fondo de Solidaridad Pensional con $2,6</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billones, el Fondo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de salud de las Fuerzas Militares</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con $1,07 billones y el Fondo de Salud de la Policía Nacional con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1,04</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CuadroTexto 13">
            <a:extLst>
              <a:ext uri="{FF2B5EF4-FFF2-40B4-BE49-F238E27FC236}">
                <a16:creationId xmlns:a16="http://schemas.microsoft.com/office/drawing/2014/main" id="{CF66CEB5-8DE4-65C2-5491-19E5B34F7295}"/>
              </a:ext>
            </a:extLst>
          </p:cNvPr>
          <p:cNvSpPr txBox="1"/>
          <p:nvPr/>
        </p:nvSpPr>
        <p:spPr>
          <a:xfrm>
            <a:off x="414592" y="4925974"/>
            <a:ext cx="6388480" cy="1458028"/>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Dentro de los 48 Fondos Especiales de la nación, se destacan por su elevado porcentaje de ejecución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el Fondo de Defensa Nacional con un 328,5% y el Fondo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de Investigación en Salud (Ley 643/01)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con un 123%. Ambos fondos están agrupados en la categoría de "Resto de Fondos" según el detalle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que se presentan en el cuadro No. 6</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Marcador de contenido 2">
            <a:extLst>
              <a:ext uri="{FF2B5EF4-FFF2-40B4-BE49-F238E27FC236}">
                <a16:creationId xmlns:a16="http://schemas.microsoft.com/office/drawing/2014/main" id="{DE3F4B6A-87DE-2245-BAC2-2A6A05C0D1DF}"/>
              </a:ext>
            </a:extLst>
          </p:cNvPr>
          <p:cNvSpPr txBox="1">
            <a:spLocks/>
          </p:cNvSpPr>
          <p:nvPr/>
        </p:nvSpPr>
        <p:spPr>
          <a:xfrm>
            <a:off x="260545" y="2272530"/>
            <a:ext cx="2994092" cy="461126"/>
          </a:xfrm>
          <a:prstGeom prst="rect">
            <a:avLst/>
          </a:prstGeom>
        </p:spPr>
        <p:txBody>
          <a:bodyPr vert="horz" lIns="91440" tIns="45720" rIns="91440" bIns="45720" rtlCol="0">
            <a:normAutofit fontScale="925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Fondos Especiales de la Nación</a:t>
            </a:r>
            <a:endParaRPr lang="es-ES_tradnl" sz="1300" b="1" dirty="0">
              <a:solidFill>
                <a:srgbClr val="0B78B5"/>
              </a:solidFill>
              <a:cs typeface="+mn-cs"/>
            </a:endParaRPr>
          </a:p>
        </p:txBody>
      </p:sp>
      <p:sp>
        <p:nvSpPr>
          <p:cNvPr id="9" name="Título 1">
            <a:extLst>
              <a:ext uri="{FF2B5EF4-FFF2-40B4-BE49-F238E27FC236}">
                <a16:creationId xmlns:a16="http://schemas.microsoft.com/office/drawing/2014/main" id="{DA19DB8D-2192-8415-E542-50767156F429}"/>
              </a:ext>
            </a:extLst>
          </p:cNvPr>
          <p:cNvSpPr txBox="1">
            <a:spLocks/>
          </p:cNvSpPr>
          <p:nvPr/>
        </p:nvSpPr>
        <p:spPr>
          <a:xfrm>
            <a:off x="477130" y="1454077"/>
            <a:ext cx="6562817" cy="672149"/>
          </a:xfrm>
          <a:prstGeom prst="rect">
            <a:avLst/>
          </a:prstGeom>
        </p:spPr>
        <p:txBody>
          <a:bodyPr vert="horz" lIns="91440" tIns="45720" rIns="91440" bIns="45720" rtlCol="0" anchor="ctr">
            <a:normAutofit fontScale="97500" lnSpcReduction="1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3.5. Ingresos del Presupuesto Nacional</a:t>
            </a:r>
          </a:p>
          <a:p>
            <a:r>
              <a:rPr lang="es-ES" sz="1500" dirty="0">
                <a:solidFill>
                  <a:srgbClr val="0B78B5"/>
                </a:solidFill>
              </a:rPr>
              <a:t>Ejecución Fondos Especiales de la Nación</a:t>
            </a:r>
            <a:br>
              <a:rPr lang="es-ES" sz="1500" dirty="0">
                <a:solidFill>
                  <a:srgbClr val="0B78B5"/>
                </a:solidFill>
              </a:rPr>
            </a:br>
            <a:endParaRPr lang="es-CO" sz="1500" dirty="0">
              <a:solidFill>
                <a:srgbClr val="0B78B5"/>
              </a:solidFill>
            </a:endParaRPr>
          </a:p>
        </p:txBody>
      </p:sp>
      <p:pic>
        <p:nvPicPr>
          <p:cNvPr id="11" name="Imagen 10">
            <a:extLst>
              <a:ext uri="{FF2B5EF4-FFF2-40B4-BE49-F238E27FC236}">
                <a16:creationId xmlns:a16="http://schemas.microsoft.com/office/drawing/2014/main" id="{2352D1C4-8901-62FB-3903-2D99C7E5B79B}"/>
              </a:ext>
            </a:extLst>
          </p:cNvPr>
          <p:cNvPicPr>
            <a:picLocks noChangeAspect="1"/>
          </p:cNvPicPr>
          <p:nvPr/>
        </p:nvPicPr>
        <p:blipFill>
          <a:blip r:embed="rId5"/>
          <a:stretch>
            <a:fillRect/>
          </a:stretch>
        </p:blipFill>
        <p:spPr>
          <a:xfrm>
            <a:off x="444795" y="2787595"/>
            <a:ext cx="2625592" cy="1800406"/>
          </a:xfrm>
          <a:prstGeom prst="rect">
            <a:avLst/>
          </a:prstGeom>
        </p:spPr>
      </p:pic>
      <p:pic>
        <p:nvPicPr>
          <p:cNvPr id="3" name="Imagen 2">
            <a:extLst>
              <a:ext uri="{FF2B5EF4-FFF2-40B4-BE49-F238E27FC236}">
                <a16:creationId xmlns:a16="http://schemas.microsoft.com/office/drawing/2014/main" id="{3A9FAD5F-F093-BF7E-4932-5D0480820429}"/>
              </a:ext>
            </a:extLst>
          </p:cNvPr>
          <p:cNvPicPr>
            <a:picLocks noChangeAspect="1"/>
          </p:cNvPicPr>
          <p:nvPr/>
        </p:nvPicPr>
        <p:blipFill>
          <a:blip r:embed="rId6"/>
          <a:stretch>
            <a:fillRect/>
          </a:stretch>
        </p:blipFill>
        <p:spPr>
          <a:xfrm>
            <a:off x="531659" y="6557383"/>
            <a:ext cx="6453758" cy="3491518"/>
          </a:xfrm>
          <a:prstGeom prst="rect">
            <a:avLst/>
          </a:prstGeom>
        </p:spPr>
      </p:pic>
    </p:spTree>
    <p:extLst>
      <p:ext uri="{BB962C8B-B14F-4D97-AF65-F5344CB8AC3E}">
        <p14:creationId xmlns:p14="http://schemas.microsoft.com/office/powerpoint/2010/main" val="89968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4ACDCB1-773B-7E22-75E3-319AD6AA8657}"/>
              </a:ext>
            </a:extLst>
          </p:cNvPr>
          <p:cNvSpPr>
            <a:spLocks noGrp="1"/>
          </p:cNvSpPr>
          <p:nvPr>
            <p:ph idx="1"/>
          </p:nvPr>
        </p:nvSpPr>
        <p:spPr>
          <a:xfrm>
            <a:off x="552001" y="2014692"/>
            <a:ext cx="6520219" cy="2118381"/>
          </a:xfrm>
        </p:spPr>
        <p:txBody>
          <a:bodyPr numCol="1">
            <a:normAutofit/>
          </a:bodyPr>
          <a:lstStyle/>
          <a:p>
            <a:pPr marL="0" indent="0" algn="just">
              <a:buNone/>
            </a:pPr>
            <a:r>
              <a:rPr lang="es-ES" sz="1400" dirty="0"/>
              <a:t>En aras de la transparencia en la rendición de cuentas del manejo de los recursos públicos, este informe presenta los principales resultados de la ejecución de ingresos de la vigencia fiscal 2025, por concepto y fuente de ingreso.</a:t>
            </a:r>
          </a:p>
          <a:p>
            <a:pPr marL="0" indent="0" algn="just">
              <a:buNone/>
            </a:pPr>
            <a:r>
              <a:rPr lang="es-ES" sz="1400" dirty="0"/>
              <a:t>Toda la información relacionada se encuentra publicada en el Portal de Transparencia Económica en el siguiente enlace</a:t>
            </a:r>
            <a:r>
              <a:rPr lang="es-ES" sz="1400" dirty="0">
                <a:solidFill>
                  <a:srgbClr val="575757"/>
                </a:solidFill>
              </a:rPr>
              <a:t>:</a:t>
            </a:r>
          </a:p>
          <a:p>
            <a:pPr marL="0" indent="0" algn="just">
              <a:buNone/>
            </a:pPr>
            <a:endParaRPr lang="es-ES" sz="1400" dirty="0">
              <a:solidFill>
                <a:srgbClr val="575757"/>
              </a:solidFill>
            </a:endParaRPr>
          </a:p>
          <a:p>
            <a:pPr marL="0" indent="0">
              <a:buNone/>
            </a:pPr>
            <a:r>
              <a:rPr lang="es-ES" sz="1800" b="1" dirty="0">
                <a:solidFill>
                  <a:srgbClr val="575757"/>
                </a:solidFill>
                <a:hlinkClick r:id="rId2"/>
              </a:rPr>
              <a:t>https://www.pte.gov.co/</a:t>
            </a:r>
            <a:r>
              <a:rPr lang="es-ES" sz="1800" b="1" dirty="0">
                <a:solidFill>
                  <a:srgbClr val="575757"/>
                </a:solidFill>
              </a:rPr>
              <a:t> </a:t>
            </a:r>
          </a:p>
          <a:p>
            <a:pPr marL="0" indent="0" algn="just">
              <a:buNone/>
            </a:pPr>
            <a:endParaRPr lang="es-ES" sz="1400" dirty="0">
              <a:solidFill>
                <a:srgbClr val="575757"/>
              </a:solidFill>
            </a:endParaRPr>
          </a:p>
          <a:p>
            <a:pPr marL="0" indent="0">
              <a:buNone/>
            </a:pPr>
            <a:endParaRPr lang="es-CO" dirty="0"/>
          </a:p>
        </p:txBody>
      </p:sp>
      <p:pic>
        <p:nvPicPr>
          <p:cNvPr id="4" name="Imagen 3">
            <a:extLst>
              <a:ext uri="{FF2B5EF4-FFF2-40B4-BE49-F238E27FC236}">
                <a16:creationId xmlns:a16="http://schemas.microsoft.com/office/drawing/2014/main" id="{0BA62FB0-1A38-EC5B-0415-3D12402C5B93}"/>
              </a:ext>
            </a:extLst>
          </p:cNvPr>
          <p:cNvPicPr>
            <a:picLocks noChangeAspect="1"/>
          </p:cNvPicPr>
          <p:nvPr/>
        </p:nvPicPr>
        <p:blipFill>
          <a:blip r:embed="rId3"/>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5F84EA98-AA9F-51D9-1A9E-D1FE8627B08E}"/>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
        <p:nvSpPr>
          <p:cNvPr id="31" name="CuadroTexto 30">
            <a:extLst>
              <a:ext uri="{FF2B5EF4-FFF2-40B4-BE49-F238E27FC236}">
                <a16:creationId xmlns:a16="http://schemas.microsoft.com/office/drawing/2014/main" id="{7A3E5103-D4AD-50D9-15B6-420D31C2907D}"/>
              </a:ext>
            </a:extLst>
          </p:cNvPr>
          <p:cNvSpPr txBox="1"/>
          <p:nvPr/>
        </p:nvSpPr>
        <p:spPr>
          <a:xfrm>
            <a:off x="1982627" y="1158794"/>
            <a:ext cx="4211356" cy="584775"/>
          </a:xfrm>
          <a:prstGeom prst="rect">
            <a:avLst/>
          </a:prstGeom>
          <a:noFill/>
          <a:ln>
            <a:noFill/>
            <a:prstDash val="dash"/>
          </a:ln>
        </p:spPr>
        <p:txBody>
          <a:bodyPr wrap="square" rtlCol="0">
            <a:spAutoFit/>
          </a:bodyPr>
          <a:lstStyle/>
          <a:p>
            <a:pPr algn="ctr"/>
            <a:r>
              <a:rPr lang="es-ES" sz="1600" b="1" dirty="0">
                <a:solidFill>
                  <a:srgbClr val="07618F"/>
                </a:solidFill>
                <a:latin typeface="Aptos" panose="020B0004020202020204" pitchFamily="34" charset="0"/>
                <a:ea typeface="Verdana" panose="020B0604030504040204" pitchFamily="34" charset="0"/>
              </a:rPr>
              <a:t>Aviso de transparencia de información del Presupuesto General de la Nación - PGN</a:t>
            </a:r>
          </a:p>
        </p:txBody>
      </p:sp>
      <p:sp>
        <p:nvSpPr>
          <p:cNvPr id="32" name="Google Shape;9332;p74">
            <a:extLst>
              <a:ext uri="{FF2B5EF4-FFF2-40B4-BE49-F238E27FC236}">
                <a16:creationId xmlns:a16="http://schemas.microsoft.com/office/drawing/2014/main" id="{828BAAD5-3D93-41CC-37C5-4F7EA9759F78}"/>
              </a:ext>
            </a:extLst>
          </p:cNvPr>
          <p:cNvSpPr/>
          <p:nvPr/>
        </p:nvSpPr>
        <p:spPr>
          <a:xfrm>
            <a:off x="1295589" y="1250835"/>
            <a:ext cx="529518" cy="400691"/>
          </a:xfrm>
          <a:custGeom>
            <a:avLst/>
            <a:gdLst/>
            <a:ahLst/>
            <a:cxnLst/>
            <a:rect l="l" t="t" r="r" b="b"/>
            <a:pathLst>
              <a:path w="19326" h="18118" extrusionOk="0">
                <a:moveTo>
                  <a:pt x="17628" y="6794"/>
                </a:moveTo>
                <a:cubicBezTo>
                  <a:pt x="17939" y="6794"/>
                  <a:pt x="18193" y="7048"/>
                  <a:pt x="18193" y="7362"/>
                </a:cubicBezTo>
                <a:lnTo>
                  <a:pt x="18193" y="7927"/>
                </a:lnTo>
                <a:lnTo>
                  <a:pt x="12532" y="7927"/>
                </a:lnTo>
                <a:lnTo>
                  <a:pt x="12532" y="7362"/>
                </a:lnTo>
                <a:cubicBezTo>
                  <a:pt x="12532" y="7048"/>
                  <a:pt x="12785" y="6794"/>
                  <a:pt x="13099" y="6794"/>
                </a:cubicBezTo>
                <a:close/>
                <a:moveTo>
                  <a:pt x="17628" y="1133"/>
                </a:moveTo>
                <a:cubicBezTo>
                  <a:pt x="17939" y="1133"/>
                  <a:pt x="18193" y="1387"/>
                  <a:pt x="18193" y="1701"/>
                </a:cubicBezTo>
                <a:lnTo>
                  <a:pt x="18193" y="5759"/>
                </a:lnTo>
                <a:cubicBezTo>
                  <a:pt x="18012" y="5695"/>
                  <a:pt x="17819" y="5662"/>
                  <a:pt x="17628" y="5662"/>
                </a:cubicBezTo>
                <a:lnTo>
                  <a:pt x="13099" y="5662"/>
                </a:lnTo>
                <a:cubicBezTo>
                  <a:pt x="12160" y="5662"/>
                  <a:pt x="11399" y="6423"/>
                  <a:pt x="11399" y="7362"/>
                </a:cubicBezTo>
                <a:lnTo>
                  <a:pt x="11399" y="11324"/>
                </a:lnTo>
                <a:lnTo>
                  <a:pt x="1133" y="11324"/>
                </a:lnTo>
                <a:lnTo>
                  <a:pt x="1133" y="1701"/>
                </a:lnTo>
                <a:cubicBezTo>
                  <a:pt x="1133" y="1387"/>
                  <a:pt x="1387" y="1133"/>
                  <a:pt x="1701" y="1133"/>
                </a:cubicBezTo>
                <a:close/>
                <a:moveTo>
                  <a:pt x="11399" y="12456"/>
                </a:moveTo>
                <a:lnTo>
                  <a:pt x="11399" y="13588"/>
                </a:lnTo>
                <a:lnTo>
                  <a:pt x="1701" y="13588"/>
                </a:lnTo>
                <a:cubicBezTo>
                  <a:pt x="1387" y="13588"/>
                  <a:pt x="1133" y="13335"/>
                  <a:pt x="1133" y="13024"/>
                </a:cubicBezTo>
                <a:lnTo>
                  <a:pt x="1133" y="12456"/>
                </a:lnTo>
                <a:close/>
                <a:moveTo>
                  <a:pt x="18193" y="9059"/>
                </a:moveTo>
                <a:lnTo>
                  <a:pt x="18193" y="14720"/>
                </a:lnTo>
                <a:lnTo>
                  <a:pt x="12532" y="14720"/>
                </a:lnTo>
                <a:lnTo>
                  <a:pt x="12532" y="9059"/>
                </a:lnTo>
                <a:close/>
                <a:moveTo>
                  <a:pt x="11399" y="14720"/>
                </a:moveTo>
                <a:lnTo>
                  <a:pt x="11399" y="16420"/>
                </a:lnTo>
                <a:cubicBezTo>
                  <a:pt x="11399" y="16611"/>
                  <a:pt x="11432" y="16804"/>
                  <a:pt x="11496" y="16985"/>
                </a:cubicBezTo>
                <a:lnTo>
                  <a:pt x="7051" y="16985"/>
                </a:lnTo>
                <a:lnTo>
                  <a:pt x="7806" y="14720"/>
                </a:lnTo>
                <a:close/>
                <a:moveTo>
                  <a:pt x="18193" y="15853"/>
                </a:moveTo>
                <a:lnTo>
                  <a:pt x="18193" y="16420"/>
                </a:lnTo>
                <a:cubicBezTo>
                  <a:pt x="18193" y="16731"/>
                  <a:pt x="17939" y="16985"/>
                  <a:pt x="17628" y="16985"/>
                </a:cubicBezTo>
                <a:lnTo>
                  <a:pt x="13099" y="16985"/>
                </a:lnTo>
                <a:cubicBezTo>
                  <a:pt x="12785" y="16985"/>
                  <a:pt x="12532" y="16731"/>
                  <a:pt x="12532" y="16420"/>
                </a:cubicBezTo>
                <a:lnTo>
                  <a:pt x="12532" y="15853"/>
                </a:lnTo>
                <a:close/>
                <a:moveTo>
                  <a:pt x="1701" y="1"/>
                </a:moveTo>
                <a:cubicBezTo>
                  <a:pt x="762" y="1"/>
                  <a:pt x="1" y="762"/>
                  <a:pt x="1" y="1701"/>
                </a:cubicBezTo>
                <a:lnTo>
                  <a:pt x="1" y="13024"/>
                </a:lnTo>
                <a:cubicBezTo>
                  <a:pt x="1" y="13960"/>
                  <a:pt x="762" y="14720"/>
                  <a:pt x="1701" y="14720"/>
                </a:cubicBezTo>
                <a:lnTo>
                  <a:pt x="6613" y="14720"/>
                </a:lnTo>
                <a:lnTo>
                  <a:pt x="5859" y="16985"/>
                </a:lnTo>
                <a:lnTo>
                  <a:pt x="4002" y="16985"/>
                </a:lnTo>
                <a:cubicBezTo>
                  <a:pt x="3688" y="16985"/>
                  <a:pt x="3437" y="17239"/>
                  <a:pt x="3437" y="17553"/>
                </a:cubicBezTo>
                <a:cubicBezTo>
                  <a:pt x="3437" y="17864"/>
                  <a:pt x="3688" y="18117"/>
                  <a:pt x="4002" y="18117"/>
                </a:cubicBezTo>
                <a:lnTo>
                  <a:pt x="17628" y="18117"/>
                </a:lnTo>
                <a:cubicBezTo>
                  <a:pt x="18564" y="18117"/>
                  <a:pt x="19325" y="17356"/>
                  <a:pt x="19325" y="16420"/>
                </a:cubicBezTo>
                <a:lnTo>
                  <a:pt x="19325" y="1701"/>
                </a:lnTo>
                <a:cubicBezTo>
                  <a:pt x="19325" y="762"/>
                  <a:pt x="18564" y="1"/>
                  <a:pt x="17628" y="1"/>
                </a:cubicBezTo>
                <a:close/>
              </a:path>
            </a:pathLst>
          </a:custGeom>
          <a:solidFill>
            <a:srgbClr val="0761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2851E"/>
              </a:solidFill>
            </a:endParaRPr>
          </a:p>
        </p:txBody>
      </p:sp>
      <p:pic>
        <p:nvPicPr>
          <p:cNvPr id="35" name="Imagen 34">
            <a:extLst>
              <a:ext uri="{FF2B5EF4-FFF2-40B4-BE49-F238E27FC236}">
                <a16:creationId xmlns:a16="http://schemas.microsoft.com/office/drawing/2014/main" id="{8EB65382-19FF-2163-9A41-35737AFE5464}"/>
              </a:ext>
            </a:extLst>
          </p:cNvPr>
          <p:cNvPicPr>
            <a:picLocks noChangeAspect="1"/>
          </p:cNvPicPr>
          <p:nvPr/>
        </p:nvPicPr>
        <p:blipFill>
          <a:blip r:embed="rId4"/>
          <a:stretch>
            <a:fillRect/>
          </a:stretch>
        </p:blipFill>
        <p:spPr>
          <a:xfrm>
            <a:off x="1231513" y="6060408"/>
            <a:ext cx="972708" cy="1424932"/>
          </a:xfrm>
          <a:prstGeom prst="rect">
            <a:avLst/>
          </a:prstGeom>
        </p:spPr>
      </p:pic>
      <p:sp>
        <p:nvSpPr>
          <p:cNvPr id="40" name="Flecha: hacia abajo 39">
            <a:extLst>
              <a:ext uri="{FF2B5EF4-FFF2-40B4-BE49-F238E27FC236}">
                <a16:creationId xmlns:a16="http://schemas.microsoft.com/office/drawing/2014/main" id="{A8886BAE-3530-653A-650C-21B9C4D10DF2}"/>
              </a:ext>
            </a:extLst>
          </p:cNvPr>
          <p:cNvSpPr/>
          <p:nvPr/>
        </p:nvSpPr>
        <p:spPr>
          <a:xfrm>
            <a:off x="1614092" y="4004847"/>
            <a:ext cx="211015" cy="2478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Flecha: hacia abajo 40">
            <a:extLst>
              <a:ext uri="{FF2B5EF4-FFF2-40B4-BE49-F238E27FC236}">
                <a16:creationId xmlns:a16="http://schemas.microsoft.com/office/drawing/2014/main" id="{FA8DCFA2-FA2D-1AAE-CF59-5954B0B90273}"/>
              </a:ext>
            </a:extLst>
          </p:cNvPr>
          <p:cNvSpPr/>
          <p:nvPr/>
        </p:nvSpPr>
        <p:spPr>
          <a:xfrm>
            <a:off x="1614092" y="5703435"/>
            <a:ext cx="211015" cy="2478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3" name="Imagen 42">
            <a:extLst>
              <a:ext uri="{FF2B5EF4-FFF2-40B4-BE49-F238E27FC236}">
                <a16:creationId xmlns:a16="http://schemas.microsoft.com/office/drawing/2014/main" id="{997470C2-00B3-2ED4-CA55-17E647E70D21}"/>
              </a:ext>
            </a:extLst>
          </p:cNvPr>
          <p:cNvPicPr>
            <a:picLocks noChangeAspect="1"/>
          </p:cNvPicPr>
          <p:nvPr/>
        </p:nvPicPr>
        <p:blipFill>
          <a:blip r:embed="rId5"/>
          <a:stretch>
            <a:fillRect/>
          </a:stretch>
        </p:blipFill>
        <p:spPr>
          <a:xfrm>
            <a:off x="1257932" y="4374694"/>
            <a:ext cx="919871" cy="1188167"/>
          </a:xfrm>
          <a:prstGeom prst="rect">
            <a:avLst/>
          </a:prstGeom>
        </p:spPr>
      </p:pic>
      <p:sp>
        <p:nvSpPr>
          <p:cNvPr id="44" name="CuadroTexto 43">
            <a:extLst>
              <a:ext uri="{FF2B5EF4-FFF2-40B4-BE49-F238E27FC236}">
                <a16:creationId xmlns:a16="http://schemas.microsoft.com/office/drawing/2014/main" id="{56A948AD-5A39-8C2A-F9C4-03D7015843B3}"/>
              </a:ext>
            </a:extLst>
          </p:cNvPr>
          <p:cNvSpPr txBox="1"/>
          <p:nvPr/>
        </p:nvSpPr>
        <p:spPr>
          <a:xfrm>
            <a:off x="519727" y="7929097"/>
            <a:ext cx="6520219" cy="1384995"/>
          </a:xfrm>
          <a:prstGeom prst="rect">
            <a:avLst/>
          </a:prstGeom>
          <a:noFill/>
          <a:ln>
            <a:noFill/>
            <a:prstDash val="dash"/>
          </a:ln>
        </p:spPr>
        <p:txBody>
          <a:bodyPr wrap="square" rtlCol="0">
            <a:spAutoFit/>
          </a:bodyPr>
          <a:lstStyle/>
          <a:p>
            <a:pPr algn="just"/>
            <a:r>
              <a:rPr lang="es-ES" sz="1400" dirty="0">
                <a:latin typeface="Verdana" panose="020B0604030504040204" pitchFamily="34" charset="0"/>
                <a:ea typeface="Verdana" panose="020B0604030504040204" pitchFamily="34" charset="0"/>
              </a:rPr>
              <a:t>Los datos históricos agregados anualmente 2000-2025, se pueden consultar en la opción Cifras Presupuestales Históricas en la pagina principal del Ministerio de Hacienda y Crédito Público en el siguiente  enlace:</a:t>
            </a:r>
          </a:p>
          <a:p>
            <a:pPr algn="just"/>
            <a:endParaRPr lang="es-ES" sz="1400" dirty="0">
              <a:solidFill>
                <a:srgbClr val="7030A0"/>
              </a:solidFill>
              <a:latin typeface="Verdana" panose="020B0604030504040204" pitchFamily="34" charset="0"/>
              <a:ea typeface="Verdana" panose="020B0604030504040204" pitchFamily="34" charset="0"/>
            </a:endParaRPr>
          </a:p>
          <a:p>
            <a:pPr algn="ctr"/>
            <a:r>
              <a:rPr lang="es-ES" sz="1400" dirty="0">
                <a:solidFill>
                  <a:srgbClr val="7030A0"/>
                </a:solidFill>
                <a:latin typeface="Verdana" panose="020B0604030504040204" pitchFamily="34" charset="0"/>
                <a:ea typeface="Verdana" panose="020B0604030504040204" pitchFamily="34" charset="0"/>
              </a:rPr>
              <a:t>https://www.pte.gov.co/es/cifras-presupuestales-historicas</a:t>
            </a:r>
          </a:p>
        </p:txBody>
      </p:sp>
      <p:sp>
        <p:nvSpPr>
          <p:cNvPr id="46" name="CuadroTexto 45">
            <a:extLst>
              <a:ext uri="{FF2B5EF4-FFF2-40B4-BE49-F238E27FC236}">
                <a16:creationId xmlns:a16="http://schemas.microsoft.com/office/drawing/2014/main" id="{DAE589B0-B57F-5531-D208-259518AEA482}"/>
              </a:ext>
            </a:extLst>
          </p:cNvPr>
          <p:cNvSpPr txBox="1"/>
          <p:nvPr/>
        </p:nvSpPr>
        <p:spPr>
          <a:xfrm>
            <a:off x="2161735" y="4684410"/>
            <a:ext cx="4032247" cy="523220"/>
          </a:xfrm>
          <a:prstGeom prst="rect">
            <a:avLst/>
          </a:prstGeom>
          <a:noFill/>
        </p:spPr>
        <p:txBody>
          <a:bodyPr wrap="square" rtlCol="0">
            <a:spAutoFit/>
          </a:bodyPr>
          <a:lstStyle/>
          <a:p>
            <a:pPr algn="just"/>
            <a:r>
              <a:rPr lang="es-CO" sz="1400" dirty="0">
                <a:solidFill>
                  <a:schemeClr val="bg2">
                    <a:lumMod val="50000"/>
                  </a:schemeClr>
                </a:solidFill>
              </a:rPr>
              <a:t>Al ingresar al Portal de Transparencia Económica, dar clic sobre el icono PGN</a:t>
            </a:r>
          </a:p>
        </p:txBody>
      </p:sp>
      <p:sp>
        <p:nvSpPr>
          <p:cNvPr id="47" name="CuadroTexto 46">
            <a:extLst>
              <a:ext uri="{FF2B5EF4-FFF2-40B4-BE49-F238E27FC236}">
                <a16:creationId xmlns:a16="http://schemas.microsoft.com/office/drawing/2014/main" id="{06FD14BF-50B3-70DE-9805-3CA5820CDD81}"/>
              </a:ext>
            </a:extLst>
          </p:cNvPr>
          <p:cNvSpPr txBox="1"/>
          <p:nvPr/>
        </p:nvSpPr>
        <p:spPr>
          <a:xfrm>
            <a:off x="2177803" y="6214323"/>
            <a:ext cx="4032247" cy="954107"/>
          </a:xfrm>
          <a:prstGeom prst="rect">
            <a:avLst/>
          </a:prstGeom>
          <a:noFill/>
        </p:spPr>
        <p:txBody>
          <a:bodyPr wrap="square" rtlCol="0">
            <a:spAutoFit/>
          </a:bodyPr>
          <a:lstStyle/>
          <a:p>
            <a:pPr algn="just"/>
            <a:r>
              <a:rPr lang="es-CO" sz="1400" dirty="0">
                <a:solidFill>
                  <a:schemeClr val="bg2">
                    <a:lumMod val="50000"/>
                  </a:schemeClr>
                </a:solidFill>
              </a:rPr>
              <a:t>En la sección Seguimiento a la Ejecución Presupuestal  dar clic en “Ver más” bajo el informe de ingresos para acceder al reporte y las bases de cifras.</a:t>
            </a:r>
          </a:p>
        </p:txBody>
      </p:sp>
    </p:spTree>
    <p:extLst>
      <p:ext uri="{BB962C8B-B14F-4D97-AF65-F5344CB8AC3E}">
        <p14:creationId xmlns:p14="http://schemas.microsoft.com/office/powerpoint/2010/main" val="1019978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B8C977-D7D9-C366-0287-BDF9D05BEE0E}"/>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DE7A0952-76E9-47CD-D694-A30B2BA9B1A0}"/>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7" name="Gráfico 6">
            <a:extLst>
              <a:ext uri="{FF2B5EF4-FFF2-40B4-BE49-F238E27FC236}">
                <a16:creationId xmlns:a16="http://schemas.microsoft.com/office/drawing/2014/main" id="{238A7D00-C24D-D320-D0A3-DC7257CCF0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99AB2DB3-771F-ED9C-70B2-EE7435CD9E8D}"/>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12" name="CuadroTexto 11">
            <a:extLst>
              <a:ext uri="{FF2B5EF4-FFF2-40B4-BE49-F238E27FC236}">
                <a16:creationId xmlns:a16="http://schemas.microsoft.com/office/drawing/2014/main" id="{40828559-2491-9EFD-9126-86B3D55C740F}"/>
              </a:ext>
            </a:extLst>
          </p:cNvPr>
          <p:cNvSpPr txBox="1"/>
          <p:nvPr/>
        </p:nvSpPr>
        <p:spPr>
          <a:xfrm>
            <a:off x="633346" y="2837065"/>
            <a:ext cx="3192878" cy="1688539"/>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aforo de las contribuciones parafiscales de la nación asciende a $4,03 billones.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el recaudo de estas contribuciones alcanzó los $2,5 billones, lo que representa un nivel de ejecución del 62,2%.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4" name="CuadroTexto 13">
            <a:extLst>
              <a:ext uri="{FF2B5EF4-FFF2-40B4-BE49-F238E27FC236}">
                <a16:creationId xmlns:a16="http://schemas.microsoft.com/office/drawing/2014/main" id="{14AB4AC0-348A-0C65-029A-5EA35EADBAC6}"/>
              </a:ext>
            </a:extLst>
          </p:cNvPr>
          <p:cNvSpPr txBox="1"/>
          <p:nvPr/>
        </p:nvSpPr>
        <p:spPr>
          <a:xfrm>
            <a:off x="519728" y="5507667"/>
            <a:ext cx="6520219" cy="954107"/>
          </a:xfrm>
          <a:prstGeom prst="rect">
            <a:avLst/>
          </a:prstGeom>
          <a:noFill/>
        </p:spPr>
        <p:txBody>
          <a:bodyPr wrap="square">
            <a:spAutoFit/>
          </a:bodyPr>
          <a:lstStyle/>
          <a:p>
            <a:pPr algn="just"/>
            <a:r>
              <a:rPr lang="es-ES_tradnl" sz="1400" kern="100" dirty="0">
                <a:latin typeface="Verdana" panose="020B0604030504040204" pitchFamily="34" charset="0"/>
                <a:ea typeface="Cambria" panose="02040503050406030204" pitchFamily="18" charset="0"/>
                <a:cs typeface="Times New Roman" panose="02020603050405020304" pitchFamily="18" charset="0"/>
              </a:rPr>
              <a:t>De los dos conceptos de las contribuciones parafiscales de la nación el más significativo es el Fondo de Prestaciones Sociales del Magisterio, que representa el 97,8% del aforo y el 97% del recaudo, como se presentan en el cuadro No. 7.</a:t>
            </a:r>
            <a:endParaRPr lang="es-CO" sz="1400" dirty="0"/>
          </a:p>
        </p:txBody>
      </p:sp>
      <p:sp>
        <p:nvSpPr>
          <p:cNvPr id="2" name="Marcador de contenido 2">
            <a:extLst>
              <a:ext uri="{FF2B5EF4-FFF2-40B4-BE49-F238E27FC236}">
                <a16:creationId xmlns:a16="http://schemas.microsoft.com/office/drawing/2014/main" id="{AF6C6403-9FA1-100E-EC11-07FBAA8F84CA}"/>
              </a:ext>
            </a:extLst>
          </p:cNvPr>
          <p:cNvSpPr txBox="1">
            <a:spLocks/>
          </p:cNvSpPr>
          <p:nvPr/>
        </p:nvSpPr>
        <p:spPr>
          <a:xfrm>
            <a:off x="3932237" y="2477963"/>
            <a:ext cx="2994092" cy="461126"/>
          </a:xfrm>
          <a:prstGeom prst="rect">
            <a:avLst/>
          </a:prstGeom>
        </p:spPr>
        <p:txBody>
          <a:bodyPr vert="horz" lIns="91440" tIns="45720" rIns="91440" bIns="45720" rtlCol="0">
            <a:normAutofit fontScale="92500" lnSpcReduction="100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Contribuciones Parafiscales de la Nación</a:t>
            </a:r>
            <a:endParaRPr lang="es-ES_tradnl" sz="1300" b="1" dirty="0">
              <a:solidFill>
                <a:srgbClr val="0B78B5"/>
              </a:solidFill>
              <a:cs typeface="+mn-cs"/>
            </a:endParaRPr>
          </a:p>
        </p:txBody>
      </p:sp>
      <p:sp>
        <p:nvSpPr>
          <p:cNvPr id="11" name="Título 1">
            <a:extLst>
              <a:ext uri="{FF2B5EF4-FFF2-40B4-BE49-F238E27FC236}">
                <a16:creationId xmlns:a16="http://schemas.microsoft.com/office/drawing/2014/main" id="{F2A62CA5-1240-FE1E-B02C-870E11102B3A}"/>
              </a:ext>
            </a:extLst>
          </p:cNvPr>
          <p:cNvSpPr txBox="1">
            <a:spLocks/>
          </p:cNvSpPr>
          <p:nvPr/>
        </p:nvSpPr>
        <p:spPr>
          <a:xfrm>
            <a:off x="477130" y="1630121"/>
            <a:ext cx="6562817" cy="791229"/>
          </a:xfrm>
          <a:prstGeom prst="rect">
            <a:avLst/>
          </a:prstGeom>
        </p:spPr>
        <p:txBody>
          <a:bodyPr vert="horz" lIns="91440" tIns="45720" rIns="91440" bIns="45720" rtlCol="0" anchor="ctr">
            <a:normAutofit fontScale="975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3.6. Ingresos del Presupuesto Nacional</a:t>
            </a:r>
          </a:p>
          <a:p>
            <a:r>
              <a:rPr lang="es-ES" sz="1500" dirty="0">
                <a:solidFill>
                  <a:srgbClr val="0B78B5"/>
                </a:solidFill>
              </a:rPr>
              <a:t>Ejecución Contribuciones Parafiscales de la Nación</a:t>
            </a:r>
            <a:br>
              <a:rPr lang="es-ES" sz="1500" dirty="0">
                <a:solidFill>
                  <a:srgbClr val="0B78B5"/>
                </a:solidFill>
              </a:rPr>
            </a:br>
            <a:endParaRPr lang="es-CO" sz="1500" dirty="0">
              <a:solidFill>
                <a:srgbClr val="0B78B5"/>
              </a:solidFill>
            </a:endParaRPr>
          </a:p>
        </p:txBody>
      </p:sp>
      <p:pic>
        <p:nvPicPr>
          <p:cNvPr id="3" name="Imagen 2">
            <a:extLst>
              <a:ext uri="{FF2B5EF4-FFF2-40B4-BE49-F238E27FC236}">
                <a16:creationId xmlns:a16="http://schemas.microsoft.com/office/drawing/2014/main" id="{DB0EC8FE-F7CD-2FFC-3B43-0F58E95C9E99}"/>
              </a:ext>
            </a:extLst>
          </p:cNvPr>
          <p:cNvPicPr>
            <a:picLocks noChangeAspect="1"/>
          </p:cNvPicPr>
          <p:nvPr/>
        </p:nvPicPr>
        <p:blipFill>
          <a:blip r:embed="rId5"/>
          <a:stretch>
            <a:fillRect/>
          </a:stretch>
        </p:blipFill>
        <p:spPr>
          <a:xfrm>
            <a:off x="227012" y="7050611"/>
            <a:ext cx="7105650" cy="1790700"/>
          </a:xfrm>
          <a:prstGeom prst="rect">
            <a:avLst/>
          </a:prstGeom>
        </p:spPr>
      </p:pic>
      <p:pic>
        <p:nvPicPr>
          <p:cNvPr id="9" name="Imagen 8">
            <a:extLst>
              <a:ext uri="{FF2B5EF4-FFF2-40B4-BE49-F238E27FC236}">
                <a16:creationId xmlns:a16="http://schemas.microsoft.com/office/drawing/2014/main" id="{E83C8793-5ADC-7CC2-A225-54599FB97CCF}"/>
              </a:ext>
            </a:extLst>
          </p:cNvPr>
          <p:cNvPicPr>
            <a:picLocks noChangeAspect="1"/>
          </p:cNvPicPr>
          <p:nvPr/>
        </p:nvPicPr>
        <p:blipFill>
          <a:blip r:embed="rId6"/>
          <a:stretch>
            <a:fillRect/>
          </a:stretch>
        </p:blipFill>
        <p:spPr>
          <a:xfrm>
            <a:off x="4067140" y="3058029"/>
            <a:ext cx="2757589" cy="1899672"/>
          </a:xfrm>
          <a:prstGeom prst="rect">
            <a:avLst/>
          </a:prstGeom>
        </p:spPr>
      </p:pic>
    </p:spTree>
    <p:extLst>
      <p:ext uri="{BB962C8B-B14F-4D97-AF65-F5344CB8AC3E}">
        <p14:creationId xmlns:p14="http://schemas.microsoft.com/office/powerpoint/2010/main" val="4244958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9EE010A-A3AD-709D-0AE4-170B54F450D6}"/>
              </a:ext>
            </a:extLst>
          </p:cNvPr>
          <p:cNvPicPr>
            <a:picLocks noChangeAspect="1"/>
          </p:cNvPicPr>
          <p:nvPr/>
        </p:nvPicPr>
        <p:blipFill>
          <a:blip r:embed="rId3"/>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7882A5B1-9B96-9DAB-5176-B5B805F3A463}"/>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
        <p:nvSpPr>
          <p:cNvPr id="6" name="Título 1">
            <a:extLst>
              <a:ext uri="{FF2B5EF4-FFF2-40B4-BE49-F238E27FC236}">
                <a16:creationId xmlns:a16="http://schemas.microsoft.com/office/drawing/2014/main" id="{9AA7222D-37DD-24EA-5093-08AE95127239}"/>
              </a:ext>
            </a:extLst>
          </p:cNvPr>
          <p:cNvSpPr txBox="1">
            <a:spLocks/>
          </p:cNvSpPr>
          <p:nvPr/>
        </p:nvSpPr>
        <p:spPr>
          <a:xfrm>
            <a:off x="519728" y="1578770"/>
            <a:ext cx="6520219" cy="443261"/>
          </a:xfrm>
          <a:prstGeom prst="rect">
            <a:avLst/>
          </a:prstGeom>
        </p:spPr>
        <p:txBody>
          <a:bodyPr vert="horz" lIns="91440" tIns="45720" rIns="91440" bIns="45720" rtlCol="0" anchor="ctr">
            <a:normAutofit fontScale="67500" lnSpcReduction="2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2200" dirty="0">
                <a:solidFill>
                  <a:srgbClr val="0B78B5"/>
                </a:solidFill>
              </a:rPr>
              <a:t>3.7 Ejecución Ingresos de los Establecimientos Públicos</a:t>
            </a:r>
            <a:endParaRPr lang="es-CO" dirty="0"/>
          </a:p>
        </p:txBody>
      </p:sp>
      <p:pic>
        <p:nvPicPr>
          <p:cNvPr id="7" name="Gráfico 6">
            <a:extLst>
              <a:ext uri="{FF2B5EF4-FFF2-40B4-BE49-F238E27FC236}">
                <a16:creationId xmlns:a16="http://schemas.microsoft.com/office/drawing/2014/main" id="{E8F8F123-3EB9-696B-2C48-2BE30A894E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2892" y="1063769"/>
            <a:ext cx="4977907" cy="443261"/>
          </a:xfrm>
          <a:prstGeom prst="rect">
            <a:avLst/>
          </a:prstGeom>
        </p:spPr>
      </p:pic>
      <p:sp>
        <p:nvSpPr>
          <p:cNvPr id="8" name="CuadroTexto 7">
            <a:extLst>
              <a:ext uri="{FF2B5EF4-FFF2-40B4-BE49-F238E27FC236}">
                <a16:creationId xmlns:a16="http://schemas.microsoft.com/office/drawing/2014/main" id="{35D45427-9723-1E14-1738-1EBD142A0B86}"/>
              </a:ext>
            </a:extLst>
          </p:cNvPr>
          <p:cNvSpPr txBox="1"/>
          <p:nvPr/>
        </p:nvSpPr>
        <p:spPr>
          <a:xfrm>
            <a:off x="1891250" y="1131510"/>
            <a:ext cx="3777174" cy="307777"/>
          </a:xfrm>
          <a:prstGeom prst="rect">
            <a:avLst/>
          </a:prstGeom>
          <a:noFill/>
        </p:spPr>
        <p:txBody>
          <a:bodyPr wrap="square">
            <a:spAutoFit/>
          </a:bodyPr>
          <a:lstStyle/>
          <a:p>
            <a:pPr algn="ctr"/>
            <a:r>
              <a:rPr lang="es-CO" sz="1400" b="1" dirty="0">
                <a:solidFill>
                  <a:schemeClr val="bg1"/>
                </a:solidFill>
                <a:latin typeface="Verdana" panose="020B0604030504040204" pitchFamily="34" charset="0"/>
                <a:ea typeface="Verdana" panose="020B0604030504040204" pitchFamily="34" charset="0"/>
              </a:rPr>
              <a:t>3. Ejecución de Ingresos PGN</a:t>
            </a:r>
          </a:p>
        </p:txBody>
      </p:sp>
      <p:sp>
        <p:nvSpPr>
          <p:cNvPr id="12" name="CuadroTexto 11">
            <a:extLst>
              <a:ext uri="{FF2B5EF4-FFF2-40B4-BE49-F238E27FC236}">
                <a16:creationId xmlns:a16="http://schemas.microsoft.com/office/drawing/2014/main" id="{7F4A589E-CD35-C341-DF3B-12F0D3A3ED35}"/>
              </a:ext>
            </a:extLst>
          </p:cNvPr>
          <p:cNvSpPr txBox="1"/>
          <p:nvPr/>
        </p:nvSpPr>
        <p:spPr>
          <a:xfrm>
            <a:off x="3878974" y="2416498"/>
            <a:ext cx="3260110" cy="1688539"/>
          </a:xfrm>
          <a:prstGeom prst="rect">
            <a:avLst/>
          </a:prstGeom>
          <a:noFill/>
        </p:spPr>
        <p:txBody>
          <a:bodyPr wrap="square">
            <a:spAutoFit/>
          </a:bodyPr>
          <a:lstStyle/>
          <a:p>
            <a:pPr algn="just">
              <a:lnSpc>
                <a:spcPct val="107000"/>
              </a:lnSpc>
              <a:spcAft>
                <a:spcPts val="800"/>
              </a:spcAft>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Presupuesto General de la Nación (PGN) para el año fiscal 2025 contempla la operación de 71 Establecimientos Públicos del Orden Nacional (EPN), los cuales disponen de recursos propios para cubrir sus gastos misionales.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CuadroTexto 15">
            <a:extLst>
              <a:ext uri="{FF2B5EF4-FFF2-40B4-BE49-F238E27FC236}">
                <a16:creationId xmlns:a16="http://schemas.microsoft.com/office/drawing/2014/main" id="{04AD708E-1054-FD59-E176-9A911B802100}"/>
              </a:ext>
            </a:extLst>
          </p:cNvPr>
          <p:cNvSpPr txBox="1"/>
          <p:nvPr/>
        </p:nvSpPr>
        <p:spPr>
          <a:xfrm>
            <a:off x="723410" y="4936311"/>
            <a:ext cx="6368050" cy="1169551"/>
          </a:xfrm>
          <a:prstGeom prst="rect">
            <a:avLst/>
          </a:prstGeom>
          <a:noFill/>
        </p:spPr>
        <p:txBody>
          <a:bodyPr wrap="square">
            <a:spAutoFit/>
          </a:bodyPr>
          <a:lstStyle/>
          <a:p>
            <a:pPr algn="just"/>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 2025, el aforo vigente de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los E</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stablecimientos Públicos asciende $27,4 billones y un recaudo acumulado de $21</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,3</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 lo que equivale al 77,9% de ejecución de su aforo. En el cuadro No. 8 se presenta el detalle de la ejecución de las principales entidades que manejan estos recursos.</a:t>
            </a:r>
            <a:endParaRPr lang="es-CO" sz="1400" dirty="0"/>
          </a:p>
        </p:txBody>
      </p:sp>
      <p:sp>
        <p:nvSpPr>
          <p:cNvPr id="2" name="Marcador de contenido 2">
            <a:extLst>
              <a:ext uri="{FF2B5EF4-FFF2-40B4-BE49-F238E27FC236}">
                <a16:creationId xmlns:a16="http://schemas.microsoft.com/office/drawing/2014/main" id="{86EB6659-1113-F8F3-D62B-4732DA3611BB}"/>
              </a:ext>
            </a:extLst>
          </p:cNvPr>
          <p:cNvSpPr txBox="1">
            <a:spLocks/>
          </p:cNvSpPr>
          <p:nvPr/>
        </p:nvSpPr>
        <p:spPr>
          <a:xfrm>
            <a:off x="846137" y="2331913"/>
            <a:ext cx="2994092" cy="461126"/>
          </a:xfrm>
          <a:prstGeom prst="rect">
            <a:avLst/>
          </a:prstGeom>
        </p:spPr>
        <p:txBody>
          <a:bodyPr vert="horz" lIns="91440" tIns="45720" rIns="91440" bIns="45720" rtlCol="0">
            <a:normAutofit fontScale="92500" lnSpcReduction="100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Ingresos de los Establecimientos Públicos</a:t>
            </a:r>
            <a:endParaRPr lang="es-ES_tradnl" sz="1300" b="1" dirty="0">
              <a:solidFill>
                <a:srgbClr val="0B78B5"/>
              </a:solidFill>
              <a:cs typeface="+mn-cs"/>
            </a:endParaRPr>
          </a:p>
        </p:txBody>
      </p:sp>
      <p:pic>
        <p:nvPicPr>
          <p:cNvPr id="3" name="Imagen 2">
            <a:extLst>
              <a:ext uri="{FF2B5EF4-FFF2-40B4-BE49-F238E27FC236}">
                <a16:creationId xmlns:a16="http://schemas.microsoft.com/office/drawing/2014/main" id="{BA310667-4CD4-EFA3-AE03-ED13E083995D}"/>
              </a:ext>
            </a:extLst>
          </p:cNvPr>
          <p:cNvPicPr>
            <a:picLocks noChangeAspect="1"/>
          </p:cNvPicPr>
          <p:nvPr/>
        </p:nvPicPr>
        <p:blipFill>
          <a:blip r:embed="rId6"/>
          <a:stretch>
            <a:fillRect/>
          </a:stretch>
        </p:blipFill>
        <p:spPr>
          <a:xfrm>
            <a:off x="217486" y="6248309"/>
            <a:ext cx="7124701" cy="3164481"/>
          </a:xfrm>
          <a:prstGeom prst="rect">
            <a:avLst/>
          </a:prstGeom>
        </p:spPr>
      </p:pic>
      <p:pic>
        <p:nvPicPr>
          <p:cNvPr id="11" name="Imagen 10">
            <a:extLst>
              <a:ext uri="{FF2B5EF4-FFF2-40B4-BE49-F238E27FC236}">
                <a16:creationId xmlns:a16="http://schemas.microsoft.com/office/drawing/2014/main" id="{2296D5D2-89CD-AC65-B04F-31E2822BA9EC}"/>
              </a:ext>
            </a:extLst>
          </p:cNvPr>
          <p:cNvPicPr>
            <a:picLocks noChangeAspect="1"/>
          </p:cNvPicPr>
          <p:nvPr/>
        </p:nvPicPr>
        <p:blipFill>
          <a:blip r:embed="rId7"/>
          <a:stretch>
            <a:fillRect/>
          </a:stretch>
        </p:blipFill>
        <p:spPr>
          <a:xfrm>
            <a:off x="910666" y="2853305"/>
            <a:ext cx="2770035" cy="1858378"/>
          </a:xfrm>
          <a:prstGeom prst="rect">
            <a:avLst/>
          </a:prstGeom>
        </p:spPr>
      </p:pic>
    </p:spTree>
    <p:extLst>
      <p:ext uri="{BB962C8B-B14F-4D97-AF65-F5344CB8AC3E}">
        <p14:creationId xmlns:p14="http://schemas.microsoft.com/office/powerpoint/2010/main" val="3359940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231138-CFBD-B5CE-71A9-C679A0C76A6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C27A47A-79F4-72B8-94A7-46AF3123336B}"/>
              </a:ext>
            </a:extLst>
          </p:cNvPr>
          <p:cNvPicPr>
            <a:picLocks noChangeAspect="1"/>
          </p:cNvPicPr>
          <p:nvPr/>
        </p:nvPicPr>
        <p:blipFill>
          <a:blip r:embed="rId2"/>
          <a:stretch>
            <a:fillRect/>
          </a:stretch>
        </p:blipFill>
        <p:spPr>
          <a:xfrm>
            <a:off x="423242" y="1100611"/>
            <a:ext cx="6992947" cy="4840336"/>
          </a:xfrm>
          <a:prstGeom prst="rect">
            <a:avLst/>
          </a:prstGeom>
        </p:spPr>
      </p:pic>
      <p:pic>
        <p:nvPicPr>
          <p:cNvPr id="3" name="Imagen 2">
            <a:extLst>
              <a:ext uri="{FF2B5EF4-FFF2-40B4-BE49-F238E27FC236}">
                <a16:creationId xmlns:a16="http://schemas.microsoft.com/office/drawing/2014/main" id="{EEAB2B1D-F3CD-72F6-56E2-04DAE4F64422}"/>
              </a:ext>
            </a:extLst>
          </p:cNvPr>
          <p:cNvPicPr>
            <a:picLocks noChangeAspect="1"/>
          </p:cNvPicPr>
          <p:nvPr/>
        </p:nvPicPr>
        <p:blipFill>
          <a:blip r:embed="rId3"/>
          <a:stretch>
            <a:fillRect/>
          </a:stretch>
        </p:blipFill>
        <p:spPr>
          <a:xfrm>
            <a:off x="-756" y="-75063"/>
            <a:ext cx="7560431" cy="10841938"/>
          </a:xfrm>
          <a:prstGeom prst="rect">
            <a:avLst/>
          </a:prstGeom>
        </p:spPr>
      </p:pic>
      <p:sp>
        <p:nvSpPr>
          <p:cNvPr id="10" name="CuadroTexto 9">
            <a:extLst>
              <a:ext uri="{FF2B5EF4-FFF2-40B4-BE49-F238E27FC236}">
                <a16:creationId xmlns:a16="http://schemas.microsoft.com/office/drawing/2014/main" id="{D2DD9E67-5D69-7D79-CE81-3667FEECE235}"/>
              </a:ext>
            </a:extLst>
          </p:cNvPr>
          <p:cNvSpPr txBox="1"/>
          <p:nvPr/>
        </p:nvSpPr>
        <p:spPr>
          <a:xfrm>
            <a:off x="1953108" y="7460787"/>
            <a:ext cx="4769665" cy="707886"/>
          </a:xfrm>
          <a:prstGeom prst="rect">
            <a:avLst/>
          </a:prstGeom>
          <a:noFill/>
        </p:spPr>
        <p:txBody>
          <a:bodyPr wrap="square">
            <a:spAutoFit/>
          </a:bodyPr>
          <a:lstStyle/>
          <a:p>
            <a:pPr algn="l"/>
            <a:r>
              <a:rPr lang="es-ES" sz="4000" b="1" dirty="0">
                <a:solidFill>
                  <a:schemeClr val="bg1"/>
                </a:solidFill>
                <a:latin typeface="Verdana" panose="020B0604030504040204" pitchFamily="34" charset="0"/>
                <a:ea typeface="Verdana" panose="020B0604030504040204" pitchFamily="34" charset="0"/>
                <a:cs typeface="Verdana" panose="020B0604030504040204" pitchFamily="34" charset="0"/>
              </a:rPr>
              <a:t>4. Conclusiones</a:t>
            </a:r>
            <a:endParaRPr lang="es-E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5617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F0BFFB7-B2B1-716F-225A-A90185609FD2}"/>
              </a:ext>
            </a:extLst>
          </p:cNvPr>
          <p:cNvPicPr>
            <a:picLocks noChangeAspect="1"/>
          </p:cNvPicPr>
          <p:nvPr/>
        </p:nvPicPr>
        <p:blipFill>
          <a:blip r:embed="rId2"/>
          <a:stretch>
            <a:fillRect/>
          </a:stretch>
        </p:blipFill>
        <p:spPr>
          <a:xfrm>
            <a:off x="4805097" y="328224"/>
            <a:ext cx="1659313" cy="296306"/>
          </a:xfrm>
          <a:prstGeom prst="rect">
            <a:avLst/>
          </a:prstGeom>
        </p:spPr>
      </p:pic>
      <p:sp>
        <p:nvSpPr>
          <p:cNvPr id="6" name="CuadroTexto 5">
            <a:extLst>
              <a:ext uri="{FF2B5EF4-FFF2-40B4-BE49-F238E27FC236}">
                <a16:creationId xmlns:a16="http://schemas.microsoft.com/office/drawing/2014/main" id="{322032C1-5CCE-B0A3-E0B7-447EB1A3688F}"/>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2" name="Gráfico 1">
            <a:extLst>
              <a:ext uri="{FF2B5EF4-FFF2-40B4-BE49-F238E27FC236}">
                <a16:creationId xmlns:a16="http://schemas.microsoft.com/office/drawing/2014/main" id="{A663ACEB-CE33-B408-499B-BE674813F8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1" y="711638"/>
            <a:ext cx="3701012" cy="400943"/>
          </a:xfrm>
          <a:prstGeom prst="rect">
            <a:avLst/>
          </a:prstGeom>
        </p:spPr>
      </p:pic>
      <p:sp>
        <p:nvSpPr>
          <p:cNvPr id="3" name="CuadroTexto 2">
            <a:extLst>
              <a:ext uri="{FF2B5EF4-FFF2-40B4-BE49-F238E27FC236}">
                <a16:creationId xmlns:a16="http://schemas.microsoft.com/office/drawing/2014/main" id="{9D593C72-6761-53E8-1078-15C3DB985FAE}"/>
              </a:ext>
            </a:extLst>
          </p:cNvPr>
          <p:cNvSpPr txBox="1"/>
          <p:nvPr/>
        </p:nvSpPr>
        <p:spPr>
          <a:xfrm>
            <a:off x="2342845" y="762624"/>
            <a:ext cx="2873987"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4. Conclusiones </a:t>
            </a:r>
          </a:p>
        </p:txBody>
      </p:sp>
      <p:sp>
        <p:nvSpPr>
          <p:cNvPr id="7" name="CuadroTexto 6">
            <a:extLst>
              <a:ext uri="{FF2B5EF4-FFF2-40B4-BE49-F238E27FC236}">
                <a16:creationId xmlns:a16="http://schemas.microsoft.com/office/drawing/2014/main" id="{366E1951-D5C1-98DA-411B-A5754956B64B}"/>
              </a:ext>
            </a:extLst>
          </p:cNvPr>
          <p:cNvSpPr txBox="1"/>
          <p:nvPr/>
        </p:nvSpPr>
        <p:spPr>
          <a:xfrm>
            <a:off x="962168" y="1269182"/>
            <a:ext cx="2817670" cy="1919051"/>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Para el año 2025, se aprobó un aforo de ingresos por $511 billones, de los cuales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484 billones</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corresponden a los ingresos del presupuesto nacional y $27 billones a los ingresos de Establecimientos Públicos.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82F27CF0-D2E1-8C7C-38D8-BB257E70CFC7}"/>
              </a:ext>
            </a:extLst>
          </p:cNvPr>
          <p:cNvSpPr txBox="1"/>
          <p:nvPr/>
        </p:nvSpPr>
        <p:spPr>
          <a:xfrm>
            <a:off x="962168" y="4777914"/>
            <a:ext cx="2817669" cy="2146613"/>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latin typeface="Verdana" panose="020B0604030504040204" pitchFamily="34" charset="0"/>
                <a:ea typeface="Cambria" panose="02040503050406030204" pitchFamily="18" charset="0"/>
                <a:cs typeface="Times New Roman" panose="02020603050405020304" pitchFamily="18" charset="0"/>
              </a:rPr>
              <a:t>A 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 2025, se adicionaron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2,9</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 a través de la incorporación de  convenios administrativos, decretos de donaciones</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 y</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Decreto de Estado de Conmoción Interior para un aforo vigente de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513,9</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a:t>
            </a:r>
          </a:p>
        </p:txBody>
      </p:sp>
      <p:grpSp>
        <p:nvGrpSpPr>
          <p:cNvPr id="10" name="Google Shape;9289;p74">
            <a:extLst>
              <a:ext uri="{FF2B5EF4-FFF2-40B4-BE49-F238E27FC236}">
                <a16:creationId xmlns:a16="http://schemas.microsoft.com/office/drawing/2014/main" id="{9D3B62D5-C3D3-8EBB-267C-302083F45045}"/>
              </a:ext>
            </a:extLst>
          </p:cNvPr>
          <p:cNvGrpSpPr/>
          <p:nvPr/>
        </p:nvGrpSpPr>
        <p:grpSpPr>
          <a:xfrm>
            <a:off x="739354" y="1373200"/>
            <a:ext cx="222814" cy="220509"/>
            <a:chOff x="3282325" y="2035675"/>
            <a:chExt cx="459575" cy="454825"/>
          </a:xfrm>
          <a:solidFill>
            <a:srgbClr val="0D79B6"/>
          </a:solidFill>
        </p:grpSpPr>
        <p:sp>
          <p:nvSpPr>
            <p:cNvPr id="11" name="Google Shape;9290;p74">
              <a:extLst>
                <a:ext uri="{FF2B5EF4-FFF2-40B4-BE49-F238E27FC236}">
                  <a16:creationId xmlns:a16="http://schemas.microsoft.com/office/drawing/2014/main" id="{995610B4-DBEC-59DF-159C-17437923024B}"/>
                </a:ext>
              </a:extLst>
            </p:cNvPr>
            <p:cNvSpPr/>
            <p:nvPr/>
          </p:nvSpPr>
          <p:spPr>
            <a:xfrm>
              <a:off x="3337050" y="2234125"/>
              <a:ext cx="85925" cy="206325"/>
            </a:xfrm>
            <a:custGeom>
              <a:avLst/>
              <a:gdLst/>
              <a:ahLst/>
              <a:cxnLst/>
              <a:rect l="l" t="t" r="r" b="b"/>
              <a:pathLst>
                <a:path w="3437" h="8253" extrusionOk="0">
                  <a:moveTo>
                    <a:pt x="2305" y="1133"/>
                  </a:moveTo>
                  <a:lnTo>
                    <a:pt x="2305" y="7120"/>
                  </a:lnTo>
                  <a:lnTo>
                    <a:pt x="1133" y="7120"/>
                  </a:lnTo>
                  <a:lnTo>
                    <a:pt x="1133" y="1133"/>
                  </a:lnTo>
                  <a:close/>
                  <a:moveTo>
                    <a:pt x="568" y="0"/>
                  </a:moveTo>
                  <a:cubicBezTo>
                    <a:pt x="254" y="0"/>
                    <a:pt x="1" y="254"/>
                    <a:pt x="1" y="568"/>
                  </a:cubicBezTo>
                  <a:lnTo>
                    <a:pt x="1" y="7688"/>
                  </a:lnTo>
                  <a:cubicBezTo>
                    <a:pt x="1" y="7999"/>
                    <a:pt x="254" y="8253"/>
                    <a:pt x="568" y="8253"/>
                  </a:cubicBezTo>
                  <a:lnTo>
                    <a:pt x="2869" y="8253"/>
                  </a:lnTo>
                  <a:cubicBezTo>
                    <a:pt x="3183" y="8253"/>
                    <a:pt x="3437" y="7999"/>
                    <a:pt x="3437" y="7688"/>
                  </a:cubicBezTo>
                  <a:lnTo>
                    <a:pt x="3437" y="568"/>
                  </a:lnTo>
                  <a:cubicBezTo>
                    <a:pt x="3437" y="254"/>
                    <a:pt x="3183" y="0"/>
                    <a:pt x="2869" y="0"/>
                  </a:cubicBezTo>
                  <a:close/>
                </a:path>
              </a:pathLst>
            </a:custGeom>
            <a:grpFill/>
            <a:ln>
              <a:noFill/>
            </a:ln>
          </p:spPr>
          <p:txBody>
            <a:bodyPr spcFirstLastPara="1" wrap="square" lIns="98677" tIns="98677" rIns="98677" bIns="98677" anchor="ctr" anchorCtr="0">
              <a:noAutofit/>
            </a:bodyPr>
            <a:lstStyle/>
            <a:p>
              <a:endParaRPr sz="2115">
                <a:solidFill>
                  <a:srgbClr val="A2D7F5"/>
                </a:solidFill>
              </a:endParaRPr>
            </a:p>
          </p:txBody>
        </p:sp>
        <p:sp>
          <p:nvSpPr>
            <p:cNvPr id="12" name="Google Shape;9291;p74">
              <a:extLst>
                <a:ext uri="{FF2B5EF4-FFF2-40B4-BE49-F238E27FC236}">
                  <a16:creationId xmlns:a16="http://schemas.microsoft.com/office/drawing/2014/main" id="{C239EA7C-722C-642B-5B4C-0D8AA4A13E5C}"/>
                </a:ext>
              </a:extLst>
            </p:cNvPr>
            <p:cNvSpPr/>
            <p:nvPr/>
          </p:nvSpPr>
          <p:spPr>
            <a:xfrm>
              <a:off x="3451275" y="2175475"/>
              <a:ext cx="84925" cy="264975"/>
            </a:xfrm>
            <a:custGeom>
              <a:avLst/>
              <a:gdLst/>
              <a:ahLst/>
              <a:cxnLst/>
              <a:rect l="l" t="t" r="r" b="b"/>
              <a:pathLst>
                <a:path w="3397" h="10599" extrusionOk="0">
                  <a:moveTo>
                    <a:pt x="2265" y="1133"/>
                  </a:moveTo>
                  <a:lnTo>
                    <a:pt x="2265" y="9466"/>
                  </a:lnTo>
                  <a:lnTo>
                    <a:pt x="1132" y="9466"/>
                  </a:lnTo>
                  <a:lnTo>
                    <a:pt x="1132" y="1133"/>
                  </a:lnTo>
                  <a:close/>
                  <a:moveTo>
                    <a:pt x="565" y="0"/>
                  </a:moveTo>
                  <a:cubicBezTo>
                    <a:pt x="254" y="0"/>
                    <a:pt x="0" y="254"/>
                    <a:pt x="0" y="565"/>
                  </a:cubicBezTo>
                  <a:lnTo>
                    <a:pt x="0" y="10034"/>
                  </a:lnTo>
                  <a:cubicBezTo>
                    <a:pt x="0" y="10345"/>
                    <a:pt x="254" y="10599"/>
                    <a:pt x="565" y="10599"/>
                  </a:cubicBezTo>
                  <a:lnTo>
                    <a:pt x="2829" y="10599"/>
                  </a:lnTo>
                  <a:cubicBezTo>
                    <a:pt x="3143" y="10599"/>
                    <a:pt x="3397" y="10345"/>
                    <a:pt x="3397" y="10034"/>
                  </a:cubicBezTo>
                  <a:lnTo>
                    <a:pt x="3397" y="565"/>
                  </a:lnTo>
                  <a:cubicBezTo>
                    <a:pt x="3397" y="254"/>
                    <a:pt x="3143" y="0"/>
                    <a:pt x="2829" y="0"/>
                  </a:cubicBezTo>
                  <a:close/>
                </a:path>
              </a:pathLst>
            </a:custGeom>
            <a:grpFill/>
            <a:ln>
              <a:noFill/>
            </a:ln>
          </p:spPr>
          <p:txBody>
            <a:bodyPr spcFirstLastPara="1" wrap="square" lIns="98677" tIns="98677" rIns="98677" bIns="98677" anchor="ctr" anchorCtr="0">
              <a:noAutofit/>
            </a:bodyPr>
            <a:lstStyle/>
            <a:p>
              <a:endParaRPr sz="2115">
                <a:solidFill>
                  <a:srgbClr val="A2D7F5"/>
                </a:solidFill>
              </a:endParaRPr>
            </a:p>
          </p:txBody>
        </p:sp>
        <p:sp>
          <p:nvSpPr>
            <p:cNvPr id="13" name="Google Shape;9292;p74">
              <a:extLst>
                <a:ext uri="{FF2B5EF4-FFF2-40B4-BE49-F238E27FC236}">
                  <a16:creationId xmlns:a16="http://schemas.microsoft.com/office/drawing/2014/main" id="{17684AD0-DAFF-00C0-17BD-27562961E24F}"/>
                </a:ext>
              </a:extLst>
            </p:cNvPr>
            <p:cNvSpPr/>
            <p:nvPr/>
          </p:nvSpPr>
          <p:spPr>
            <a:xfrm>
              <a:off x="3564500" y="2116825"/>
              <a:ext cx="84950" cy="323625"/>
            </a:xfrm>
            <a:custGeom>
              <a:avLst/>
              <a:gdLst/>
              <a:ahLst/>
              <a:cxnLst/>
              <a:rect l="l" t="t" r="r" b="b"/>
              <a:pathLst>
                <a:path w="3398" h="12945" extrusionOk="0">
                  <a:moveTo>
                    <a:pt x="2265" y="1132"/>
                  </a:moveTo>
                  <a:lnTo>
                    <a:pt x="2265" y="11812"/>
                  </a:lnTo>
                  <a:lnTo>
                    <a:pt x="1133" y="11812"/>
                  </a:lnTo>
                  <a:lnTo>
                    <a:pt x="1133" y="1132"/>
                  </a:lnTo>
                  <a:close/>
                  <a:moveTo>
                    <a:pt x="565" y="0"/>
                  </a:moveTo>
                  <a:cubicBezTo>
                    <a:pt x="254" y="0"/>
                    <a:pt x="0" y="251"/>
                    <a:pt x="0" y="565"/>
                  </a:cubicBezTo>
                  <a:lnTo>
                    <a:pt x="0" y="12380"/>
                  </a:lnTo>
                  <a:cubicBezTo>
                    <a:pt x="0" y="12691"/>
                    <a:pt x="254" y="12945"/>
                    <a:pt x="565" y="12945"/>
                  </a:cubicBezTo>
                  <a:lnTo>
                    <a:pt x="2829" y="12945"/>
                  </a:lnTo>
                  <a:cubicBezTo>
                    <a:pt x="3144" y="12945"/>
                    <a:pt x="3397" y="12691"/>
                    <a:pt x="3397" y="12380"/>
                  </a:cubicBezTo>
                  <a:lnTo>
                    <a:pt x="3397" y="565"/>
                  </a:lnTo>
                  <a:cubicBezTo>
                    <a:pt x="3397" y="251"/>
                    <a:pt x="3144" y="0"/>
                    <a:pt x="2829" y="0"/>
                  </a:cubicBezTo>
                  <a:close/>
                </a:path>
              </a:pathLst>
            </a:custGeom>
            <a:grpFill/>
            <a:ln>
              <a:noFill/>
            </a:ln>
          </p:spPr>
          <p:txBody>
            <a:bodyPr spcFirstLastPara="1" wrap="square" lIns="98677" tIns="98677" rIns="98677" bIns="98677" anchor="ctr" anchorCtr="0">
              <a:noAutofit/>
            </a:bodyPr>
            <a:lstStyle/>
            <a:p>
              <a:endParaRPr sz="2115" dirty="0">
                <a:solidFill>
                  <a:srgbClr val="A2D7F5"/>
                </a:solidFill>
              </a:endParaRPr>
            </a:p>
          </p:txBody>
        </p:sp>
        <p:sp>
          <p:nvSpPr>
            <p:cNvPr id="14" name="Google Shape;9293;p74">
              <a:extLst>
                <a:ext uri="{FF2B5EF4-FFF2-40B4-BE49-F238E27FC236}">
                  <a16:creationId xmlns:a16="http://schemas.microsoft.com/office/drawing/2014/main" id="{71504988-1E75-958A-38AE-D0C2EAB8A615}"/>
                </a:ext>
              </a:extLst>
            </p:cNvPr>
            <p:cNvSpPr/>
            <p:nvPr/>
          </p:nvSpPr>
          <p:spPr>
            <a:xfrm>
              <a:off x="3282325" y="2035675"/>
              <a:ext cx="459575" cy="454825"/>
            </a:xfrm>
            <a:custGeom>
              <a:avLst/>
              <a:gdLst/>
              <a:ahLst/>
              <a:cxnLst/>
              <a:rect l="l" t="t" r="r" b="b"/>
              <a:pathLst>
                <a:path w="18383" h="18193" extrusionOk="0">
                  <a:moveTo>
                    <a:pt x="568" y="0"/>
                  </a:moveTo>
                  <a:cubicBezTo>
                    <a:pt x="254" y="0"/>
                    <a:pt x="1" y="251"/>
                    <a:pt x="1" y="565"/>
                  </a:cubicBezTo>
                  <a:lnTo>
                    <a:pt x="1" y="17625"/>
                  </a:lnTo>
                  <a:cubicBezTo>
                    <a:pt x="1" y="17939"/>
                    <a:pt x="254" y="18192"/>
                    <a:pt x="568" y="18192"/>
                  </a:cubicBezTo>
                  <a:lnTo>
                    <a:pt x="17815" y="18192"/>
                  </a:lnTo>
                  <a:cubicBezTo>
                    <a:pt x="18129" y="18192"/>
                    <a:pt x="18383" y="17939"/>
                    <a:pt x="18383" y="17625"/>
                  </a:cubicBezTo>
                  <a:cubicBezTo>
                    <a:pt x="18383" y="17311"/>
                    <a:pt x="18129" y="17060"/>
                    <a:pt x="17815" y="17060"/>
                  </a:cubicBezTo>
                  <a:lnTo>
                    <a:pt x="1133" y="17060"/>
                  </a:lnTo>
                  <a:lnTo>
                    <a:pt x="1133" y="565"/>
                  </a:lnTo>
                  <a:cubicBezTo>
                    <a:pt x="1133" y="251"/>
                    <a:pt x="879" y="0"/>
                    <a:pt x="568" y="0"/>
                  </a:cubicBezTo>
                  <a:close/>
                </a:path>
              </a:pathLst>
            </a:custGeom>
            <a:grpFill/>
            <a:ln>
              <a:noFill/>
            </a:ln>
          </p:spPr>
          <p:txBody>
            <a:bodyPr spcFirstLastPara="1" wrap="square" lIns="98677" tIns="98677" rIns="98677" bIns="98677" anchor="ctr" anchorCtr="0">
              <a:noAutofit/>
            </a:bodyPr>
            <a:lstStyle/>
            <a:p>
              <a:endParaRPr sz="2115">
                <a:solidFill>
                  <a:srgbClr val="A2D7F5"/>
                </a:solidFill>
              </a:endParaRPr>
            </a:p>
          </p:txBody>
        </p:sp>
      </p:grpSp>
      <p:grpSp>
        <p:nvGrpSpPr>
          <p:cNvPr id="15" name="Google Shape;9796;p76">
            <a:extLst>
              <a:ext uri="{FF2B5EF4-FFF2-40B4-BE49-F238E27FC236}">
                <a16:creationId xmlns:a16="http://schemas.microsoft.com/office/drawing/2014/main" id="{2A2CEED0-F9C9-7E27-19F3-C8669022362A}"/>
              </a:ext>
            </a:extLst>
          </p:cNvPr>
          <p:cNvGrpSpPr/>
          <p:nvPr/>
        </p:nvGrpSpPr>
        <p:grpSpPr>
          <a:xfrm>
            <a:off x="674667" y="4887874"/>
            <a:ext cx="242679" cy="245093"/>
            <a:chOff x="-64764500" y="2280550"/>
            <a:chExt cx="316650" cy="319800"/>
          </a:xfrm>
          <a:solidFill>
            <a:srgbClr val="6554CC"/>
          </a:solidFill>
        </p:grpSpPr>
        <p:sp>
          <p:nvSpPr>
            <p:cNvPr id="16" name="Google Shape;9797;p76">
              <a:extLst>
                <a:ext uri="{FF2B5EF4-FFF2-40B4-BE49-F238E27FC236}">
                  <a16:creationId xmlns:a16="http://schemas.microsoft.com/office/drawing/2014/main" id="{681893A2-42C2-CF10-A90E-4BBFB37B2EA0}"/>
                </a:ext>
              </a:extLst>
            </p:cNvPr>
            <p:cNvSpPr/>
            <p:nvPr/>
          </p:nvSpPr>
          <p:spPr>
            <a:xfrm>
              <a:off x="-64764500" y="2280550"/>
              <a:ext cx="316650" cy="319800"/>
            </a:xfrm>
            <a:custGeom>
              <a:avLst/>
              <a:gdLst/>
              <a:ahLst/>
              <a:cxnLst/>
              <a:rect l="l" t="t" r="r" b="b"/>
              <a:pathLst>
                <a:path w="12666" h="12792" extrusionOk="0">
                  <a:moveTo>
                    <a:pt x="11405" y="820"/>
                  </a:moveTo>
                  <a:cubicBezTo>
                    <a:pt x="11657" y="820"/>
                    <a:pt x="11815" y="1009"/>
                    <a:pt x="11815" y="1261"/>
                  </a:cubicBezTo>
                  <a:cubicBezTo>
                    <a:pt x="11815" y="1481"/>
                    <a:pt x="11657" y="1670"/>
                    <a:pt x="11405" y="1670"/>
                  </a:cubicBezTo>
                  <a:lnTo>
                    <a:pt x="1229" y="1670"/>
                  </a:lnTo>
                  <a:cubicBezTo>
                    <a:pt x="977" y="1670"/>
                    <a:pt x="788" y="1481"/>
                    <a:pt x="788" y="1261"/>
                  </a:cubicBezTo>
                  <a:cubicBezTo>
                    <a:pt x="788" y="1009"/>
                    <a:pt x="977" y="820"/>
                    <a:pt x="1229" y="820"/>
                  </a:cubicBezTo>
                  <a:close/>
                  <a:moveTo>
                    <a:pt x="10996" y="2521"/>
                  </a:moveTo>
                  <a:lnTo>
                    <a:pt x="10996" y="8286"/>
                  </a:lnTo>
                  <a:lnTo>
                    <a:pt x="1607" y="8286"/>
                  </a:lnTo>
                  <a:lnTo>
                    <a:pt x="1607" y="2521"/>
                  </a:lnTo>
                  <a:close/>
                  <a:moveTo>
                    <a:pt x="6302" y="11027"/>
                  </a:moveTo>
                  <a:cubicBezTo>
                    <a:pt x="6554" y="11027"/>
                    <a:pt x="6743" y="11216"/>
                    <a:pt x="6743" y="11437"/>
                  </a:cubicBezTo>
                  <a:cubicBezTo>
                    <a:pt x="6743" y="11689"/>
                    <a:pt x="6522" y="11878"/>
                    <a:pt x="6302" y="11878"/>
                  </a:cubicBezTo>
                  <a:cubicBezTo>
                    <a:pt x="6050" y="11878"/>
                    <a:pt x="5892" y="11689"/>
                    <a:pt x="5892" y="11437"/>
                  </a:cubicBezTo>
                  <a:cubicBezTo>
                    <a:pt x="5892" y="11216"/>
                    <a:pt x="6113" y="11027"/>
                    <a:pt x="6302" y="11027"/>
                  </a:cubicBezTo>
                  <a:close/>
                  <a:moveTo>
                    <a:pt x="1229" y="1"/>
                  </a:moveTo>
                  <a:cubicBezTo>
                    <a:pt x="536" y="1"/>
                    <a:pt x="1" y="536"/>
                    <a:pt x="1" y="1261"/>
                  </a:cubicBezTo>
                  <a:cubicBezTo>
                    <a:pt x="1" y="1797"/>
                    <a:pt x="347" y="2238"/>
                    <a:pt x="820" y="2427"/>
                  </a:cubicBezTo>
                  <a:lnTo>
                    <a:pt x="820" y="8286"/>
                  </a:lnTo>
                  <a:lnTo>
                    <a:pt x="442" y="8286"/>
                  </a:lnTo>
                  <a:cubicBezTo>
                    <a:pt x="190" y="8286"/>
                    <a:pt x="32" y="8507"/>
                    <a:pt x="32" y="8728"/>
                  </a:cubicBezTo>
                  <a:cubicBezTo>
                    <a:pt x="32" y="8980"/>
                    <a:pt x="221" y="9169"/>
                    <a:pt x="442" y="9169"/>
                  </a:cubicBezTo>
                  <a:lnTo>
                    <a:pt x="5955" y="9169"/>
                  </a:lnTo>
                  <a:lnTo>
                    <a:pt x="5955" y="10334"/>
                  </a:lnTo>
                  <a:cubicBezTo>
                    <a:pt x="5483" y="10492"/>
                    <a:pt x="5104" y="10964"/>
                    <a:pt x="5104" y="11531"/>
                  </a:cubicBezTo>
                  <a:cubicBezTo>
                    <a:pt x="5104" y="12193"/>
                    <a:pt x="5672" y="12792"/>
                    <a:pt x="6333" y="12792"/>
                  </a:cubicBezTo>
                  <a:cubicBezTo>
                    <a:pt x="6995" y="12792"/>
                    <a:pt x="7593" y="12225"/>
                    <a:pt x="7593" y="11531"/>
                  </a:cubicBezTo>
                  <a:cubicBezTo>
                    <a:pt x="7593" y="10964"/>
                    <a:pt x="7247" y="10555"/>
                    <a:pt x="6774" y="10334"/>
                  </a:cubicBezTo>
                  <a:lnTo>
                    <a:pt x="6774" y="9169"/>
                  </a:lnTo>
                  <a:lnTo>
                    <a:pt x="12288" y="9169"/>
                  </a:lnTo>
                  <a:cubicBezTo>
                    <a:pt x="12508" y="9169"/>
                    <a:pt x="12666" y="8980"/>
                    <a:pt x="12666" y="8728"/>
                  </a:cubicBezTo>
                  <a:cubicBezTo>
                    <a:pt x="12666" y="8507"/>
                    <a:pt x="12477" y="8286"/>
                    <a:pt x="12288" y="8286"/>
                  </a:cubicBezTo>
                  <a:lnTo>
                    <a:pt x="11847" y="8286"/>
                  </a:lnTo>
                  <a:lnTo>
                    <a:pt x="11847" y="2427"/>
                  </a:lnTo>
                  <a:cubicBezTo>
                    <a:pt x="12319" y="2238"/>
                    <a:pt x="12634" y="1797"/>
                    <a:pt x="12634" y="1261"/>
                  </a:cubicBezTo>
                  <a:cubicBezTo>
                    <a:pt x="12634" y="568"/>
                    <a:pt x="12099" y="1"/>
                    <a:pt x="11405" y="1"/>
                  </a:cubicBezTo>
                  <a:close/>
                </a:path>
              </a:pathLst>
            </a:custGeom>
            <a:grpFill/>
            <a:ln>
              <a:noFill/>
            </a:ln>
          </p:spPr>
          <p:txBody>
            <a:bodyPr spcFirstLastPara="1" wrap="square" lIns="98677" tIns="98677" rIns="98677" bIns="98677" anchor="ctr" anchorCtr="0">
              <a:noAutofit/>
            </a:bodyPr>
            <a:lstStyle/>
            <a:p>
              <a:endParaRPr sz="2115"/>
            </a:p>
          </p:txBody>
        </p:sp>
        <p:sp>
          <p:nvSpPr>
            <p:cNvPr id="17" name="Google Shape;9798;p76">
              <a:extLst>
                <a:ext uri="{FF2B5EF4-FFF2-40B4-BE49-F238E27FC236}">
                  <a16:creationId xmlns:a16="http://schemas.microsoft.com/office/drawing/2014/main" id="{3E8877D1-E9C2-05C3-C313-9C9B366FD5A0}"/>
                </a:ext>
              </a:extLst>
            </p:cNvPr>
            <p:cNvSpPr/>
            <p:nvPr/>
          </p:nvSpPr>
          <p:spPr>
            <a:xfrm>
              <a:off x="-64679425" y="2364825"/>
              <a:ext cx="146500" cy="102450"/>
            </a:xfrm>
            <a:custGeom>
              <a:avLst/>
              <a:gdLst/>
              <a:ahLst/>
              <a:cxnLst/>
              <a:rect l="l" t="t" r="r" b="b"/>
              <a:pathLst>
                <a:path w="5860" h="4098" extrusionOk="0">
                  <a:moveTo>
                    <a:pt x="3749" y="1"/>
                  </a:moveTo>
                  <a:cubicBezTo>
                    <a:pt x="3529" y="1"/>
                    <a:pt x="3371" y="190"/>
                    <a:pt x="3371" y="442"/>
                  </a:cubicBezTo>
                  <a:cubicBezTo>
                    <a:pt x="3371" y="662"/>
                    <a:pt x="3560" y="820"/>
                    <a:pt x="3749" y="820"/>
                  </a:cubicBezTo>
                  <a:lnTo>
                    <a:pt x="4442" y="820"/>
                  </a:lnTo>
                  <a:lnTo>
                    <a:pt x="2930" y="2332"/>
                  </a:lnTo>
                  <a:lnTo>
                    <a:pt x="2395" y="1765"/>
                  </a:lnTo>
                  <a:cubicBezTo>
                    <a:pt x="2316" y="1686"/>
                    <a:pt x="2206" y="1647"/>
                    <a:pt x="2095" y="1647"/>
                  </a:cubicBezTo>
                  <a:cubicBezTo>
                    <a:pt x="1985" y="1647"/>
                    <a:pt x="1875" y="1686"/>
                    <a:pt x="1796" y="1765"/>
                  </a:cubicBezTo>
                  <a:lnTo>
                    <a:pt x="126" y="3435"/>
                  </a:lnTo>
                  <a:cubicBezTo>
                    <a:pt x="0" y="3592"/>
                    <a:pt x="0" y="3844"/>
                    <a:pt x="126" y="4033"/>
                  </a:cubicBezTo>
                  <a:cubicBezTo>
                    <a:pt x="195" y="4075"/>
                    <a:pt x="288" y="4098"/>
                    <a:pt x="384" y="4098"/>
                  </a:cubicBezTo>
                  <a:cubicBezTo>
                    <a:pt x="507" y="4098"/>
                    <a:pt x="636" y="4059"/>
                    <a:pt x="725" y="3970"/>
                  </a:cubicBezTo>
                  <a:lnTo>
                    <a:pt x="2111" y="2616"/>
                  </a:lnTo>
                  <a:lnTo>
                    <a:pt x="2647" y="3151"/>
                  </a:lnTo>
                  <a:cubicBezTo>
                    <a:pt x="2725" y="3230"/>
                    <a:pt x="2836" y="3269"/>
                    <a:pt x="2946" y="3269"/>
                  </a:cubicBezTo>
                  <a:cubicBezTo>
                    <a:pt x="3056" y="3269"/>
                    <a:pt x="3166" y="3230"/>
                    <a:pt x="3245" y="3151"/>
                  </a:cubicBezTo>
                  <a:lnTo>
                    <a:pt x="5009" y="1387"/>
                  </a:lnTo>
                  <a:lnTo>
                    <a:pt x="5009" y="2049"/>
                  </a:lnTo>
                  <a:cubicBezTo>
                    <a:pt x="5009" y="2269"/>
                    <a:pt x="5230" y="2490"/>
                    <a:pt x="5451" y="2490"/>
                  </a:cubicBezTo>
                  <a:cubicBezTo>
                    <a:pt x="5703" y="2490"/>
                    <a:pt x="5860" y="2269"/>
                    <a:pt x="5860" y="2049"/>
                  </a:cubicBezTo>
                  <a:lnTo>
                    <a:pt x="5860" y="410"/>
                  </a:lnTo>
                  <a:cubicBezTo>
                    <a:pt x="5860" y="158"/>
                    <a:pt x="5640" y="1"/>
                    <a:pt x="5419" y="1"/>
                  </a:cubicBezTo>
                  <a:close/>
                </a:path>
              </a:pathLst>
            </a:custGeom>
            <a:grpFill/>
            <a:ln>
              <a:noFill/>
            </a:ln>
          </p:spPr>
          <p:txBody>
            <a:bodyPr spcFirstLastPara="1" wrap="square" lIns="98677" tIns="98677" rIns="98677" bIns="98677" anchor="ctr" anchorCtr="0">
              <a:noAutofit/>
            </a:bodyPr>
            <a:lstStyle/>
            <a:p>
              <a:endParaRPr sz="2115"/>
            </a:p>
          </p:txBody>
        </p:sp>
      </p:grpSp>
      <p:sp>
        <p:nvSpPr>
          <p:cNvPr id="19" name="CuadroTexto 18">
            <a:extLst>
              <a:ext uri="{FF2B5EF4-FFF2-40B4-BE49-F238E27FC236}">
                <a16:creationId xmlns:a16="http://schemas.microsoft.com/office/drawing/2014/main" id="{A6DA9403-9A4F-CBFC-A0C6-6B9B1DFB21D6}"/>
              </a:ext>
            </a:extLst>
          </p:cNvPr>
          <p:cNvSpPr txBox="1"/>
          <p:nvPr/>
        </p:nvSpPr>
        <p:spPr>
          <a:xfrm>
            <a:off x="4297147" y="1325995"/>
            <a:ext cx="2817669" cy="1688539"/>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recaudo acumulado a agosto</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de 2025 ascendió a $323</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,9</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billones, que equivale al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63</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del aforo vigente</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 y es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superior al 58% recaudado en el mismo periodo de 2024.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20" name="Google Shape;9842;p76">
            <a:extLst>
              <a:ext uri="{FF2B5EF4-FFF2-40B4-BE49-F238E27FC236}">
                <a16:creationId xmlns:a16="http://schemas.microsoft.com/office/drawing/2014/main" id="{81A44F1F-8D60-2E74-1691-6011262A8D99}"/>
              </a:ext>
            </a:extLst>
          </p:cNvPr>
          <p:cNvGrpSpPr/>
          <p:nvPr/>
        </p:nvGrpSpPr>
        <p:grpSpPr>
          <a:xfrm>
            <a:off x="3994131" y="1377607"/>
            <a:ext cx="269784" cy="245093"/>
            <a:chOff x="-62518200" y="2692475"/>
            <a:chExt cx="318225" cy="289100"/>
          </a:xfrm>
          <a:solidFill>
            <a:schemeClr val="accent2"/>
          </a:solidFill>
        </p:grpSpPr>
        <p:sp>
          <p:nvSpPr>
            <p:cNvPr id="21" name="Google Shape;9843;p76">
              <a:extLst>
                <a:ext uri="{FF2B5EF4-FFF2-40B4-BE49-F238E27FC236}">
                  <a16:creationId xmlns:a16="http://schemas.microsoft.com/office/drawing/2014/main" id="{E32C61CF-2DED-C138-96B2-13AFC032C340}"/>
                </a:ext>
              </a:extLst>
            </p:cNvPr>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pFill/>
            <a:ln>
              <a:noFill/>
            </a:ln>
          </p:spPr>
          <p:txBody>
            <a:bodyPr spcFirstLastPara="1" wrap="square" lIns="98677" tIns="98677" rIns="98677" bIns="98677" anchor="ctr" anchorCtr="0">
              <a:noAutofit/>
            </a:bodyPr>
            <a:lstStyle/>
            <a:p>
              <a:endParaRPr sz="2115"/>
            </a:p>
          </p:txBody>
        </p:sp>
        <p:sp>
          <p:nvSpPr>
            <p:cNvPr id="22" name="Google Shape;9844;p76">
              <a:extLst>
                <a:ext uri="{FF2B5EF4-FFF2-40B4-BE49-F238E27FC236}">
                  <a16:creationId xmlns:a16="http://schemas.microsoft.com/office/drawing/2014/main" id="{0E3DF22B-ECD8-1C49-4FD5-D80FEB2D7DBC}"/>
                </a:ext>
              </a:extLst>
            </p:cNvPr>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24" name="CuadroTexto 23">
            <a:extLst>
              <a:ext uri="{FF2B5EF4-FFF2-40B4-BE49-F238E27FC236}">
                <a16:creationId xmlns:a16="http://schemas.microsoft.com/office/drawing/2014/main" id="{44184463-E898-67BD-A4F1-C1A5BF362871}"/>
              </a:ext>
            </a:extLst>
          </p:cNvPr>
          <p:cNvSpPr txBox="1"/>
          <p:nvPr/>
        </p:nvSpPr>
        <p:spPr>
          <a:xfrm>
            <a:off x="4249227" y="3318207"/>
            <a:ext cx="2789512" cy="3965381"/>
          </a:xfrm>
          <a:prstGeom prst="rect">
            <a:avLst/>
          </a:prstGeom>
          <a:noFill/>
        </p:spPr>
        <p:txBody>
          <a:bodyPr wrap="square">
            <a:spAutoFit/>
          </a:bodyPr>
          <a:lstStyle/>
          <a:p>
            <a:pPr lvl="0" algn="just">
              <a:lnSpc>
                <a:spcPct val="107000"/>
              </a:lnSpc>
              <a:spcAft>
                <a:spcPts val="800"/>
              </a:spcAft>
              <a:buClr>
                <a:srgbClr val="B58B42"/>
              </a:buClr>
            </a:pP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Del total del aforo vigente, los ingresos de la nación ascienden a $486,5 billones y los ingresos propios de los establecimientos públicos con $27,4 billones que equivale </a:t>
            </a:r>
            <a:r>
              <a:rPr lang="es-ES" sz="1400" kern="100" dirty="0">
                <a:latin typeface="Verdana" panose="020B0604030504040204" pitchFamily="34" charset="0"/>
                <a:ea typeface="Cambria" panose="02040503050406030204" pitchFamily="18" charset="0"/>
                <a:cs typeface="Times New Roman" panose="02020603050405020304" pitchFamily="18" charset="0"/>
              </a:rPr>
              <a:t>94,7% y </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5,3%, respectivamente.</a:t>
            </a:r>
          </a:p>
          <a:p>
            <a:pPr lvl="0" algn="just">
              <a:lnSpc>
                <a:spcPct val="107000"/>
              </a:lnSpc>
              <a:spcAft>
                <a:spcPts val="800"/>
              </a:spcAft>
              <a:buClr>
                <a:srgbClr val="B58B42"/>
              </a:buClr>
            </a:pPr>
            <a:endParaRPr lang="es-ES" sz="1400" kern="100" dirty="0">
              <a:effectLst/>
              <a:latin typeface="Verdana" panose="020B0604030504040204" pitchFamily="34" charset="0"/>
              <a:ea typeface="Cambria" panose="02040503050406030204" pitchFamily="18" charset="0"/>
              <a:cs typeface="Times New Roman" panose="02020603050405020304" pitchFamily="18" charset="0"/>
            </a:endParaRPr>
          </a:p>
          <a:p>
            <a:pPr lvl="0" algn="just">
              <a:lnSpc>
                <a:spcPct val="107000"/>
              </a:lnSpc>
              <a:spcAft>
                <a:spcPts val="800"/>
              </a:spcAft>
              <a:buClr>
                <a:srgbClr val="B58B42"/>
              </a:buClr>
            </a:pP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Del recaudo a </a:t>
            </a:r>
            <a:r>
              <a:rPr lang="es-ES" sz="1400" kern="100" dirty="0">
                <a:latin typeface="Verdana" panose="020B0604030504040204" pitchFamily="34" charset="0"/>
                <a:ea typeface="Cambria" panose="02040503050406030204" pitchFamily="18" charset="0"/>
                <a:cs typeface="Times New Roman" panose="02020603050405020304" pitchFamily="18" charset="0"/>
              </a:rPr>
              <a:t>agosto</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de </a:t>
            </a:r>
            <a:r>
              <a:rPr lang="es-ES" sz="1400" kern="100" dirty="0">
                <a:latin typeface="Verdana" panose="020B0604030504040204" pitchFamily="34" charset="0"/>
                <a:ea typeface="Cambria" panose="02040503050406030204" pitchFamily="18" charset="0"/>
                <a:cs typeface="Times New Roman" panose="02020603050405020304" pitchFamily="18" charset="0"/>
              </a:rPr>
              <a:t>$323,9</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billones, $302</a:t>
            </a:r>
            <a:r>
              <a:rPr lang="es-ES" sz="1400" kern="100" dirty="0">
                <a:latin typeface="Verdana" panose="020B0604030504040204" pitchFamily="34" charset="0"/>
                <a:ea typeface="Cambria" panose="02040503050406030204" pitchFamily="18" charset="0"/>
                <a:cs typeface="Times New Roman" panose="02020603050405020304" pitchFamily="18" charset="0"/>
              </a:rPr>
              <a:t>,6</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billones (93,4%) corresponden a los ingresos nación y $21</a:t>
            </a:r>
            <a:r>
              <a:rPr lang="es-ES" sz="1400" kern="100" dirty="0">
                <a:latin typeface="Verdana" panose="020B0604030504040204" pitchFamily="34" charset="0"/>
                <a:ea typeface="Cambria" panose="02040503050406030204" pitchFamily="18" charset="0"/>
                <a:cs typeface="Times New Roman" panose="02020603050405020304" pitchFamily="18" charset="0"/>
              </a:rPr>
              <a:t>,3</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billones (</a:t>
            </a:r>
            <a:r>
              <a:rPr lang="es-ES" sz="1400" kern="100" dirty="0">
                <a:latin typeface="Verdana" panose="020B0604030504040204" pitchFamily="34" charset="0"/>
                <a:ea typeface="Cambria" panose="02040503050406030204" pitchFamily="18" charset="0"/>
                <a:cs typeface="Times New Roman" panose="02020603050405020304" pitchFamily="18" charset="0"/>
              </a:rPr>
              <a:t>6,6</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a ingresos de los establecimientos públicos.</a:t>
            </a:r>
          </a:p>
        </p:txBody>
      </p:sp>
      <p:grpSp>
        <p:nvGrpSpPr>
          <p:cNvPr id="34" name="Google Shape;9306;p74">
            <a:extLst>
              <a:ext uri="{FF2B5EF4-FFF2-40B4-BE49-F238E27FC236}">
                <a16:creationId xmlns:a16="http://schemas.microsoft.com/office/drawing/2014/main" id="{C4FA7D96-24F3-3D76-9A67-756927C8664D}"/>
              </a:ext>
            </a:extLst>
          </p:cNvPr>
          <p:cNvGrpSpPr/>
          <p:nvPr/>
        </p:nvGrpSpPr>
        <p:grpSpPr>
          <a:xfrm>
            <a:off x="3899474" y="7470684"/>
            <a:ext cx="279244" cy="265085"/>
            <a:chOff x="6222125" y="2025975"/>
            <a:chExt cx="499450" cy="474125"/>
          </a:xfrm>
          <a:solidFill>
            <a:srgbClr val="0D79B6"/>
          </a:solidFill>
        </p:grpSpPr>
        <p:sp>
          <p:nvSpPr>
            <p:cNvPr id="35" name="Google Shape;9307;p74">
              <a:extLst>
                <a:ext uri="{FF2B5EF4-FFF2-40B4-BE49-F238E27FC236}">
                  <a16:creationId xmlns:a16="http://schemas.microsoft.com/office/drawing/2014/main" id="{81BE6AD5-54CA-D375-02B7-685F96EAB077}"/>
                </a:ext>
              </a:extLst>
            </p:cNvPr>
            <p:cNvSpPr/>
            <p:nvPr/>
          </p:nvSpPr>
          <p:spPr>
            <a:xfrm>
              <a:off x="6222125" y="2025975"/>
              <a:ext cx="499450" cy="474125"/>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36" name="Google Shape;9308;p74">
              <a:extLst>
                <a:ext uri="{FF2B5EF4-FFF2-40B4-BE49-F238E27FC236}">
                  <a16:creationId xmlns:a16="http://schemas.microsoft.com/office/drawing/2014/main" id="{997ABBD0-C325-363D-4DF4-E6828F8E1A85}"/>
                </a:ext>
              </a:extLst>
            </p:cNvPr>
            <p:cNvSpPr/>
            <p:nvPr/>
          </p:nvSpPr>
          <p:spPr>
            <a:xfrm>
              <a:off x="6309175" y="2087825"/>
              <a:ext cx="350425" cy="350425"/>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37" name="Google Shape;9309;p74">
              <a:extLst>
                <a:ext uri="{FF2B5EF4-FFF2-40B4-BE49-F238E27FC236}">
                  <a16:creationId xmlns:a16="http://schemas.microsoft.com/office/drawing/2014/main" id="{97BF94FF-3F5E-83A9-49E8-311D8B403765}"/>
                </a:ext>
              </a:extLst>
            </p:cNvPr>
            <p:cNvSpPr/>
            <p:nvPr/>
          </p:nvSpPr>
          <p:spPr>
            <a:xfrm>
              <a:off x="6431600" y="2142250"/>
              <a:ext cx="105575" cy="241575"/>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grpSp>
      <p:grpSp>
        <p:nvGrpSpPr>
          <p:cNvPr id="38" name="Google Shape;9938;p76">
            <a:extLst>
              <a:ext uri="{FF2B5EF4-FFF2-40B4-BE49-F238E27FC236}">
                <a16:creationId xmlns:a16="http://schemas.microsoft.com/office/drawing/2014/main" id="{F665BC0F-7C37-3197-E4B9-9EE1F6081BA6}"/>
              </a:ext>
            </a:extLst>
          </p:cNvPr>
          <p:cNvGrpSpPr/>
          <p:nvPr/>
        </p:nvGrpSpPr>
        <p:grpSpPr>
          <a:xfrm>
            <a:off x="3934465" y="5670146"/>
            <a:ext cx="270643" cy="268056"/>
            <a:chOff x="-59889100" y="2671925"/>
            <a:chExt cx="319000" cy="315950"/>
          </a:xfrm>
          <a:solidFill>
            <a:schemeClr val="accent1">
              <a:lumMod val="75000"/>
            </a:schemeClr>
          </a:solidFill>
        </p:grpSpPr>
        <p:sp>
          <p:nvSpPr>
            <p:cNvPr id="39" name="Google Shape;9939;p76">
              <a:extLst>
                <a:ext uri="{FF2B5EF4-FFF2-40B4-BE49-F238E27FC236}">
                  <a16:creationId xmlns:a16="http://schemas.microsoft.com/office/drawing/2014/main" id="{B9D2F07C-977F-BB3F-554C-D8F8FEFB4060}"/>
                </a:ext>
              </a:extLst>
            </p:cNvPr>
            <p:cNvSpPr/>
            <p:nvPr/>
          </p:nvSpPr>
          <p:spPr>
            <a:xfrm>
              <a:off x="-59889100" y="2672000"/>
              <a:ext cx="149675" cy="256025"/>
            </a:xfrm>
            <a:custGeom>
              <a:avLst/>
              <a:gdLst/>
              <a:ahLst/>
              <a:cxnLst/>
              <a:rect l="l" t="t" r="r" b="b"/>
              <a:pathLst>
                <a:path w="5987" h="10241" extrusionOk="0">
                  <a:moveTo>
                    <a:pt x="5073" y="946"/>
                  </a:moveTo>
                  <a:lnTo>
                    <a:pt x="5073" y="2647"/>
                  </a:lnTo>
                  <a:lnTo>
                    <a:pt x="5104" y="2647"/>
                  </a:lnTo>
                  <a:cubicBezTo>
                    <a:pt x="3623" y="3151"/>
                    <a:pt x="2489" y="4569"/>
                    <a:pt x="2489" y="6302"/>
                  </a:cubicBezTo>
                  <a:cubicBezTo>
                    <a:pt x="2489" y="6900"/>
                    <a:pt x="2647" y="7499"/>
                    <a:pt x="2867" y="8034"/>
                  </a:cubicBezTo>
                  <a:lnTo>
                    <a:pt x="1639" y="9263"/>
                  </a:lnTo>
                  <a:cubicBezTo>
                    <a:pt x="1103" y="8381"/>
                    <a:pt x="788" y="7373"/>
                    <a:pt x="788" y="6302"/>
                  </a:cubicBezTo>
                  <a:cubicBezTo>
                    <a:pt x="788" y="3750"/>
                    <a:pt x="2584" y="1513"/>
                    <a:pt x="5073" y="946"/>
                  </a:cubicBezTo>
                  <a:close/>
                  <a:moveTo>
                    <a:pt x="5482" y="1"/>
                  </a:moveTo>
                  <a:cubicBezTo>
                    <a:pt x="2395" y="442"/>
                    <a:pt x="0" y="3088"/>
                    <a:pt x="0" y="6270"/>
                  </a:cubicBezTo>
                  <a:cubicBezTo>
                    <a:pt x="0" y="7688"/>
                    <a:pt x="441" y="8979"/>
                    <a:pt x="1292" y="10082"/>
                  </a:cubicBezTo>
                  <a:cubicBezTo>
                    <a:pt x="1377" y="10184"/>
                    <a:pt x="1500" y="10241"/>
                    <a:pt x="1624" y="10241"/>
                  </a:cubicBezTo>
                  <a:cubicBezTo>
                    <a:pt x="1729" y="10241"/>
                    <a:pt x="1835" y="10200"/>
                    <a:pt x="1922" y="10114"/>
                  </a:cubicBezTo>
                  <a:lnTo>
                    <a:pt x="3718" y="8349"/>
                  </a:lnTo>
                  <a:cubicBezTo>
                    <a:pt x="3812" y="8223"/>
                    <a:pt x="3844" y="8003"/>
                    <a:pt x="3781" y="7845"/>
                  </a:cubicBezTo>
                  <a:cubicBezTo>
                    <a:pt x="3497" y="7373"/>
                    <a:pt x="3340" y="6806"/>
                    <a:pt x="3340" y="6270"/>
                  </a:cubicBezTo>
                  <a:cubicBezTo>
                    <a:pt x="3340" y="4884"/>
                    <a:pt x="4285" y="3655"/>
                    <a:pt x="5671" y="3309"/>
                  </a:cubicBezTo>
                  <a:cubicBezTo>
                    <a:pt x="5860" y="3277"/>
                    <a:pt x="5986" y="3120"/>
                    <a:pt x="5986" y="2899"/>
                  </a:cubicBezTo>
                  <a:lnTo>
                    <a:pt x="5986" y="379"/>
                  </a:lnTo>
                  <a:cubicBezTo>
                    <a:pt x="5955" y="190"/>
                    <a:pt x="5703" y="1"/>
                    <a:pt x="5482" y="1"/>
                  </a:cubicBezTo>
                  <a:close/>
                </a:path>
              </a:pathLst>
            </a:custGeom>
            <a:grpFill/>
            <a:ln>
              <a:noFill/>
            </a:ln>
          </p:spPr>
          <p:txBody>
            <a:bodyPr spcFirstLastPara="1" wrap="square" lIns="98677" tIns="98677" rIns="98677" bIns="98677" anchor="ctr" anchorCtr="0">
              <a:noAutofit/>
            </a:bodyPr>
            <a:lstStyle/>
            <a:p>
              <a:endParaRPr sz="2115"/>
            </a:p>
          </p:txBody>
        </p:sp>
        <p:sp>
          <p:nvSpPr>
            <p:cNvPr id="40" name="Google Shape;9940;p76">
              <a:extLst>
                <a:ext uri="{FF2B5EF4-FFF2-40B4-BE49-F238E27FC236}">
                  <a16:creationId xmlns:a16="http://schemas.microsoft.com/office/drawing/2014/main" id="{915A08FB-EAE0-2F2A-9A29-A538A75CF22D}"/>
                </a:ext>
              </a:extLst>
            </p:cNvPr>
            <p:cNvSpPr/>
            <p:nvPr/>
          </p:nvSpPr>
          <p:spPr>
            <a:xfrm>
              <a:off x="-59830825" y="2892525"/>
              <a:ext cx="201650" cy="95350"/>
            </a:xfrm>
            <a:custGeom>
              <a:avLst/>
              <a:gdLst/>
              <a:ahLst/>
              <a:cxnLst/>
              <a:rect l="l" t="t" r="r" b="b"/>
              <a:pathLst>
                <a:path w="8066" h="3814" extrusionOk="0">
                  <a:moveTo>
                    <a:pt x="5735" y="946"/>
                  </a:moveTo>
                  <a:lnTo>
                    <a:pt x="6963" y="2175"/>
                  </a:lnTo>
                  <a:cubicBezTo>
                    <a:pt x="6113" y="2710"/>
                    <a:pt x="5073" y="2994"/>
                    <a:pt x="4065" y="2994"/>
                  </a:cubicBezTo>
                  <a:cubicBezTo>
                    <a:pt x="3025" y="2994"/>
                    <a:pt x="2017" y="2710"/>
                    <a:pt x="1135" y="2175"/>
                  </a:cubicBezTo>
                  <a:lnTo>
                    <a:pt x="2364" y="946"/>
                  </a:lnTo>
                  <a:cubicBezTo>
                    <a:pt x="2868" y="1198"/>
                    <a:pt x="3466" y="1356"/>
                    <a:pt x="4065" y="1356"/>
                  </a:cubicBezTo>
                  <a:cubicBezTo>
                    <a:pt x="4600" y="1356"/>
                    <a:pt x="5199" y="1198"/>
                    <a:pt x="5735" y="946"/>
                  </a:cubicBezTo>
                  <a:close/>
                  <a:moveTo>
                    <a:pt x="5758" y="1"/>
                  </a:moveTo>
                  <a:cubicBezTo>
                    <a:pt x="5693" y="1"/>
                    <a:pt x="5630" y="11"/>
                    <a:pt x="5577" y="32"/>
                  </a:cubicBezTo>
                  <a:cubicBezTo>
                    <a:pt x="5105" y="316"/>
                    <a:pt x="4569" y="474"/>
                    <a:pt x="4002" y="474"/>
                  </a:cubicBezTo>
                  <a:cubicBezTo>
                    <a:pt x="3956" y="476"/>
                    <a:pt x="3911" y="478"/>
                    <a:pt x="3865" y="478"/>
                  </a:cubicBezTo>
                  <a:cubicBezTo>
                    <a:pt x="3376" y="478"/>
                    <a:pt x="2890" y="326"/>
                    <a:pt x="2458" y="95"/>
                  </a:cubicBezTo>
                  <a:cubicBezTo>
                    <a:pt x="2389" y="54"/>
                    <a:pt x="2315" y="31"/>
                    <a:pt x="2239" y="31"/>
                  </a:cubicBezTo>
                  <a:cubicBezTo>
                    <a:pt x="2142" y="31"/>
                    <a:pt x="2043" y="70"/>
                    <a:pt x="1954" y="158"/>
                  </a:cubicBezTo>
                  <a:lnTo>
                    <a:pt x="190" y="1923"/>
                  </a:lnTo>
                  <a:cubicBezTo>
                    <a:pt x="1" y="2143"/>
                    <a:pt x="32" y="2395"/>
                    <a:pt x="221" y="2553"/>
                  </a:cubicBezTo>
                  <a:cubicBezTo>
                    <a:pt x="1324" y="3403"/>
                    <a:pt x="2616" y="3813"/>
                    <a:pt x="4002" y="3813"/>
                  </a:cubicBezTo>
                  <a:cubicBezTo>
                    <a:pt x="5388" y="3813"/>
                    <a:pt x="6711" y="3403"/>
                    <a:pt x="7814" y="2521"/>
                  </a:cubicBezTo>
                  <a:cubicBezTo>
                    <a:pt x="8035" y="2364"/>
                    <a:pt x="8066" y="2080"/>
                    <a:pt x="7877" y="1891"/>
                  </a:cubicBezTo>
                  <a:lnTo>
                    <a:pt x="6113" y="127"/>
                  </a:lnTo>
                  <a:cubicBezTo>
                    <a:pt x="6029" y="43"/>
                    <a:pt x="5889" y="1"/>
                    <a:pt x="5758" y="1"/>
                  </a:cubicBezTo>
                  <a:close/>
                </a:path>
              </a:pathLst>
            </a:custGeom>
            <a:grpFill/>
            <a:ln>
              <a:noFill/>
            </a:ln>
          </p:spPr>
          <p:txBody>
            <a:bodyPr spcFirstLastPara="1" wrap="square" lIns="98677" tIns="98677" rIns="98677" bIns="98677" anchor="ctr" anchorCtr="0">
              <a:noAutofit/>
            </a:bodyPr>
            <a:lstStyle/>
            <a:p>
              <a:endParaRPr sz="2115"/>
            </a:p>
          </p:txBody>
        </p:sp>
        <p:sp>
          <p:nvSpPr>
            <p:cNvPr id="41" name="Google Shape;9941;p76">
              <a:extLst>
                <a:ext uri="{FF2B5EF4-FFF2-40B4-BE49-F238E27FC236}">
                  <a16:creationId xmlns:a16="http://schemas.microsoft.com/office/drawing/2014/main" id="{46B23A88-3ADB-BE4C-E4BF-110826006171}"/>
                </a:ext>
              </a:extLst>
            </p:cNvPr>
            <p:cNvSpPr/>
            <p:nvPr/>
          </p:nvSpPr>
          <p:spPr>
            <a:xfrm>
              <a:off x="-59719775" y="2671925"/>
              <a:ext cx="149675" cy="256425"/>
            </a:xfrm>
            <a:custGeom>
              <a:avLst/>
              <a:gdLst/>
              <a:ahLst/>
              <a:cxnLst/>
              <a:rect l="l" t="t" r="r" b="b"/>
              <a:pathLst>
                <a:path w="5987" h="10257" extrusionOk="0">
                  <a:moveTo>
                    <a:pt x="820" y="917"/>
                  </a:moveTo>
                  <a:cubicBezTo>
                    <a:pt x="3309" y="1453"/>
                    <a:pt x="5105" y="3690"/>
                    <a:pt x="5105" y="6273"/>
                  </a:cubicBezTo>
                  <a:cubicBezTo>
                    <a:pt x="5073" y="7344"/>
                    <a:pt x="4790" y="8352"/>
                    <a:pt x="4254" y="9235"/>
                  </a:cubicBezTo>
                  <a:lnTo>
                    <a:pt x="3025" y="8006"/>
                  </a:lnTo>
                  <a:cubicBezTo>
                    <a:pt x="3309" y="7502"/>
                    <a:pt x="3435" y="6903"/>
                    <a:pt x="3435" y="6305"/>
                  </a:cubicBezTo>
                  <a:cubicBezTo>
                    <a:pt x="3435" y="4572"/>
                    <a:pt x="2332" y="3154"/>
                    <a:pt x="820" y="2650"/>
                  </a:cubicBezTo>
                  <a:lnTo>
                    <a:pt x="820" y="917"/>
                  </a:lnTo>
                  <a:close/>
                  <a:moveTo>
                    <a:pt x="419" y="0"/>
                  </a:moveTo>
                  <a:cubicBezTo>
                    <a:pt x="190" y="0"/>
                    <a:pt x="1" y="180"/>
                    <a:pt x="1" y="413"/>
                  </a:cubicBezTo>
                  <a:lnTo>
                    <a:pt x="1" y="2934"/>
                  </a:lnTo>
                  <a:cubicBezTo>
                    <a:pt x="1" y="3123"/>
                    <a:pt x="127" y="3280"/>
                    <a:pt x="316" y="3312"/>
                  </a:cubicBezTo>
                  <a:cubicBezTo>
                    <a:pt x="1639" y="3658"/>
                    <a:pt x="2647" y="4855"/>
                    <a:pt x="2647" y="6273"/>
                  </a:cubicBezTo>
                  <a:cubicBezTo>
                    <a:pt x="2647" y="6809"/>
                    <a:pt x="2490" y="7376"/>
                    <a:pt x="2206" y="7848"/>
                  </a:cubicBezTo>
                  <a:cubicBezTo>
                    <a:pt x="2080" y="8006"/>
                    <a:pt x="2112" y="8195"/>
                    <a:pt x="2269" y="8352"/>
                  </a:cubicBezTo>
                  <a:lnTo>
                    <a:pt x="4065" y="10117"/>
                  </a:lnTo>
                  <a:cubicBezTo>
                    <a:pt x="4149" y="10214"/>
                    <a:pt x="4251" y="10257"/>
                    <a:pt x="4353" y="10257"/>
                  </a:cubicBezTo>
                  <a:cubicBezTo>
                    <a:pt x="4481" y="10257"/>
                    <a:pt x="4608" y="10190"/>
                    <a:pt x="4695" y="10085"/>
                  </a:cubicBezTo>
                  <a:cubicBezTo>
                    <a:pt x="5514" y="8982"/>
                    <a:pt x="5987" y="7659"/>
                    <a:pt x="5987" y="6273"/>
                  </a:cubicBezTo>
                  <a:cubicBezTo>
                    <a:pt x="5892" y="3123"/>
                    <a:pt x="3529" y="445"/>
                    <a:pt x="474" y="4"/>
                  </a:cubicBezTo>
                  <a:cubicBezTo>
                    <a:pt x="455" y="1"/>
                    <a:pt x="437" y="0"/>
                    <a:pt x="419" y="0"/>
                  </a:cubicBezTo>
                  <a:close/>
                </a:path>
              </a:pathLst>
            </a:custGeom>
            <a:grpFill/>
            <a:ln>
              <a:noFill/>
            </a:ln>
          </p:spPr>
          <p:txBody>
            <a:bodyPr spcFirstLastPara="1" wrap="square" lIns="98677" tIns="98677" rIns="98677" bIns="98677" anchor="ctr" anchorCtr="0">
              <a:noAutofit/>
            </a:bodyPr>
            <a:lstStyle/>
            <a:p>
              <a:endParaRPr sz="2115"/>
            </a:p>
          </p:txBody>
        </p:sp>
        <p:sp>
          <p:nvSpPr>
            <p:cNvPr id="42" name="Google Shape;9942;p76">
              <a:extLst>
                <a:ext uri="{FF2B5EF4-FFF2-40B4-BE49-F238E27FC236}">
                  <a16:creationId xmlns:a16="http://schemas.microsoft.com/office/drawing/2014/main" id="{783A27DB-3FFA-3DF9-B730-2AE9BC5F6A06}"/>
                </a:ext>
              </a:extLst>
            </p:cNvPr>
            <p:cNvSpPr/>
            <p:nvPr/>
          </p:nvSpPr>
          <p:spPr>
            <a:xfrm>
              <a:off x="-59762300" y="2757075"/>
              <a:ext cx="63025" cy="145725"/>
            </a:xfrm>
            <a:custGeom>
              <a:avLst/>
              <a:gdLst/>
              <a:ahLst/>
              <a:cxnLst/>
              <a:rect l="l" t="t" r="r" b="b"/>
              <a:pathLst>
                <a:path w="2521" h="5829" extrusionOk="0">
                  <a:moveTo>
                    <a:pt x="1261" y="0"/>
                  </a:moveTo>
                  <a:cubicBezTo>
                    <a:pt x="1040" y="0"/>
                    <a:pt x="820" y="189"/>
                    <a:pt x="820" y="378"/>
                  </a:cubicBezTo>
                  <a:lnTo>
                    <a:pt x="820" y="662"/>
                  </a:lnTo>
                  <a:cubicBezTo>
                    <a:pt x="347" y="819"/>
                    <a:pt x="1" y="1292"/>
                    <a:pt x="1" y="1827"/>
                  </a:cubicBezTo>
                  <a:cubicBezTo>
                    <a:pt x="1" y="2521"/>
                    <a:pt x="568" y="2899"/>
                    <a:pt x="977" y="3214"/>
                  </a:cubicBezTo>
                  <a:cubicBezTo>
                    <a:pt x="1292" y="3466"/>
                    <a:pt x="1670" y="3686"/>
                    <a:pt x="1670" y="3938"/>
                  </a:cubicBezTo>
                  <a:cubicBezTo>
                    <a:pt x="1670" y="4159"/>
                    <a:pt x="1450" y="4348"/>
                    <a:pt x="1261" y="4348"/>
                  </a:cubicBezTo>
                  <a:cubicBezTo>
                    <a:pt x="1072" y="4348"/>
                    <a:pt x="820" y="4159"/>
                    <a:pt x="820" y="3938"/>
                  </a:cubicBezTo>
                  <a:cubicBezTo>
                    <a:pt x="820" y="3686"/>
                    <a:pt x="631" y="3497"/>
                    <a:pt x="442" y="3497"/>
                  </a:cubicBezTo>
                  <a:cubicBezTo>
                    <a:pt x="253" y="3497"/>
                    <a:pt x="32" y="3686"/>
                    <a:pt x="32" y="3938"/>
                  </a:cubicBezTo>
                  <a:cubicBezTo>
                    <a:pt x="32" y="4474"/>
                    <a:pt x="410" y="4915"/>
                    <a:pt x="883" y="5104"/>
                  </a:cubicBezTo>
                  <a:lnTo>
                    <a:pt x="883" y="5387"/>
                  </a:lnTo>
                  <a:cubicBezTo>
                    <a:pt x="883" y="5608"/>
                    <a:pt x="1072" y="5829"/>
                    <a:pt x="1292" y="5829"/>
                  </a:cubicBezTo>
                  <a:cubicBezTo>
                    <a:pt x="1544" y="5829"/>
                    <a:pt x="1702" y="5608"/>
                    <a:pt x="1702" y="5387"/>
                  </a:cubicBezTo>
                  <a:lnTo>
                    <a:pt x="1702" y="5104"/>
                  </a:lnTo>
                  <a:cubicBezTo>
                    <a:pt x="2175" y="4946"/>
                    <a:pt x="2521" y="4474"/>
                    <a:pt x="2521" y="3938"/>
                  </a:cubicBezTo>
                  <a:cubicBezTo>
                    <a:pt x="2521" y="3245"/>
                    <a:pt x="1985" y="2867"/>
                    <a:pt x="1544" y="2552"/>
                  </a:cubicBezTo>
                  <a:cubicBezTo>
                    <a:pt x="1229" y="2300"/>
                    <a:pt x="883" y="2079"/>
                    <a:pt x="883" y="1827"/>
                  </a:cubicBezTo>
                  <a:cubicBezTo>
                    <a:pt x="883" y="1607"/>
                    <a:pt x="1072" y="1418"/>
                    <a:pt x="1292" y="1418"/>
                  </a:cubicBezTo>
                  <a:cubicBezTo>
                    <a:pt x="1544" y="1418"/>
                    <a:pt x="1702" y="1607"/>
                    <a:pt x="1702" y="1827"/>
                  </a:cubicBezTo>
                  <a:cubicBezTo>
                    <a:pt x="1702" y="2079"/>
                    <a:pt x="1891" y="2268"/>
                    <a:pt x="2143" y="2268"/>
                  </a:cubicBezTo>
                  <a:cubicBezTo>
                    <a:pt x="2364" y="2268"/>
                    <a:pt x="2521" y="2079"/>
                    <a:pt x="2521" y="1827"/>
                  </a:cubicBezTo>
                  <a:cubicBezTo>
                    <a:pt x="2521" y="1292"/>
                    <a:pt x="2175" y="851"/>
                    <a:pt x="1702" y="662"/>
                  </a:cubicBezTo>
                  <a:lnTo>
                    <a:pt x="1702" y="378"/>
                  </a:lnTo>
                  <a:cubicBezTo>
                    <a:pt x="1702" y="189"/>
                    <a:pt x="1513" y="0"/>
                    <a:pt x="1261" y="0"/>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43" name="Google Shape;9959;p76">
            <a:extLst>
              <a:ext uri="{FF2B5EF4-FFF2-40B4-BE49-F238E27FC236}">
                <a16:creationId xmlns:a16="http://schemas.microsoft.com/office/drawing/2014/main" id="{26EC0C88-009F-6208-48FD-0FC69117B6FB}"/>
              </a:ext>
            </a:extLst>
          </p:cNvPr>
          <p:cNvGrpSpPr/>
          <p:nvPr/>
        </p:nvGrpSpPr>
        <p:grpSpPr>
          <a:xfrm>
            <a:off x="3928108" y="3420929"/>
            <a:ext cx="269784" cy="267654"/>
            <a:chOff x="2508825" y="2318350"/>
            <a:chExt cx="297750" cy="295400"/>
          </a:xfrm>
          <a:solidFill>
            <a:srgbClr val="AADADE"/>
          </a:solidFill>
        </p:grpSpPr>
        <p:sp>
          <p:nvSpPr>
            <p:cNvPr id="44" name="Google Shape;9960;p76">
              <a:extLst>
                <a:ext uri="{FF2B5EF4-FFF2-40B4-BE49-F238E27FC236}">
                  <a16:creationId xmlns:a16="http://schemas.microsoft.com/office/drawing/2014/main" id="{DD703283-4174-377D-1B19-A1B6BBC12D62}"/>
                </a:ext>
              </a:extLst>
            </p:cNvPr>
            <p:cNvSpPr/>
            <p:nvPr/>
          </p:nvSpPr>
          <p:spPr>
            <a:xfrm>
              <a:off x="2508825" y="2318350"/>
              <a:ext cx="297750" cy="295400"/>
            </a:xfrm>
            <a:custGeom>
              <a:avLst/>
              <a:gdLst/>
              <a:ahLst/>
              <a:cxnLst/>
              <a:rect l="l" t="t" r="r" b="b"/>
              <a:pathLst>
                <a:path w="11910" h="11816" extrusionOk="0">
                  <a:moveTo>
                    <a:pt x="5892" y="694"/>
                  </a:moveTo>
                  <a:cubicBezTo>
                    <a:pt x="7625" y="694"/>
                    <a:pt x="9043" y="2112"/>
                    <a:pt x="9043" y="3845"/>
                  </a:cubicBezTo>
                  <a:cubicBezTo>
                    <a:pt x="9043" y="5483"/>
                    <a:pt x="7751" y="6838"/>
                    <a:pt x="6081" y="6932"/>
                  </a:cubicBezTo>
                  <a:cubicBezTo>
                    <a:pt x="6018" y="6932"/>
                    <a:pt x="5987" y="6901"/>
                    <a:pt x="5924" y="6869"/>
                  </a:cubicBezTo>
                  <a:lnTo>
                    <a:pt x="5766" y="6711"/>
                  </a:lnTo>
                  <a:cubicBezTo>
                    <a:pt x="5297" y="6298"/>
                    <a:pt x="4683" y="6101"/>
                    <a:pt x="4072" y="6101"/>
                  </a:cubicBezTo>
                  <a:cubicBezTo>
                    <a:pt x="3985" y="6101"/>
                    <a:pt x="3899" y="6105"/>
                    <a:pt x="3813" y="6113"/>
                  </a:cubicBezTo>
                  <a:cubicBezTo>
                    <a:pt x="3151" y="5577"/>
                    <a:pt x="2773" y="4727"/>
                    <a:pt x="2773" y="3845"/>
                  </a:cubicBezTo>
                  <a:cubicBezTo>
                    <a:pt x="2773" y="2112"/>
                    <a:pt x="4191" y="694"/>
                    <a:pt x="5892" y="694"/>
                  </a:cubicBezTo>
                  <a:close/>
                  <a:moveTo>
                    <a:pt x="4171" y="6822"/>
                  </a:moveTo>
                  <a:cubicBezTo>
                    <a:pt x="4577" y="6822"/>
                    <a:pt x="4979" y="6964"/>
                    <a:pt x="5294" y="7247"/>
                  </a:cubicBezTo>
                  <a:cubicBezTo>
                    <a:pt x="5420" y="7373"/>
                    <a:pt x="5735" y="7657"/>
                    <a:pt x="5892" y="7657"/>
                  </a:cubicBezTo>
                  <a:lnTo>
                    <a:pt x="7972" y="7657"/>
                  </a:lnTo>
                  <a:cubicBezTo>
                    <a:pt x="8192" y="7657"/>
                    <a:pt x="8350" y="7814"/>
                    <a:pt x="8350" y="8003"/>
                  </a:cubicBezTo>
                  <a:cubicBezTo>
                    <a:pt x="8350" y="8192"/>
                    <a:pt x="8192" y="8350"/>
                    <a:pt x="7972" y="8350"/>
                  </a:cubicBezTo>
                  <a:lnTo>
                    <a:pt x="5514" y="8350"/>
                  </a:lnTo>
                  <a:cubicBezTo>
                    <a:pt x="5294" y="8350"/>
                    <a:pt x="5136" y="8507"/>
                    <a:pt x="5136" y="8728"/>
                  </a:cubicBezTo>
                  <a:cubicBezTo>
                    <a:pt x="5136" y="8917"/>
                    <a:pt x="5294" y="9074"/>
                    <a:pt x="5514" y="9074"/>
                  </a:cubicBezTo>
                  <a:lnTo>
                    <a:pt x="8224" y="9074"/>
                  </a:lnTo>
                  <a:cubicBezTo>
                    <a:pt x="8507" y="9074"/>
                    <a:pt x="8759" y="8948"/>
                    <a:pt x="8980" y="8759"/>
                  </a:cubicBezTo>
                  <a:lnTo>
                    <a:pt x="10492" y="7090"/>
                  </a:lnTo>
                  <a:cubicBezTo>
                    <a:pt x="10568" y="7033"/>
                    <a:pt x="10666" y="6987"/>
                    <a:pt x="10766" y="6987"/>
                  </a:cubicBezTo>
                  <a:cubicBezTo>
                    <a:pt x="10833" y="6987"/>
                    <a:pt x="10902" y="7008"/>
                    <a:pt x="10965" y="7058"/>
                  </a:cubicBezTo>
                  <a:cubicBezTo>
                    <a:pt x="11122" y="7184"/>
                    <a:pt x="11185" y="7373"/>
                    <a:pt x="11059" y="7531"/>
                  </a:cubicBezTo>
                  <a:lnTo>
                    <a:pt x="9389" y="9767"/>
                  </a:lnTo>
                  <a:cubicBezTo>
                    <a:pt x="9074" y="10209"/>
                    <a:pt x="8570" y="10492"/>
                    <a:pt x="8035" y="10492"/>
                  </a:cubicBezTo>
                  <a:lnTo>
                    <a:pt x="2773" y="10492"/>
                  </a:lnTo>
                  <a:lnTo>
                    <a:pt x="2773" y="7468"/>
                  </a:lnTo>
                  <a:lnTo>
                    <a:pt x="3025" y="7247"/>
                  </a:lnTo>
                  <a:cubicBezTo>
                    <a:pt x="3356" y="6964"/>
                    <a:pt x="3766" y="6822"/>
                    <a:pt x="4171" y="6822"/>
                  </a:cubicBezTo>
                  <a:close/>
                  <a:moveTo>
                    <a:pt x="1734" y="6932"/>
                  </a:moveTo>
                  <a:cubicBezTo>
                    <a:pt x="1923" y="6932"/>
                    <a:pt x="2080" y="7090"/>
                    <a:pt x="2080" y="7310"/>
                  </a:cubicBezTo>
                  <a:lnTo>
                    <a:pt x="2080" y="10807"/>
                  </a:lnTo>
                  <a:cubicBezTo>
                    <a:pt x="2080" y="10996"/>
                    <a:pt x="1923" y="11154"/>
                    <a:pt x="1734" y="11154"/>
                  </a:cubicBezTo>
                  <a:lnTo>
                    <a:pt x="662" y="11154"/>
                  </a:lnTo>
                  <a:lnTo>
                    <a:pt x="662" y="6932"/>
                  </a:lnTo>
                  <a:close/>
                  <a:moveTo>
                    <a:pt x="5924" y="1"/>
                  </a:moveTo>
                  <a:cubicBezTo>
                    <a:pt x="3844" y="1"/>
                    <a:pt x="2112" y="1734"/>
                    <a:pt x="2112" y="3845"/>
                  </a:cubicBezTo>
                  <a:cubicBezTo>
                    <a:pt x="2112" y="4790"/>
                    <a:pt x="2458" y="5672"/>
                    <a:pt x="3088" y="6396"/>
                  </a:cubicBezTo>
                  <a:cubicBezTo>
                    <a:pt x="2931" y="6459"/>
                    <a:pt x="2773" y="6585"/>
                    <a:pt x="2616" y="6711"/>
                  </a:cubicBezTo>
                  <a:cubicBezTo>
                    <a:pt x="2427" y="6428"/>
                    <a:pt x="2112" y="6270"/>
                    <a:pt x="1765" y="6270"/>
                  </a:cubicBezTo>
                  <a:lnTo>
                    <a:pt x="347" y="6270"/>
                  </a:lnTo>
                  <a:cubicBezTo>
                    <a:pt x="158" y="6270"/>
                    <a:pt x="1" y="6428"/>
                    <a:pt x="1" y="6585"/>
                  </a:cubicBezTo>
                  <a:lnTo>
                    <a:pt x="1" y="11469"/>
                  </a:lnTo>
                  <a:cubicBezTo>
                    <a:pt x="1" y="11658"/>
                    <a:pt x="158" y="11815"/>
                    <a:pt x="347" y="11815"/>
                  </a:cubicBezTo>
                  <a:lnTo>
                    <a:pt x="1765" y="11815"/>
                  </a:lnTo>
                  <a:cubicBezTo>
                    <a:pt x="2238" y="11815"/>
                    <a:pt x="2584" y="11563"/>
                    <a:pt x="2742" y="11122"/>
                  </a:cubicBezTo>
                  <a:lnTo>
                    <a:pt x="8035" y="11122"/>
                  </a:lnTo>
                  <a:cubicBezTo>
                    <a:pt x="8759" y="11122"/>
                    <a:pt x="9515" y="10776"/>
                    <a:pt x="9956" y="10146"/>
                  </a:cubicBezTo>
                  <a:lnTo>
                    <a:pt x="11595" y="7877"/>
                  </a:lnTo>
                  <a:cubicBezTo>
                    <a:pt x="11910" y="7468"/>
                    <a:pt x="11878" y="6838"/>
                    <a:pt x="11437" y="6459"/>
                  </a:cubicBezTo>
                  <a:cubicBezTo>
                    <a:pt x="11249" y="6301"/>
                    <a:pt x="11015" y="6221"/>
                    <a:pt x="10780" y="6221"/>
                  </a:cubicBezTo>
                  <a:cubicBezTo>
                    <a:pt x="10503" y="6221"/>
                    <a:pt x="10224" y="6332"/>
                    <a:pt x="10019" y="6554"/>
                  </a:cubicBezTo>
                  <a:lnTo>
                    <a:pt x="9011" y="7657"/>
                  </a:lnTo>
                  <a:cubicBezTo>
                    <a:pt x="8885" y="7247"/>
                    <a:pt x="8539" y="6932"/>
                    <a:pt x="8098" y="6932"/>
                  </a:cubicBezTo>
                  <a:cubicBezTo>
                    <a:pt x="8287" y="6838"/>
                    <a:pt x="8444" y="6680"/>
                    <a:pt x="8602" y="6522"/>
                  </a:cubicBezTo>
                  <a:cubicBezTo>
                    <a:pt x="9358" y="5798"/>
                    <a:pt x="9767" y="4821"/>
                    <a:pt x="9767" y="3845"/>
                  </a:cubicBezTo>
                  <a:cubicBezTo>
                    <a:pt x="9767" y="1734"/>
                    <a:pt x="8035" y="1"/>
                    <a:pt x="5924" y="1"/>
                  </a:cubicBezTo>
                  <a:close/>
                </a:path>
              </a:pathLst>
            </a:custGeom>
            <a:grpFill/>
            <a:ln>
              <a:noFill/>
            </a:ln>
          </p:spPr>
          <p:txBody>
            <a:bodyPr spcFirstLastPara="1" wrap="square" lIns="98677" tIns="98677" rIns="98677" bIns="98677" anchor="ctr" anchorCtr="0">
              <a:noAutofit/>
            </a:bodyPr>
            <a:lstStyle/>
            <a:p>
              <a:endParaRPr sz="2115"/>
            </a:p>
          </p:txBody>
        </p:sp>
        <p:sp>
          <p:nvSpPr>
            <p:cNvPr id="45" name="Google Shape;9961;p76">
              <a:extLst>
                <a:ext uri="{FF2B5EF4-FFF2-40B4-BE49-F238E27FC236}">
                  <a16:creationId xmlns:a16="http://schemas.microsoft.com/office/drawing/2014/main" id="{511314FA-CE91-626E-2F5E-A3CE06BE5568}"/>
                </a:ext>
              </a:extLst>
            </p:cNvPr>
            <p:cNvSpPr/>
            <p:nvPr/>
          </p:nvSpPr>
          <p:spPr>
            <a:xfrm>
              <a:off x="2629350" y="2353025"/>
              <a:ext cx="54350" cy="121300"/>
            </a:xfrm>
            <a:custGeom>
              <a:avLst/>
              <a:gdLst/>
              <a:ahLst/>
              <a:cxnLst/>
              <a:rect l="l" t="t" r="r" b="b"/>
              <a:pathLst>
                <a:path w="2174" h="4852" extrusionOk="0">
                  <a:moveTo>
                    <a:pt x="1071" y="0"/>
                  </a:moveTo>
                  <a:cubicBezTo>
                    <a:pt x="882" y="0"/>
                    <a:pt x="725" y="158"/>
                    <a:pt x="725" y="347"/>
                  </a:cubicBezTo>
                  <a:lnTo>
                    <a:pt x="725" y="756"/>
                  </a:lnTo>
                  <a:cubicBezTo>
                    <a:pt x="315" y="914"/>
                    <a:pt x="63" y="1292"/>
                    <a:pt x="63" y="1733"/>
                  </a:cubicBezTo>
                  <a:cubicBezTo>
                    <a:pt x="0" y="2332"/>
                    <a:pt x="473" y="2804"/>
                    <a:pt x="1071" y="2804"/>
                  </a:cubicBezTo>
                  <a:cubicBezTo>
                    <a:pt x="1260" y="2804"/>
                    <a:pt x="1418" y="2962"/>
                    <a:pt x="1418" y="3151"/>
                  </a:cubicBezTo>
                  <a:cubicBezTo>
                    <a:pt x="1418" y="3308"/>
                    <a:pt x="1355" y="3434"/>
                    <a:pt x="1229" y="3466"/>
                  </a:cubicBezTo>
                  <a:cubicBezTo>
                    <a:pt x="1185" y="3492"/>
                    <a:pt x="1140" y="3503"/>
                    <a:pt x="1093" y="3503"/>
                  </a:cubicBezTo>
                  <a:cubicBezTo>
                    <a:pt x="970" y="3503"/>
                    <a:pt x="839" y="3422"/>
                    <a:pt x="725" y="3308"/>
                  </a:cubicBezTo>
                  <a:cubicBezTo>
                    <a:pt x="662" y="3245"/>
                    <a:pt x="575" y="3214"/>
                    <a:pt x="488" y="3214"/>
                  </a:cubicBezTo>
                  <a:cubicBezTo>
                    <a:pt x="402" y="3214"/>
                    <a:pt x="315" y="3245"/>
                    <a:pt x="252" y="3308"/>
                  </a:cubicBezTo>
                  <a:cubicBezTo>
                    <a:pt x="126" y="3434"/>
                    <a:pt x="126" y="3655"/>
                    <a:pt x="252" y="3781"/>
                  </a:cubicBezTo>
                  <a:cubicBezTo>
                    <a:pt x="410" y="3938"/>
                    <a:pt x="567" y="4064"/>
                    <a:pt x="756" y="4096"/>
                  </a:cubicBezTo>
                  <a:lnTo>
                    <a:pt x="756" y="4505"/>
                  </a:lnTo>
                  <a:cubicBezTo>
                    <a:pt x="756" y="4694"/>
                    <a:pt x="914" y="4852"/>
                    <a:pt x="1103" y="4852"/>
                  </a:cubicBezTo>
                  <a:cubicBezTo>
                    <a:pt x="1323" y="4852"/>
                    <a:pt x="1481" y="4694"/>
                    <a:pt x="1481" y="4505"/>
                  </a:cubicBezTo>
                  <a:lnTo>
                    <a:pt x="1481" y="4096"/>
                  </a:lnTo>
                  <a:cubicBezTo>
                    <a:pt x="1481" y="4096"/>
                    <a:pt x="1512" y="4096"/>
                    <a:pt x="1512" y="4064"/>
                  </a:cubicBezTo>
                  <a:cubicBezTo>
                    <a:pt x="1890" y="3907"/>
                    <a:pt x="2142" y="3497"/>
                    <a:pt x="2142" y="3119"/>
                  </a:cubicBezTo>
                  <a:cubicBezTo>
                    <a:pt x="2142" y="2521"/>
                    <a:pt x="1670" y="2079"/>
                    <a:pt x="1103" y="2079"/>
                  </a:cubicBezTo>
                  <a:cubicBezTo>
                    <a:pt x="914" y="2079"/>
                    <a:pt x="756" y="1922"/>
                    <a:pt x="756" y="1733"/>
                  </a:cubicBezTo>
                  <a:cubicBezTo>
                    <a:pt x="756" y="1575"/>
                    <a:pt x="851" y="1449"/>
                    <a:pt x="1008" y="1418"/>
                  </a:cubicBezTo>
                  <a:cubicBezTo>
                    <a:pt x="1047" y="1405"/>
                    <a:pt x="1085" y="1399"/>
                    <a:pt x="1124" y="1399"/>
                  </a:cubicBezTo>
                  <a:cubicBezTo>
                    <a:pt x="1273" y="1399"/>
                    <a:pt x="1418" y="1494"/>
                    <a:pt x="1544" y="1670"/>
                  </a:cubicBezTo>
                  <a:cubicBezTo>
                    <a:pt x="1610" y="1753"/>
                    <a:pt x="1703" y="1792"/>
                    <a:pt x="1795" y="1792"/>
                  </a:cubicBezTo>
                  <a:cubicBezTo>
                    <a:pt x="1876" y="1792"/>
                    <a:pt x="1957" y="1761"/>
                    <a:pt x="2016" y="1701"/>
                  </a:cubicBezTo>
                  <a:cubicBezTo>
                    <a:pt x="2174" y="1575"/>
                    <a:pt x="2174" y="1323"/>
                    <a:pt x="2048" y="1229"/>
                  </a:cubicBezTo>
                  <a:cubicBezTo>
                    <a:pt x="1859" y="977"/>
                    <a:pt x="1670" y="819"/>
                    <a:pt x="1418" y="756"/>
                  </a:cubicBezTo>
                  <a:lnTo>
                    <a:pt x="1418" y="347"/>
                  </a:lnTo>
                  <a:cubicBezTo>
                    <a:pt x="1418" y="158"/>
                    <a:pt x="1260" y="0"/>
                    <a:pt x="107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4" name="CuadroTexto 3">
            <a:extLst>
              <a:ext uri="{FF2B5EF4-FFF2-40B4-BE49-F238E27FC236}">
                <a16:creationId xmlns:a16="http://schemas.microsoft.com/office/drawing/2014/main" id="{6EAC6403-6A06-9285-79FF-4C3B8B62948D}"/>
              </a:ext>
            </a:extLst>
          </p:cNvPr>
          <p:cNvSpPr txBox="1"/>
          <p:nvPr/>
        </p:nvSpPr>
        <p:spPr>
          <a:xfrm>
            <a:off x="959585" y="6910222"/>
            <a:ext cx="2817669" cy="3529684"/>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latin typeface="Verdana" panose="020B0604030504040204" pitchFamily="34" charset="0"/>
                <a:ea typeface="Cambria" panose="02040503050406030204" pitchFamily="18" charset="0"/>
                <a:cs typeface="Times New Roman" panose="02020603050405020304" pitchFamily="18" charset="0"/>
              </a:rPr>
              <a:t>El Decreto 175 de 2025 creó tres impuestos para financiar gastos para hacer frente al Estado de Conmoción Interior en la región del Catatumbo, adicionados en el Decreto 274 de 2025: 1) IVA juegos de suerte y azar por internet del 19% ($614 mm), </a:t>
            </a:r>
            <a:r>
              <a:rPr lang="es-ES" sz="1400" kern="100" dirty="0">
                <a:latin typeface="Verdana" panose="020B0604030504040204" pitchFamily="34" charset="0"/>
                <a:ea typeface="Cambria" panose="02040503050406030204" pitchFamily="18" charset="0"/>
                <a:cs typeface="Times New Roman" panose="02020603050405020304" pitchFamily="18" charset="0"/>
              </a:rPr>
              <a:t>Impuesto Especial para el Catatumbo por la extracción de hidrocarburos y carbón del 1% ($1,053 mm) e impuesto de timbre del 1% ($1,100 mm).</a:t>
            </a:r>
            <a:endParaRPr lang="es-ES_tradnl" sz="1400" kern="100" dirty="0">
              <a:latin typeface="Verdana" panose="020B0604030504040204" pitchFamily="34" charset="0"/>
              <a:ea typeface="Cambria" panose="02040503050406030204" pitchFamily="18" charset="0"/>
              <a:cs typeface="Times New Roman" panose="02020603050405020304" pitchFamily="18" charset="0"/>
            </a:endParaRPr>
          </a:p>
        </p:txBody>
      </p:sp>
      <p:grpSp>
        <p:nvGrpSpPr>
          <p:cNvPr id="25" name="Google Shape;9900;p76">
            <a:extLst>
              <a:ext uri="{FF2B5EF4-FFF2-40B4-BE49-F238E27FC236}">
                <a16:creationId xmlns:a16="http://schemas.microsoft.com/office/drawing/2014/main" id="{8B6A8425-A42E-3233-255B-E191CD777355}"/>
              </a:ext>
            </a:extLst>
          </p:cNvPr>
          <p:cNvGrpSpPr/>
          <p:nvPr/>
        </p:nvGrpSpPr>
        <p:grpSpPr>
          <a:xfrm>
            <a:off x="756794" y="6965885"/>
            <a:ext cx="241062" cy="243446"/>
            <a:chOff x="-59100700" y="1911950"/>
            <a:chExt cx="315875" cy="319000"/>
          </a:xfrm>
          <a:solidFill>
            <a:srgbClr val="9FB8DD"/>
          </a:solidFill>
        </p:grpSpPr>
        <p:sp>
          <p:nvSpPr>
            <p:cNvPr id="27" name="Google Shape;9901;p76">
              <a:extLst>
                <a:ext uri="{FF2B5EF4-FFF2-40B4-BE49-F238E27FC236}">
                  <a16:creationId xmlns:a16="http://schemas.microsoft.com/office/drawing/2014/main" id="{DAEBD034-79FC-5693-A2E5-0B6D68EFA705}"/>
                </a:ext>
              </a:extLst>
            </p:cNvPr>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29" name="Google Shape;9902;p76">
              <a:extLst>
                <a:ext uri="{FF2B5EF4-FFF2-40B4-BE49-F238E27FC236}">
                  <a16:creationId xmlns:a16="http://schemas.microsoft.com/office/drawing/2014/main" id="{AF35FA15-A8DF-5CC9-C9C3-7A50054A5103}"/>
                </a:ext>
              </a:extLst>
            </p:cNvPr>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1" name="Google Shape;9903;p76">
              <a:extLst>
                <a:ext uri="{FF2B5EF4-FFF2-40B4-BE49-F238E27FC236}">
                  <a16:creationId xmlns:a16="http://schemas.microsoft.com/office/drawing/2014/main" id="{B903FC17-EA6C-EDAB-E8F2-581978D1DD55}"/>
                </a:ext>
              </a:extLst>
            </p:cNvPr>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2" name="Google Shape;9904;p76">
              <a:extLst>
                <a:ext uri="{FF2B5EF4-FFF2-40B4-BE49-F238E27FC236}">
                  <a16:creationId xmlns:a16="http://schemas.microsoft.com/office/drawing/2014/main" id="{540E079E-98DC-6137-6D8A-E59135EF0E43}"/>
                </a:ext>
              </a:extLst>
            </p:cNvPr>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8677" tIns="98677" rIns="98677" bIns="98677" anchor="ctr" anchorCtr="0">
              <a:noAutofit/>
            </a:bodyPr>
            <a:lstStyle/>
            <a:p>
              <a:endParaRPr sz="2115"/>
            </a:p>
          </p:txBody>
        </p:sp>
        <p:sp>
          <p:nvSpPr>
            <p:cNvPr id="46" name="Google Shape;9905;p76">
              <a:extLst>
                <a:ext uri="{FF2B5EF4-FFF2-40B4-BE49-F238E27FC236}">
                  <a16:creationId xmlns:a16="http://schemas.microsoft.com/office/drawing/2014/main" id="{9B04CF7A-90E9-DC28-84B3-0138C95302A0}"/>
                </a:ext>
              </a:extLst>
            </p:cNvPr>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47" name="Google Shape;9906;p76">
              <a:extLst>
                <a:ext uri="{FF2B5EF4-FFF2-40B4-BE49-F238E27FC236}">
                  <a16:creationId xmlns:a16="http://schemas.microsoft.com/office/drawing/2014/main" id="{9E89DE1B-D629-1CD3-0F36-B64EFE9FB1D9}"/>
                </a:ext>
              </a:extLst>
            </p:cNvPr>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48" name="Google Shape;9907;p76">
              <a:extLst>
                <a:ext uri="{FF2B5EF4-FFF2-40B4-BE49-F238E27FC236}">
                  <a16:creationId xmlns:a16="http://schemas.microsoft.com/office/drawing/2014/main" id="{C50D9005-1987-DC51-95EB-79F65BEDBC1B}"/>
                </a:ext>
              </a:extLst>
            </p:cNvPr>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49" name="Google Shape;9908;p76">
              <a:extLst>
                <a:ext uri="{FF2B5EF4-FFF2-40B4-BE49-F238E27FC236}">
                  <a16:creationId xmlns:a16="http://schemas.microsoft.com/office/drawing/2014/main" id="{BEF51465-B06A-030D-FA27-A984562099FA}"/>
                </a:ext>
              </a:extLst>
            </p:cNvPr>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50" name="Google Shape;9909;p76">
              <a:extLst>
                <a:ext uri="{FF2B5EF4-FFF2-40B4-BE49-F238E27FC236}">
                  <a16:creationId xmlns:a16="http://schemas.microsoft.com/office/drawing/2014/main" id="{42481751-CC88-AF64-12D9-DFBB7CA864DF}"/>
                </a:ext>
              </a:extLst>
            </p:cNvPr>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51" name="Google Shape;9910;p76">
              <a:extLst>
                <a:ext uri="{FF2B5EF4-FFF2-40B4-BE49-F238E27FC236}">
                  <a16:creationId xmlns:a16="http://schemas.microsoft.com/office/drawing/2014/main" id="{02890875-8719-5E96-AD4B-F106413CBBAE}"/>
                </a:ext>
              </a:extLst>
            </p:cNvPr>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8677" tIns="98677" rIns="98677" bIns="98677" anchor="ctr" anchorCtr="0">
              <a:noAutofit/>
            </a:bodyPr>
            <a:lstStyle/>
            <a:p>
              <a:endParaRPr sz="2115"/>
            </a:p>
          </p:txBody>
        </p:sp>
      </p:grpSp>
      <p:sp>
        <p:nvSpPr>
          <p:cNvPr id="53" name="CuadroTexto 52">
            <a:extLst>
              <a:ext uri="{FF2B5EF4-FFF2-40B4-BE49-F238E27FC236}">
                <a16:creationId xmlns:a16="http://schemas.microsoft.com/office/drawing/2014/main" id="{1233440F-C8D5-C930-6A46-1EE35CFBB335}"/>
              </a:ext>
            </a:extLst>
          </p:cNvPr>
          <p:cNvSpPr txBox="1"/>
          <p:nvPr/>
        </p:nvSpPr>
        <p:spPr>
          <a:xfrm>
            <a:off x="961930" y="3150214"/>
            <a:ext cx="2789512" cy="1600438"/>
          </a:xfrm>
          <a:prstGeom prst="rect">
            <a:avLst/>
          </a:prstGeom>
          <a:noFill/>
        </p:spPr>
        <p:txBody>
          <a:bodyPr wrap="square">
            <a:spAutoFit/>
          </a:bodyPr>
          <a:lstStyle/>
          <a:p>
            <a:pPr algn="just"/>
            <a:r>
              <a:rPr lang="es-ES" sz="1400" kern="100" dirty="0">
                <a:latin typeface="Verdana" panose="020B0604030504040204" pitchFamily="34" charset="0"/>
                <a:ea typeface="Cambria" panose="02040503050406030204" pitchFamily="18" charset="0"/>
                <a:cs typeface="Times New Roman" panose="02020603050405020304" pitchFamily="18" charset="0"/>
              </a:rPr>
              <a:t>Los ingresos no incluyen $12 billones para financiar los gastos aprobados, por lo que mediante Decreto 69 de 2025 se aplazó el presupuesto de gastos en este monto.</a:t>
            </a:r>
            <a:endParaRPr lang="es-CO" sz="1400" kern="100" dirty="0">
              <a:latin typeface="Verdana" panose="020B0604030504040204" pitchFamily="34" charset="0"/>
              <a:ea typeface="Cambria" panose="02040503050406030204" pitchFamily="18" charset="0"/>
              <a:cs typeface="Times New Roman" panose="02020603050405020304" pitchFamily="18" charset="0"/>
            </a:endParaRPr>
          </a:p>
        </p:txBody>
      </p:sp>
      <p:grpSp>
        <p:nvGrpSpPr>
          <p:cNvPr id="54" name="Google Shape;9221;p74">
            <a:extLst>
              <a:ext uri="{FF2B5EF4-FFF2-40B4-BE49-F238E27FC236}">
                <a16:creationId xmlns:a16="http://schemas.microsoft.com/office/drawing/2014/main" id="{0A463EAC-E405-C310-D1CD-8F29F8F07B90}"/>
              </a:ext>
            </a:extLst>
          </p:cNvPr>
          <p:cNvGrpSpPr/>
          <p:nvPr/>
        </p:nvGrpSpPr>
        <p:grpSpPr>
          <a:xfrm>
            <a:off x="753634" y="3215095"/>
            <a:ext cx="288867" cy="288867"/>
            <a:chOff x="2676100" y="832575"/>
            <a:chExt cx="483125" cy="483125"/>
          </a:xfrm>
          <a:solidFill>
            <a:srgbClr val="18AEBA"/>
          </a:solidFill>
        </p:grpSpPr>
        <p:sp>
          <p:nvSpPr>
            <p:cNvPr id="55" name="Google Shape;9222;p74">
              <a:extLst>
                <a:ext uri="{FF2B5EF4-FFF2-40B4-BE49-F238E27FC236}">
                  <a16:creationId xmlns:a16="http://schemas.microsoft.com/office/drawing/2014/main" id="{33F23108-992D-DBEF-3F46-D0D11AA58227}"/>
                </a:ext>
              </a:extLst>
            </p:cNvPr>
            <p:cNvSpPr/>
            <p:nvPr/>
          </p:nvSpPr>
          <p:spPr>
            <a:xfrm>
              <a:off x="2676100" y="832575"/>
              <a:ext cx="483125" cy="483125"/>
            </a:xfrm>
            <a:custGeom>
              <a:avLst/>
              <a:gdLst/>
              <a:ahLst/>
              <a:cxnLst/>
              <a:rect l="l" t="t" r="r" b="b"/>
              <a:pathLst>
                <a:path w="19325" h="19325" extrusionOk="0">
                  <a:moveTo>
                    <a:pt x="10351" y="1132"/>
                  </a:moveTo>
                  <a:lnTo>
                    <a:pt x="10562" y="2008"/>
                  </a:lnTo>
                  <a:cubicBezTo>
                    <a:pt x="10614" y="2226"/>
                    <a:pt x="10789" y="2392"/>
                    <a:pt x="11009" y="2434"/>
                  </a:cubicBezTo>
                  <a:cubicBezTo>
                    <a:pt x="12021" y="2618"/>
                    <a:pt x="12981" y="3014"/>
                    <a:pt x="13826" y="3596"/>
                  </a:cubicBezTo>
                  <a:cubicBezTo>
                    <a:pt x="13922" y="3663"/>
                    <a:pt x="14033" y="3696"/>
                    <a:pt x="14146" y="3696"/>
                  </a:cubicBezTo>
                  <a:cubicBezTo>
                    <a:pt x="14247" y="3696"/>
                    <a:pt x="14349" y="3669"/>
                    <a:pt x="14439" y="3614"/>
                  </a:cubicBezTo>
                  <a:lnTo>
                    <a:pt x="15179" y="3171"/>
                  </a:lnTo>
                  <a:lnTo>
                    <a:pt x="16154" y="4146"/>
                  </a:lnTo>
                  <a:lnTo>
                    <a:pt x="15711" y="4889"/>
                  </a:lnTo>
                  <a:cubicBezTo>
                    <a:pt x="15596" y="5079"/>
                    <a:pt x="15602" y="5317"/>
                    <a:pt x="15729" y="5499"/>
                  </a:cubicBezTo>
                  <a:cubicBezTo>
                    <a:pt x="16311" y="6344"/>
                    <a:pt x="16707" y="7304"/>
                    <a:pt x="16891" y="8316"/>
                  </a:cubicBezTo>
                  <a:cubicBezTo>
                    <a:pt x="16933" y="8536"/>
                    <a:pt x="17100" y="8711"/>
                    <a:pt x="17317" y="8763"/>
                  </a:cubicBezTo>
                  <a:lnTo>
                    <a:pt x="18193" y="8974"/>
                  </a:lnTo>
                  <a:lnTo>
                    <a:pt x="18193" y="10351"/>
                  </a:lnTo>
                  <a:lnTo>
                    <a:pt x="17317" y="10562"/>
                  </a:lnTo>
                  <a:cubicBezTo>
                    <a:pt x="17100" y="10614"/>
                    <a:pt x="16933" y="10789"/>
                    <a:pt x="16894" y="11009"/>
                  </a:cubicBezTo>
                  <a:cubicBezTo>
                    <a:pt x="16710" y="12021"/>
                    <a:pt x="16311" y="12981"/>
                    <a:pt x="15729" y="13826"/>
                  </a:cubicBezTo>
                  <a:cubicBezTo>
                    <a:pt x="15605" y="14007"/>
                    <a:pt x="15596" y="14246"/>
                    <a:pt x="15711" y="14436"/>
                  </a:cubicBezTo>
                  <a:lnTo>
                    <a:pt x="16154" y="15179"/>
                  </a:lnTo>
                  <a:lnTo>
                    <a:pt x="15179" y="16154"/>
                  </a:lnTo>
                  <a:lnTo>
                    <a:pt x="14439" y="15710"/>
                  </a:lnTo>
                  <a:cubicBezTo>
                    <a:pt x="14349" y="15656"/>
                    <a:pt x="14247" y="15629"/>
                    <a:pt x="14146" y="15629"/>
                  </a:cubicBezTo>
                  <a:cubicBezTo>
                    <a:pt x="14033" y="15629"/>
                    <a:pt x="13922" y="15662"/>
                    <a:pt x="13826" y="15729"/>
                  </a:cubicBezTo>
                  <a:cubicBezTo>
                    <a:pt x="12981" y="16311"/>
                    <a:pt x="12021" y="16707"/>
                    <a:pt x="11009" y="16891"/>
                  </a:cubicBezTo>
                  <a:cubicBezTo>
                    <a:pt x="10789" y="16933"/>
                    <a:pt x="10614" y="17099"/>
                    <a:pt x="10562" y="17317"/>
                  </a:cubicBezTo>
                  <a:lnTo>
                    <a:pt x="10351" y="18192"/>
                  </a:lnTo>
                  <a:lnTo>
                    <a:pt x="8974" y="18192"/>
                  </a:lnTo>
                  <a:lnTo>
                    <a:pt x="8763" y="17317"/>
                  </a:lnTo>
                  <a:cubicBezTo>
                    <a:pt x="8712" y="17099"/>
                    <a:pt x="8536" y="16933"/>
                    <a:pt x="8316" y="16891"/>
                  </a:cubicBezTo>
                  <a:cubicBezTo>
                    <a:pt x="7304" y="16707"/>
                    <a:pt x="6344" y="16311"/>
                    <a:pt x="5499" y="15729"/>
                  </a:cubicBezTo>
                  <a:cubicBezTo>
                    <a:pt x="5404" y="15662"/>
                    <a:pt x="5293" y="15629"/>
                    <a:pt x="5181" y="15629"/>
                  </a:cubicBezTo>
                  <a:cubicBezTo>
                    <a:pt x="5081" y="15629"/>
                    <a:pt x="4979" y="15656"/>
                    <a:pt x="4889" y="15710"/>
                  </a:cubicBezTo>
                  <a:lnTo>
                    <a:pt x="4146" y="16154"/>
                  </a:lnTo>
                  <a:lnTo>
                    <a:pt x="3171" y="15179"/>
                  </a:lnTo>
                  <a:lnTo>
                    <a:pt x="3615" y="14436"/>
                  </a:lnTo>
                  <a:cubicBezTo>
                    <a:pt x="3729" y="14246"/>
                    <a:pt x="3723" y="14007"/>
                    <a:pt x="3597" y="13826"/>
                  </a:cubicBezTo>
                  <a:cubicBezTo>
                    <a:pt x="3014" y="12981"/>
                    <a:pt x="2618" y="12021"/>
                    <a:pt x="2434" y="11009"/>
                  </a:cubicBezTo>
                  <a:cubicBezTo>
                    <a:pt x="2392" y="10789"/>
                    <a:pt x="2226" y="10614"/>
                    <a:pt x="2011" y="10562"/>
                  </a:cubicBezTo>
                  <a:lnTo>
                    <a:pt x="1133" y="10351"/>
                  </a:lnTo>
                  <a:lnTo>
                    <a:pt x="1133" y="8974"/>
                  </a:lnTo>
                  <a:lnTo>
                    <a:pt x="2008" y="8763"/>
                  </a:lnTo>
                  <a:cubicBezTo>
                    <a:pt x="2226" y="8711"/>
                    <a:pt x="2392" y="8536"/>
                    <a:pt x="2431" y="8316"/>
                  </a:cubicBezTo>
                  <a:cubicBezTo>
                    <a:pt x="2615" y="7304"/>
                    <a:pt x="3014" y="6344"/>
                    <a:pt x="3597" y="5499"/>
                  </a:cubicBezTo>
                  <a:cubicBezTo>
                    <a:pt x="3720" y="5317"/>
                    <a:pt x="3729" y="5079"/>
                    <a:pt x="3615" y="4889"/>
                  </a:cubicBezTo>
                  <a:lnTo>
                    <a:pt x="3171" y="4146"/>
                  </a:lnTo>
                  <a:lnTo>
                    <a:pt x="4146" y="3171"/>
                  </a:lnTo>
                  <a:lnTo>
                    <a:pt x="4889" y="3614"/>
                  </a:lnTo>
                  <a:cubicBezTo>
                    <a:pt x="4979" y="3669"/>
                    <a:pt x="5081" y="3696"/>
                    <a:pt x="5181" y="3696"/>
                  </a:cubicBezTo>
                  <a:cubicBezTo>
                    <a:pt x="5293" y="3696"/>
                    <a:pt x="5404" y="3663"/>
                    <a:pt x="5499" y="3596"/>
                  </a:cubicBezTo>
                  <a:cubicBezTo>
                    <a:pt x="6344" y="3014"/>
                    <a:pt x="7304" y="2618"/>
                    <a:pt x="8316" y="2434"/>
                  </a:cubicBezTo>
                  <a:cubicBezTo>
                    <a:pt x="8536" y="2392"/>
                    <a:pt x="8712" y="2226"/>
                    <a:pt x="8763" y="2008"/>
                  </a:cubicBezTo>
                  <a:lnTo>
                    <a:pt x="8974" y="1132"/>
                  </a:lnTo>
                  <a:close/>
                  <a:moveTo>
                    <a:pt x="8530" y="0"/>
                  </a:moveTo>
                  <a:cubicBezTo>
                    <a:pt x="8268" y="0"/>
                    <a:pt x="8041" y="178"/>
                    <a:pt x="7981" y="432"/>
                  </a:cubicBezTo>
                  <a:lnTo>
                    <a:pt x="7748" y="1392"/>
                  </a:lnTo>
                  <a:cubicBezTo>
                    <a:pt x="6833" y="1604"/>
                    <a:pt x="5961" y="1963"/>
                    <a:pt x="5167" y="2461"/>
                  </a:cubicBezTo>
                  <a:lnTo>
                    <a:pt x="4348" y="1969"/>
                  </a:lnTo>
                  <a:cubicBezTo>
                    <a:pt x="4260" y="1915"/>
                    <a:pt x="4160" y="1889"/>
                    <a:pt x="4061" y="1889"/>
                  </a:cubicBezTo>
                  <a:cubicBezTo>
                    <a:pt x="3913" y="1889"/>
                    <a:pt x="3767" y="1946"/>
                    <a:pt x="3657" y="2056"/>
                  </a:cubicBezTo>
                  <a:lnTo>
                    <a:pt x="2057" y="3657"/>
                  </a:lnTo>
                  <a:cubicBezTo>
                    <a:pt x="1872" y="3841"/>
                    <a:pt x="1839" y="4125"/>
                    <a:pt x="1972" y="4348"/>
                  </a:cubicBezTo>
                  <a:lnTo>
                    <a:pt x="2461" y="5163"/>
                  </a:lnTo>
                  <a:cubicBezTo>
                    <a:pt x="1963" y="5958"/>
                    <a:pt x="1604" y="6830"/>
                    <a:pt x="1395" y="7745"/>
                  </a:cubicBezTo>
                  <a:lnTo>
                    <a:pt x="435" y="7978"/>
                  </a:lnTo>
                  <a:cubicBezTo>
                    <a:pt x="179" y="8041"/>
                    <a:pt x="0" y="8267"/>
                    <a:pt x="0" y="8530"/>
                  </a:cubicBezTo>
                  <a:lnTo>
                    <a:pt x="0" y="10795"/>
                  </a:lnTo>
                  <a:cubicBezTo>
                    <a:pt x="0" y="11057"/>
                    <a:pt x="179" y="11284"/>
                    <a:pt x="432" y="11344"/>
                  </a:cubicBezTo>
                  <a:lnTo>
                    <a:pt x="1392" y="11580"/>
                  </a:lnTo>
                  <a:cubicBezTo>
                    <a:pt x="1604" y="12492"/>
                    <a:pt x="1963" y="13364"/>
                    <a:pt x="2461" y="14158"/>
                  </a:cubicBezTo>
                  <a:lnTo>
                    <a:pt x="1969" y="14977"/>
                  </a:lnTo>
                  <a:cubicBezTo>
                    <a:pt x="1836" y="15200"/>
                    <a:pt x="1872" y="15484"/>
                    <a:pt x="2057" y="15668"/>
                  </a:cubicBezTo>
                  <a:lnTo>
                    <a:pt x="3657" y="17268"/>
                  </a:lnTo>
                  <a:cubicBezTo>
                    <a:pt x="3766" y="17378"/>
                    <a:pt x="3911" y="17435"/>
                    <a:pt x="4057" y="17435"/>
                  </a:cubicBezTo>
                  <a:cubicBezTo>
                    <a:pt x="4157" y="17435"/>
                    <a:pt x="4258" y="17408"/>
                    <a:pt x="4348" y="17353"/>
                  </a:cubicBezTo>
                  <a:lnTo>
                    <a:pt x="5164" y="16864"/>
                  </a:lnTo>
                  <a:cubicBezTo>
                    <a:pt x="5958" y="17362"/>
                    <a:pt x="6830" y="17721"/>
                    <a:pt x="7745" y="17930"/>
                  </a:cubicBezTo>
                  <a:lnTo>
                    <a:pt x="7978" y="18890"/>
                  </a:lnTo>
                  <a:cubicBezTo>
                    <a:pt x="8041" y="19147"/>
                    <a:pt x="8268" y="19325"/>
                    <a:pt x="8530" y="19325"/>
                  </a:cubicBezTo>
                  <a:lnTo>
                    <a:pt x="10795" y="19325"/>
                  </a:lnTo>
                  <a:cubicBezTo>
                    <a:pt x="11058" y="19325"/>
                    <a:pt x="11284" y="19147"/>
                    <a:pt x="11344" y="18893"/>
                  </a:cubicBezTo>
                  <a:lnTo>
                    <a:pt x="11577" y="17933"/>
                  </a:lnTo>
                  <a:cubicBezTo>
                    <a:pt x="12492" y="17721"/>
                    <a:pt x="13364" y="17362"/>
                    <a:pt x="14159" y="16864"/>
                  </a:cubicBezTo>
                  <a:lnTo>
                    <a:pt x="14977" y="17356"/>
                  </a:lnTo>
                  <a:cubicBezTo>
                    <a:pt x="15066" y="17410"/>
                    <a:pt x="15166" y="17436"/>
                    <a:pt x="15266" y="17436"/>
                  </a:cubicBezTo>
                  <a:cubicBezTo>
                    <a:pt x="15413" y="17436"/>
                    <a:pt x="15559" y="17379"/>
                    <a:pt x="15668" y="17271"/>
                  </a:cubicBezTo>
                  <a:lnTo>
                    <a:pt x="17269" y="15668"/>
                  </a:lnTo>
                  <a:cubicBezTo>
                    <a:pt x="17453" y="15484"/>
                    <a:pt x="17489" y="15200"/>
                    <a:pt x="17353" y="14977"/>
                  </a:cubicBezTo>
                  <a:lnTo>
                    <a:pt x="16864" y="14161"/>
                  </a:lnTo>
                  <a:cubicBezTo>
                    <a:pt x="17362" y="13367"/>
                    <a:pt x="17722" y="12495"/>
                    <a:pt x="17930" y="11580"/>
                  </a:cubicBezTo>
                  <a:lnTo>
                    <a:pt x="18890" y="11347"/>
                  </a:lnTo>
                  <a:cubicBezTo>
                    <a:pt x="19147" y="11284"/>
                    <a:pt x="19325" y="11057"/>
                    <a:pt x="19325" y="10795"/>
                  </a:cubicBezTo>
                  <a:lnTo>
                    <a:pt x="19325" y="8530"/>
                  </a:lnTo>
                  <a:cubicBezTo>
                    <a:pt x="19325" y="8267"/>
                    <a:pt x="19147" y="8041"/>
                    <a:pt x="18893" y="7981"/>
                  </a:cubicBezTo>
                  <a:lnTo>
                    <a:pt x="17933" y="7748"/>
                  </a:lnTo>
                  <a:cubicBezTo>
                    <a:pt x="17722" y="6833"/>
                    <a:pt x="17362" y="5961"/>
                    <a:pt x="16864" y="5166"/>
                  </a:cubicBezTo>
                  <a:lnTo>
                    <a:pt x="17356" y="4348"/>
                  </a:lnTo>
                  <a:cubicBezTo>
                    <a:pt x="17489" y="4128"/>
                    <a:pt x="17453" y="3841"/>
                    <a:pt x="17272" y="3657"/>
                  </a:cubicBezTo>
                  <a:lnTo>
                    <a:pt x="15668" y="2056"/>
                  </a:lnTo>
                  <a:cubicBezTo>
                    <a:pt x="15559" y="1947"/>
                    <a:pt x="15415" y="1890"/>
                    <a:pt x="15268" y="1890"/>
                  </a:cubicBezTo>
                  <a:cubicBezTo>
                    <a:pt x="15168" y="1890"/>
                    <a:pt x="15068" y="1917"/>
                    <a:pt x="14977" y="1972"/>
                  </a:cubicBezTo>
                  <a:lnTo>
                    <a:pt x="14162" y="2461"/>
                  </a:lnTo>
                  <a:cubicBezTo>
                    <a:pt x="13367" y="1963"/>
                    <a:pt x="12495" y="1604"/>
                    <a:pt x="11580" y="1395"/>
                  </a:cubicBezTo>
                  <a:lnTo>
                    <a:pt x="11347" y="435"/>
                  </a:lnTo>
                  <a:cubicBezTo>
                    <a:pt x="11284" y="178"/>
                    <a:pt x="11058" y="0"/>
                    <a:pt x="10795"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56" name="Google Shape;9223;p74">
              <a:extLst>
                <a:ext uri="{FF2B5EF4-FFF2-40B4-BE49-F238E27FC236}">
                  <a16:creationId xmlns:a16="http://schemas.microsoft.com/office/drawing/2014/main" id="{14339158-790B-4826-1494-63E69AF4E3DB}"/>
                </a:ext>
              </a:extLst>
            </p:cNvPr>
            <p:cNvSpPr/>
            <p:nvPr/>
          </p:nvSpPr>
          <p:spPr>
            <a:xfrm>
              <a:off x="2762000" y="918475"/>
              <a:ext cx="311400" cy="311400"/>
            </a:xfrm>
            <a:custGeom>
              <a:avLst/>
              <a:gdLst/>
              <a:ahLst/>
              <a:cxnLst/>
              <a:rect l="l" t="t" r="r" b="b"/>
              <a:pathLst>
                <a:path w="12456" h="12456" extrusionOk="0">
                  <a:moveTo>
                    <a:pt x="6227" y="1133"/>
                  </a:moveTo>
                  <a:cubicBezTo>
                    <a:pt x="9038" y="1133"/>
                    <a:pt x="11323" y="3418"/>
                    <a:pt x="11323" y="6226"/>
                  </a:cubicBezTo>
                  <a:cubicBezTo>
                    <a:pt x="11323" y="9038"/>
                    <a:pt x="9038" y="11323"/>
                    <a:pt x="6227" y="11323"/>
                  </a:cubicBezTo>
                  <a:cubicBezTo>
                    <a:pt x="3419" y="11323"/>
                    <a:pt x="1133" y="9038"/>
                    <a:pt x="1133" y="6226"/>
                  </a:cubicBezTo>
                  <a:cubicBezTo>
                    <a:pt x="1133" y="3418"/>
                    <a:pt x="3419" y="1133"/>
                    <a:pt x="6227" y="1133"/>
                  </a:cubicBezTo>
                  <a:close/>
                  <a:moveTo>
                    <a:pt x="6227" y="0"/>
                  </a:moveTo>
                  <a:cubicBezTo>
                    <a:pt x="2794" y="0"/>
                    <a:pt x="1" y="2793"/>
                    <a:pt x="1" y="6226"/>
                  </a:cubicBezTo>
                  <a:cubicBezTo>
                    <a:pt x="1" y="9663"/>
                    <a:pt x="2794" y="12456"/>
                    <a:pt x="6227" y="12456"/>
                  </a:cubicBezTo>
                  <a:cubicBezTo>
                    <a:pt x="9663" y="12456"/>
                    <a:pt x="12456" y="9663"/>
                    <a:pt x="12456" y="6226"/>
                  </a:cubicBezTo>
                  <a:cubicBezTo>
                    <a:pt x="12456" y="2793"/>
                    <a:pt x="9663" y="0"/>
                    <a:pt x="6227"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57" name="Google Shape;9224;p74">
              <a:extLst>
                <a:ext uri="{FF2B5EF4-FFF2-40B4-BE49-F238E27FC236}">
                  <a16:creationId xmlns:a16="http://schemas.microsoft.com/office/drawing/2014/main" id="{4ABAC13C-0D0F-1368-55F7-8694F3660CA0}"/>
                </a:ext>
              </a:extLst>
            </p:cNvPr>
            <p:cNvSpPr/>
            <p:nvPr/>
          </p:nvSpPr>
          <p:spPr>
            <a:xfrm>
              <a:off x="2810775" y="975075"/>
              <a:ext cx="206025" cy="198150"/>
            </a:xfrm>
            <a:custGeom>
              <a:avLst/>
              <a:gdLst/>
              <a:ahLst/>
              <a:cxnLst/>
              <a:rect l="l" t="t" r="r" b="b"/>
              <a:pathLst>
                <a:path w="8241" h="7926" extrusionOk="0">
                  <a:moveTo>
                    <a:pt x="4275" y="1132"/>
                  </a:moveTo>
                  <a:cubicBezTo>
                    <a:pt x="4640" y="1132"/>
                    <a:pt x="5009" y="1203"/>
                    <a:pt x="5360" y="1348"/>
                  </a:cubicBezTo>
                  <a:cubicBezTo>
                    <a:pt x="6416" y="1785"/>
                    <a:pt x="7108" y="2818"/>
                    <a:pt x="7108" y="3962"/>
                  </a:cubicBezTo>
                  <a:cubicBezTo>
                    <a:pt x="7105" y="5527"/>
                    <a:pt x="5840" y="6792"/>
                    <a:pt x="4276" y="6795"/>
                  </a:cubicBezTo>
                  <a:cubicBezTo>
                    <a:pt x="3131" y="6795"/>
                    <a:pt x="2099" y="6103"/>
                    <a:pt x="1661" y="5046"/>
                  </a:cubicBezTo>
                  <a:cubicBezTo>
                    <a:pt x="1223" y="3987"/>
                    <a:pt x="1465" y="2770"/>
                    <a:pt x="2274" y="1961"/>
                  </a:cubicBezTo>
                  <a:cubicBezTo>
                    <a:pt x="2815" y="1419"/>
                    <a:pt x="3538" y="1132"/>
                    <a:pt x="4275" y="1132"/>
                  </a:cubicBezTo>
                  <a:close/>
                  <a:moveTo>
                    <a:pt x="4276" y="1"/>
                  </a:moveTo>
                  <a:cubicBezTo>
                    <a:pt x="2672" y="1"/>
                    <a:pt x="1229" y="964"/>
                    <a:pt x="613" y="2447"/>
                  </a:cubicBezTo>
                  <a:cubicBezTo>
                    <a:pt x="0" y="3926"/>
                    <a:pt x="341" y="5632"/>
                    <a:pt x="1474" y="6764"/>
                  </a:cubicBezTo>
                  <a:cubicBezTo>
                    <a:pt x="2232" y="7523"/>
                    <a:pt x="3247" y="7926"/>
                    <a:pt x="4279" y="7926"/>
                  </a:cubicBezTo>
                  <a:cubicBezTo>
                    <a:pt x="4789" y="7926"/>
                    <a:pt x="5302" y="7828"/>
                    <a:pt x="5791" y="7625"/>
                  </a:cubicBezTo>
                  <a:cubicBezTo>
                    <a:pt x="7274" y="7009"/>
                    <a:pt x="8240" y="5566"/>
                    <a:pt x="8240" y="3962"/>
                  </a:cubicBezTo>
                  <a:cubicBezTo>
                    <a:pt x="8237" y="1773"/>
                    <a:pt x="6465" y="1"/>
                    <a:pt x="4276" y="1"/>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grpSp>
      <p:sp>
        <p:nvSpPr>
          <p:cNvPr id="8" name="CuadroTexto 7">
            <a:extLst>
              <a:ext uri="{FF2B5EF4-FFF2-40B4-BE49-F238E27FC236}">
                <a16:creationId xmlns:a16="http://schemas.microsoft.com/office/drawing/2014/main" id="{FE0D1F41-BE8B-AE57-DA7D-C79C44B8B14F}"/>
              </a:ext>
            </a:extLst>
          </p:cNvPr>
          <p:cNvSpPr txBox="1"/>
          <p:nvPr/>
        </p:nvSpPr>
        <p:spPr>
          <a:xfrm>
            <a:off x="4226571" y="7470684"/>
            <a:ext cx="2775432" cy="1227516"/>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latin typeface="Verdana" panose="020B0604030504040204" pitchFamily="34" charset="0"/>
                <a:ea typeface="Cambria" panose="02040503050406030204" pitchFamily="18" charset="0"/>
                <a:cs typeface="Times New Roman" panose="02020603050405020304" pitchFamily="18" charset="0"/>
              </a:rPr>
              <a:t>De</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l aforo de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ingresos para el Catatumbo por $2,8 billones se han recaudado $1,13 billones,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que equivale al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40,7</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 ejecución.</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5620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117DCC-0CD0-61B5-0CA2-BE69DFC17E50}"/>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26105CEA-A148-C281-6354-302C432C049A}"/>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6" name="Gráfico 5">
            <a:extLst>
              <a:ext uri="{FF2B5EF4-FFF2-40B4-BE49-F238E27FC236}">
                <a16:creationId xmlns:a16="http://schemas.microsoft.com/office/drawing/2014/main" id="{1655BE3F-9985-4789-5AB0-C64FE1BEE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1" y="1062479"/>
            <a:ext cx="3701012" cy="400943"/>
          </a:xfrm>
          <a:prstGeom prst="rect">
            <a:avLst/>
          </a:prstGeom>
        </p:spPr>
      </p:pic>
      <p:sp>
        <p:nvSpPr>
          <p:cNvPr id="7" name="CuadroTexto 6">
            <a:extLst>
              <a:ext uri="{FF2B5EF4-FFF2-40B4-BE49-F238E27FC236}">
                <a16:creationId xmlns:a16="http://schemas.microsoft.com/office/drawing/2014/main" id="{8848225F-9E2B-60D1-6D41-D4BD1E0EED75}"/>
              </a:ext>
            </a:extLst>
          </p:cNvPr>
          <p:cNvSpPr txBox="1"/>
          <p:nvPr/>
        </p:nvSpPr>
        <p:spPr>
          <a:xfrm>
            <a:off x="2342845" y="1113465"/>
            <a:ext cx="2873987"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4. Conclusiones </a:t>
            </a:r>
          </a:p>
        </p:txBody>
      </p:sp>
      <p:grpSp>
        <p:nvGrpSpPr>
          <p:cNvPr id="19" name="Google Shape;9221;p74">
            <a:extLst>
              <a:ext uri="{FF2B5EF4-FFF2-40B4-BE49-F238E27FC236}">
                <a16:creationId xmlns:a16="http://schemas.microsoft.com/office/drawing/2014/main" id="{12447BD7-C764-26C2-DF61-0AFBFBFF1ADE}"/>
              </a:ext>
            </a:extLst>
          </p:cNvPr>
          <p:cNvGrpSpPr/>
          <p:nvPr/>
        </p:nvGrpSpPr>
        <p:grpSpPr>
          <a:xfrm>
            <a:off x="3830826" y="6902810"/>
            <a:ext cx="288867" cy="288867"/>
            <a:chOff x="2676100" y="832575"/>
            <a:chExt cx="483125" cy="483125"/>
          </a:xfrm>
          <a:solidFill>
            <a:srgbClr val="18AEBA"/>
          </a:solidFill>
        </p:grpSpPr>
        <p:sp>
          <p:nvSpPr>
            <p:cNvPr id="20" name="Google Shape;9222;p74">
              <a:extLst>
                <a:ext uri="{FF2B5EF4-FFF2-40B4-BE49-F238E27FC236}">
                  <a16:creationId xmlns:a16="http://schemas.microsoft.com/office/drawing/2014/main" id="{48BE7BA7-6AC7-F557-E2E3-7A2ED6676436}"/>
                </a:ext>
              </a:extLst>
            </p:cNvPr>
            <p:cNvSpPr/>
            <p:nvPr/>
          </p:nvSpPr>
          <p:spPr>
            <a:xfrm>
              <a:off x="2676100" y="832575"/>
              <a:ext cx="483125" cy="483125"/>
            </a:xfrm>
            <a:custGeom>
              <a:avLst/>
              <a:gdLst/>
              <a:ahLst/>
              <a:cxnLst/>
              <a:rect l="l" t="t" r="r" b="b"/>
              <a:pathLst>
                <a:path w="19325" h="19325" extrusionOk="0">
                  <a:moveTo>
                    <a:pt x="10351" y="1132"/>
                  </a:moveTo>
                  <a:lnTo>
                    <a:pt x="10562" y="2008"/>
                  </a:lnTo>
                  <a:cubicBezTo>
                    <a:pt x="10614" y="2226"/>
                    <a:pt x="10789" y="2392"/>
                    <a:pt x="11009" y="2434"/>
                  </a:cubicBezTo>
                  <a:cubicBezTo>
                    <a:pt x="12021" y="2618"/>
                    <a:pt x="12981" y="3014"/>
                    <a:pt x="13826" y="3596"/>
                  </a:cubicBezTo>
                  <a:cubicBezTo>
                    <a:pt x="13922" y="3663"/>
                    <a:pt x="14033" y="3696"/>
                    <a:pt x="14146" y="3696"/>
                  </a:cubicBezTo>
                  <a:cubicBezTo>
                    <a:pt x="14247" y="3696"/>
                    <a:pt x="14349" y="3669"/>
                    <a:pt x="14439" y="3614"/>
                  </a:cubicBezTo>
                  <a:lnTo>
                    <a:pt x="15179" y="3171"/>
                  </a:lnTo>
                  <a:lnTo>
                    <a:pt x="16154" y="4146"/>
                  </a:lnTo>
                  <a:lnTo>
                    <a:pt x="15711" y="4889"/>
                  </a:lnTo>
                  <a:cubicBezTo>
                    <a:pt x="15596" y="5079"/>
                    <a:pt x="15602" y="5317"/>
                    <a:pt x="15729" y="5499"/>
                  </a:cubicBezTo>
                  <a:cubicBezTo>
                    <a:pt x="16311" y="6344"/>
                    <a:pt x="16707" y="7304"/>
                    <a:pt x="16891" y="8316"/>
                  </a:cubicBezTo>
                  <a:cubicBezTo>
                    <a:pt x="16933" y="8536"/>
                    <a:pt x="17100" y="8711"/>
                    <a:pt x="17317" y="8763"/>
                  </a:cubicBezTo>
                  <a:lnTo>
                    <a:pt x="18193" y="8974"/>
                  </a:lnTo>
                  <a:lnTo>
                    <a:pt x="18193" y="10351"/>
                  </a:lnTo>
                  <a:lnTo>
                    <a:pt x="17317" y="10562"/>
                  </a:lnTo>
                  <a:cubicBezTo>
                    <a:pt x="17100" y="10614"/>
                    <a:pt x="16933" y="10789"/>
                    <a:pt x="16894" y="11009"/>
                  </a:cubicBezTo>
                  <a:cubicBezTo>
                    <a:pt x="16710" y="12021"/>
                    <a:pt x="16311" y="12981"/>
                    <a:pt x="15729" y="13826"/>
                  </a:cubicBezTo>
                  <a:cubicBezTo>
                    <a:pt x="15605" y="14007"/>
                    <a:pt x="15596" y="14246"/>
                    <a:pt x="15711" y="14436"/>
                  </a:cubicBezTo>
                  <a:lnTo>
                    <a:pt x="16154" y="15179"/>
                  </a:lnTo>
                  <a:lnTo>
                    <a:pt x="15179" y="16154"/>
                  </a:lnTo>
                  <a:lnTo>
                    <a:pt x="14439" y="15710"/>
                  </a:lnTo>
                  <a:cubicBezTo>
                    <a:pt x="14349" y="15656"/>
                    <a:pt x="14247" y="15629"/>
                    <a:pt x="14146" y="15629"/>
                  </a:cubicBezTo>
                  <a:cubicBezTo>
                    <a:pt x="14033" y="15629"/>
                    <a:pt x="13922" y="15662"/>
                    <a:pt x="13826" y="15729"/>
                  </a:cubicBezTo>
                  <a:cubicBezTo>
                    <a:pt x="12981" y="16311"/>
                    <a:pt x="12021" y="16707"/>
                    <a:pt x="11009" y="16891"/>
                  </a:cubicBezTo>
                  <a:cubicBezTo>
                    <a:pt x="10789" y="16933"/>
                    <a:pt x="10614" y="17099"/>
                    <a:pt x="10562" y="17317"/>
                  </a:cubicBezTo>
                  <a:lnTo>
                    <a:pt x="10351" y="18192"/>
                  </a:lnTo>
                  <a:lnTo>
                    <a:pt x="8974" y="18192"/>
                  </a:lnTo>
                  <a:lnTo>
                    <a:pt x="8763" y="17317"/>
                  </a:lnTo>
                  <a:cubicBezTo>
                    <a:pt x="8712" y="17099"/>
                    <a:pt x="8536" y="16933"/>
                    <a:pt x="8316" y="16891"/>
                  </a:cubicBezTo>
                  <a:cubicBezTo>
                    <a:pt x="7304" y="16707"/>
                    <a:pt x="6344" y="16311"/>
                    <a:pt x="5499" y="15729"/>
                  </a:cubicBezTo>
                  <a:cubicBezTo>
                    <a:pt x="5404" y="15662"/>
                    <a:pt x="5293" y="15629"/>
                    <a:pt x="5181" y="15629"/>
                  </a:cubicBezTo>
                  <a:cubicBezTo>
                    <a:pt x="5081" y="15629"/>
                    <a:pt x="4979" y="15656"/>
                    <a:pt x="4889" y="15710"/>
                  </a:cubicBezTo>
                  <a:lnTo>
                    <a:pt x="4146" y="16154"/>
                  </a:lnTo>
                  <a:lnTo>
                    <a:pt x="3171" y="15179"/>
                  </a:lnTo>
                  <a:lnTo>
                    <a:pt x="3615" y="14436"/>
                  </a:lnTo>
                  <a:cubicBezTo>
                    <a:pt x="3729" y="14246"/>
                    <a:pt x="3723" y="14007"/>
                    <a:pt x="3597" y="13826"/>
                  </a:cubicBezTo>
                  <a:cubicBezTo>
                    <a:pt x="3014" y="12981"/>
                    <a:pt x="2618" y="12021"/>
                    <a:pt x="2434" y="11009"/>
                  </a:cubicBezTo>
                  <a:cubicBezTo>
                    <a:pt x="2392" y="10789"/>
                    <a:pt x="2226" y="10614"/>
                    <a:pt x="2011" y="10562"/>
                  </a:cubicBezTo>
                  <a:lnTo>
                    <a:pt x="1133" y="10351"/>
                  </a:lnTo>
                  <a:lnTo>
                    <a:pt x="1133" y="8974"/>
                  </a:lnTo>
                  <a:lnTo>
                    <a:pt x="2008" y="8763"/>
                  </a:lnTo>
                  <a:cubicBezTo>
                    <a:pt x="2226" y="8711"/>
                    <a:pt x="2392" y="8536"/>
                    <a:pt x="2431" y="8316"/>
                  </a:cubicBezTo>
                  <a:cubicBezTo>
                    <a:pt x="2615" y="7304"/>
                    <a:pt x="3014" y="6344"/>
                    <a:pt x="3597" y="5499"/>
                  </a:cubicBezTo>
                  <a:cubicBezTo>
                    <a:pt x="3720" y="5317"/>
                    <a:pt x="3729" y="5079"/>
                    <a:pt x="3615" y="4889"/>
                  </a:cubicBezTo>
                  <a:lnTo>
                    <a:pt x="3171" y="4146"/>
                  </a:lnTo>
                  <a:lnTo>
                    <a:pt x="4146" y="3171"/>
                  </a:lnTo>
                  <a:lnTo>
                    <a:pt x="4889" y="3614"/>
                  </a:lnTo>
                  <a:cubicBezTo>
                    <a:pt x="4979" y="3669"/>
                    <a:pt x="5081" y="3696"/>
                    <a:pt x="5181" y="3696"/>
                  </a:cubicBezTo>
                  <a:cubicBezTo>
                    <a:pt x="5293" y="3696"/>
                    <a:pt x="5404" y="3663"/>
                    <a:pt x="5499" y="3596"/>
                  </a:cubicBezTo>
                  <a:cubicBezTo>
                    <a:pt x="6344" y="3014"/>
                    <a:pt x="7304" y="2618"/>
                    <a:pt x="8316" y="2434"/>
                  </a:cubicBezTo>
                  <a:cubicBezTo>
                    <a:pt x="8536" y="2392"/>
                    <a:pt x="8712" y="2226"/>
                    <a:pt x="8763" y="2008"/>
                  </a:cubicBezTo>
                  <a:lnTo>
                    <a:pt x="8974" y="1132"/>
                  </a:lnTo>
                  <a:close/>
                  <a:moveTo>
                    <a:pt x="8530" y="0"/>
                  </a:moveTo>
                  <a:cubicBezTo>
                    <a:pt x="8268" y="0"/>
                    <a:pt x="8041" y="178"/>
                    <a:pt x="7981" y="432"/>
                  </a:cubicBezTo>
                  <a:lnTo>
                    <a:pt x="7748" y="1392"/>
                  </a:lnTo>
                  <a:cubicBezTo>
                    <a:pt x="6833" y="1604"/>
                    <a:pt x="5961" y="1963"/>
                    <a:pt x="5167" y="2461"/>
                  </a:cubicBezTo>
                  <a:lnTo>
                    <a:pt x="4348" y="1969"/>
                  </a:lnTo>
                  <a:cubicBezTo>
                    <a:pt x="4260" y="1915"/>
                    <a:pt x="4160" y="1889"/>
                    <a:pt x="4061" y="1889"/>
                  </a:cubicBezTo>
                  <a:cubicBezTo>
                    <a:pt x="3913" y="1889"/>
                    <a:pt x="3767" y="1946"/>
                    <a:pt x="3657" y="2056"/>
                  </a:cubicBezTo>
                  <a:lnTo>
                    <a:pt x="2057" y="3657"/>
                  </a:lnTo>
                  <a:cubicBezTo>
                    <a:pt x="1872" y="3841"/>
                    <a:pt x="1839" y="4125"/>
                    <a:pt x="1972" y="4348"/>
                  </a:cubicBezTo>
                  <a:lnTo>
                    <a:pt x="2461" y="5163"/>
                  </a:lnTo>
                  <a:cubicBezTo>
                    <a:pt x="1963" y="5958"/>
                    <a:pt x="1604" y="6830"/>
                    <a:pt x="1395" y="7745"/>
                  </a:cubicBezTo>
                  <a:lnTo>
                    <a:pt x="435" y="7978"/>
                  </a:lnTo>
                  <a:cubicBezTo>
                    <a:pt x="179" y="8041"/>
                    <a:pt x="0" y="8267"/>
                    <a:pt x="0" y="8530"/>
                  </a:cubicBezTo>
                  <a:lnTo>
                    <a:pt x="0" y="10795"/>
                  </a:lnTo>
                  <a:cubicBezTo>
                    <a:pt x="0" y="11057"/>
                    <a:pt x="179" y="11284"/>
                    <a:pt x="432" y="11344"/>
                  </a:cubicBezTo>
                  <a:lnTo>
                    <a:pt x="1392" y="11580"/>
                  </a:lnTo>
                  <a:cubicBezTo>
                    <a:pt x="1604" y="12492"/>
                    <a:pt x="1963" y="13364"/>
                    <a:pt x="2461" y="14158"/>
                  </a:cubicBezTo>
                  <a:lnTo>
                    <a:pt x="1969" y="14977"/>
                  </a:lnTo>
                  <a:cubicBezTo>
                    <a:pt x="1836" y="15200"/>
                    <a:pt x="1872" y="15484"/>
                    <a:pt x="2057" y="15668"/>
                  </a:cubicBezTo>
                  <a:lnTo>
                    <a:pt x="3657" y="17268"/>
                  </a:lnTo>
                  <a:cubicBezTo>
                    <a:pt x="3766" y="17378"/>
                    <a:pt x="3911" y="17435"/>
                    <a:pt x="4057" y="17435"/>
                  </a:cubicBezTo>
                  <a:cubicBezTo>
                    <a:pt x="4157" y="17435"/>
                    <a:pt x="4258" y="17408"/>
                    <a:pt x="4348" y="17353"/>
                  </a:cubicBezTo>
                  <a:lnTo>
                    <a:pt x="5164" y="16864"/>
                  </a:lnTo>
                  <a:cubicBezTo>
                    <a:pt x="5958" y="17362"/>
                    <a:pt x="6830" y="17721"/>
                    <a:pt x="7745" y="17930"/>
                  </a:cubicBezTo>
                  <a:lnTo>
                    <a:pt x="7978" y="18890"/>
                  </a:lnTo>
                  <a:cubicBezTo>
                    <a:pt x="8041" y="19147"/>
                    <a:pt x="8268" y="19325"/>
                    <a:pt x="8530" y="19325"/>
                  </a:cubicBezTo>
                  <a:lnTo>
                    <a:pt x="10795" y="19325"/>
                  </a:lnTo>
                  <a:cubicBezTo>
                    <a:pt x="11058" y="19325"/>
                    <a:pt x="11284" y="19147"/>
                    <a:pt x="11344" y="18893"/>
                  </a:cubicBezTo>
                  <a:lnTo>
                    <a:pt x="11577" y="17933"/>
                  </a:lnTo>
                  <a:cubicBezTo>
                    <a:pt x="12492" y="17721"/>
                    <a:pt x="13364" y="17362"/>
                    <a:pt x="14159" y="16864"/>
                  </a:cubicBezTo>
                  <a:lnTo>
                    <a:pt x="14977" y="17356"/>
                  </a:lnTo>
                  <a:cubicBezTo>
                    <a:pt x="15066" y="17410"/>
                    <a:pt x="15166" y="17436"/>
                    <a:pt x="15266" y="17436"/>
                  </a:cubicBezTo>
                  <a:cubicBezTo>
                    <a:pt x="15413" y="17436"/>
                    <a:pt x="15559" y="17379"/>
                    <a:pt x="15668" y="17271"/>
                  </a:cubicBezTo>
                  <a:lnTo>
                    <a:pt x="17269" y="15668"/>
                  </a:lnTo>
                  <a:cubicBezTo>
                    <a:pt x="17453" y="15484"/>
                    <a:pt x="17489" y="15200"/>
                    <a:pt x="17353" y="14977"/>
                  </a:cubicBezTo>
                  <a:lnTo>
                    <a:pt x="16864" y="14161"/>
                  </a:lnTo>
                  <a:cubicBezTo>
                    <a:pt x="17362" y="13367"/>
                    <a:pt x="17722" y="12495"/>
                    <a:pt x="17930" y="11580"/>
                  </a:cubicBezTo>
                  <a:lnTo>
                    <a:pt x="18890" y="11347"/>
                  </a:lnTo>
                  <a:cubicBezTo>
                    <a:pt x="19147" y="11284"/>
                    <a:pt x="19325" y="11057"/>
                    <a:pt x="19325" y="10795"/>
                  </a:cubicBezTo>
                  <a:lnTo>
                    <a:pt x="19325" y="8530"/>
                  </a:lnTo>
                  <a:cubicBezTo>
                    <a:pt x="19325" y="8267"/>
                    <a:pt x="19147" y="8041"/>
                    <a:pt x="18893" y="7981"/>
                  </a:cubicBezTo>
                  <a:lnTo>
                    <a:pt x="17933" y="7748"/>
                  </a:lnTo>
                  <a:cubicBezTo>
                    <a:pt x="17722" y="6833"/>
                    <a:pt x="17362" y="5961"/>
                    <a:pt x="16864" y="5166"/>
                  </a:cubicBezTo>
                  <a:lnTo>
                    <a:pt x="17356" y="4348"/>
                  </a:lnTo>
                  <a:cubicBezTo>
                    <a:pt x="17489" y="4128"/>
                    <a:pt x="17453" y="3841"/>
                    <a:pt x="17272" y="3657"/>
                  </a:cubicBezTo>
                  <a:lnTo>
                    <a:pt x="15668" y="2056"/>
                  </a:lnTo>
                  <a:cubicBezTo>
                    <a:pt x="15559" y="1947"/>
                    <a:pt x="15415" y="1890"/>
                    <a:pt x="15268" y="1890"/>
                  </a:cubicBezTo>
                  <a:cubicBezTo>
                    <a:pt x="15168" y="1890"/>
                    <a:pt x="15068" y="1917"/>
                    <a:pt x="14977" y="1972"/>
                  </a:cubicBezTo>
                  <a:lnTo>
                    <a:pt x="14162" y="2461"/>
                  </a:lnTo>
                  <a:cubicBezTo>
                    <a:pt x="13367" y="1963"/>
                    <a:pt x="12495" y="1604"/>
                    <a:pt x="11580" y="1395"/>
                  </a:cubicBezTo>
                  <a:lnTo>
                    <a:pt x="11347" y="435"/>
                  </a:lnTo>
                  <a:cubicBezTo>
                    <a:pt x="11284" y="178"/>
                    <a:pt x="11058" y="0"/>
                    <a:pt x="10795"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21" name="Google Shape;9223;p74">
              <a:extLst>
                <a:ext uri="{FF2B5EF4-FFF2-40B4-BE49-F238E27FC236}">
                  <a16:creationId xmlns:a16="http://schemas.microsoft.com/office/drawing/2014/main" id="{003111AD-D626-4856-B29E-A16905DED151}"/>
                </a:ext>
              </a:extLst>
            </p:cNvPr>
            <p:cNvSpPr/>
            <p:nvPr/>
          </p:nvSpPr>
          <p:spPr>
            <a:xfrm>
              <a:off x="2762000" y="918475"/>
              <a:ext cx="311400" cy="311400"/>
            </a:xfrm>
            <a:custGeom>
              <a:avLst/>
              <a:gdLst/>
              <a:ahLst/>
              <a:cxnLst/>
              <a:rect l="l" t="t" r="r" b="b"/>
              <a:pathLst>
                <a:path w="12456" h="12456" extrusionOk="0">
                  <a:moveTo>
                    <a:pt x="6227" y="1133"/>
                  </a:moveTo>
                  <a:cubicBezTo>
                    <a:pt x="9038" y="1133"/>
                    <a:pt x="11323" y="3418"/>
                    <a:pt x="11323" y="6226"/>
                  </a:cubicBezTo>
                  <a:cubicBezTo>
                    <a:pt x="11323" y="9038"/>
                    <a:pt x="9038" y="11323"/>
                    <a:pt x="6227" y="11323"/>
                  </a:cubicBezTo>
                  <a:cubicBezTo>
                    <a:pt x="3419" y="11323"/>
                    <a:pt x="1133" y="9038"/>
                    <a:pt x="1133" y="6226"/>
                  </a:cubicBezTo>
                  <a:cubicBezTo>
                    <a:pt x="1133" y="3418"/>
                    <a:pt x="3419" y="1133"/>
                    <a:pt x="6227" y="1133"/>
                  </a:cubicBezTo>
                  <a:close/>
                  <a:moveTo>
                    <a:pt x="6227" y="0"/>
                  </a:moveTo>
                  <a:cubicBezTo>
                    <a:pt x="2794" y="0"/>
                    <a:pt x="1" y="2793"/>
                    <a:pt x="1" y="6226"/>
                  </a:cubicBezTo>
                  <a:cubicBezTo>
                    <a:pt x="1" y="9663"/>
                    <a:pt x="2794" y="12456"/>
                    <a:pt x="6227" y="12456"/>
                  </a:cubicBezTo>
                  <a:cubicBezTo>
                    <a:pt x="9663" y="12456"/>
                    <a:pt x="12456" y="9663"/>
                    <a:pt x="12456" y="6226"/>
                  </a:cubicBezTo>
                  <a:cubicBezTo>
                    <a:pt x="12456" y="2793"/>
                    <a:pt x="9663" y="0"/>
                    <a:pt x="6227"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22" name="Google Shape;9224;p74">
              <a:extLst>
                <a:ext uri="{FF2B5EF4-FFF2-40B4-BE49-F238E27FC236}">
                  <a16:creationId xmlns:a16="http://schemas.microsoft.com/office/drawing/2014/main" id="{E5121B78-EA0A-5058-6FFB-81635979017E}"/>
                </a:ext>
              </a:extLst>
            </p:cNvPr>
            <p:cNvSpPr/>
            <p:nvPr/>
          </p:nvSpPr>
          <p:spPr>
            <a:xfrm>
              <a:off x="2810775" y="975075"/>
              <a:ext cx="206025" cy="198150"/>
            </a:xfrm>
            <a:custGeom>
              <a:avLst/>
              <a:gdLst/>
              <a:ahLst/>
              <a:cxnLst/>
              <a:rect l="l" t="t" r="r" b="b"/>
              <a:pathLst>
                <a:path w="8241" h="7926" extrusionOk="0">
                  <a:moveTo>
                    <a:pt x="4275" y="1132"/>
                  </a:moveTo>
                  <a:cubicBezTo>
                    <a:pt x="4640" y="1132"/>
                    <a:pt x="5009" y="1203"/>
                    <a:pt x="5360" y="1348"/>
                  </a:cubicBezTo>
                  <a:cubicBezTo>
                    <a:pt x="6416" y="1785"/>
                    <a:pt x="7108" y="2818"/>
                    <a:pt x="7108" y="3962"/>
                  </a:cubicBezTo>
                  <a:cubicBezTo>
                    <a:pt x="7105" y="5527"/>
                    <a:pt x="5840" y="6792"/>
                    <a:pt x="4276" y="6795"/>
                  </a:cubicBezTo>
                  <a:cubicBezTo>
                    <a:pt x="3131" y="6795"/>
                    <a:pt x="2099" y="6103"/>
                    <a:pt x="1661" y="5046"/>
                  </a:cubicBezTo>
                  <a:cubicBezTo>
                    <a:pt x="1223" y="3987"/>
                    <a:pt x="1465" y="2770"/>
                    <a:pt x="2274" y="1961"/>
                  </a:cubicBezTo>
                  <a:cubicBezTo>
                    <a:pt x="2815" y="1419"/>
                    <a:pt x="3538" y="1132"/>
                    <a:pt x="4275" y="1132"/>
                  </a:cubicBezTo>
                  <a:close/>
                  <a:moveTo>
                    <a:pt x="4276" y="1"/>
                  </a:moveTo>
                  <a:cubicBezTo>
                    <a:pt x="2672" y="1"/>
                    <a:pt x="1229" y="964"/>
                    <a:pt x="613" y="2447"/>
                  </a:cubicBezTo>
                  <a:cubicBezTo>
                    <a:pt x="0" y="3926"/>
                    <a:pt x="341" y="5632"/>
                    <a:pt x="1474" y="6764"/>
                  </a:cubicBezTo>
                  <a:cubicBezTo>
                    <a:pt x="2232" y="7523"/>
                    <a:pt x="3247" y="7926"/>
                    <a:pt x="4279" y="7926"/>
                  </a:cubicBezTo>
                  <a:cubicBezTo>
                    <a:pt x="4789" y="7926"/>
                    <a:pt x="5302" y="7828"/>
                    <a:pt x="5791" y="7625"/>
                  </a:cubicBezTo>
                  <a:cubicBezTo>
                    <a:pt x="7274" y="7009"/>
                    <a:pt x="8240" y="5566"/>
                    <a:pt x="8240" y="3962"/>
                  </a:cubicBezTo>
                  <a:cubicBezTo>
                    <a:pt x="8237" y="1773"/>
                    <a:pt x="6465" y="1"/>
                    <a:pt x="4276" y="1"/>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grpSp>
      <p:grpSp>
        <p:nvGrpSpPr>
          <p:cNvPr id="23" name="Google Shape;9900;p76">
            <a:extLst>
              <a:ext uri="{FF2B5EF4-FFF2-40B4-BE49-F238E27FC236}">
                <a16:creationId xmlns:a16="http://schemas.microsoft.com/office/drawing/2014/main" id="{F2D6DB3D-4371-FF83-B4F5-0F0C8F561C7D}"/>
              </a:ext>
            </a:extLst>
          </p:cNvPr>
          <p:cNvGrpSpPr/>
          <p:nvPr/>
        </p:nvGrpSpPr>
        <p:grpSpPr>
          <a:xfrm>
            <a:off x="569652" y="5616732"/>
            <a:ext cx="241062" cy="243446"/>
            <a:chOff x="-59100700" y="1911950"/>
            <a:chExt cx="315875" cy="319000"/>
          </a:xfrm>
          <a:solidFill>
            <a:srgbClr val="9FB8DD"/>
          </a:solidFill>
        </p:grpSpPr>
        <p:sp>
          <p:nvSpPr>
            <p:cNvPr id="24" name="Google Shape;9901;p76">
              <a:extLst>
                <a:ext uri="{FF2B5EF4-FFF2-40B4-BE49-F238E27FC236}">
                  <a16:creationId xmlns:a16="http://schemas.microsoft.com/office/drawing/2014/main" id="{0B35F8CC-85BE-B640-36C0-14E825CA5EA3}"/>
                </a:ext>
              </a:extLst>
            </p:cNvPr>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25" name="Google Shape;9902;p76">
              <a:extLst>
                <a:ext uri="{FF2B5EF4-FFF2-40B4-BE49-F238E27FC236}">
                  <a16:creationId xmlns:a16="http://schemas.microsoft.com/office/drawing/2014/main" id="{37128718-902F-6DF1-1D68-42A347C7CDF3}"/>
                </a:ext>
              </a:extLst>
            </p:cNvPr>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26" name="Google Shape;9903;p76">
              <a:extLst>
                <a:ext uri="{FF2B5EF4-FFF2-40B4-BE49-F238E27FC236}">
                  <a16:creationId xmlns:a16="http://schemas.microsoft.com/office/drawing/2014/main" id="{220F4369-FB84-482E-79C2-01130CB44571}"/>
                </a:ext>
              </a:extLst>
            </p:cNvPr>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27" name="Google Shape;9904;p76">
              <a:extLst>
                <a:ext uri="{FF2B5EF4-FFF2-40B4-BE49-F238E27FC236}">
                  <a16:creationId xmlns:a16="http://schemas.microsoft.com/office/drawing/2014/main" id="{84985FB6-9108-050D-C4F3-CEAB6AE9556C}"/>
                </a:ext>
              </a:extLst>
            </p:cNvPr>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8677" tIns="98677" rIns="98677" bIns="98677" anchor="ctr" anchorCtr="0">
              <a:noAutofit/>
            </a:bodyPr>
            <a:lstStyle/>
            <a:p>
              <a:endParaRPr sz="2115"/>
            </a:p>
          </p:txBody>
        </p:sp>
        <p:sp>
          <p:nvSpPr>
            <p:cNvPr id="28" name="Google Shape;9905;p76">
              <a:extLst>
                <a:ext uri="{FF2B5EF4-FFF2-40B4-BE49-F238E27FC236}">
                  <a16:creationId xmlns:a16="http://schemas.microsoft.com/office/drawing/2014/main" id="{CD195615-39E9-BEA8-F641-566E2A84AD77}"/>
                </a:ext>
              </a:extLst>
            </p:cNvPr>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29" name="Google Shape;9906;p76">
              <a:extLst>
                <a:ext uri="{FF2B5EF4-FFF2-40B4-BE49-F238E27FC236}">
                  <a16:creationId xmlns:a16="http://schemas.microsoft.com/office/drawing/2014/main" id="{D659F777-6C95-1C2A-24B9-66A5B82BE6E3}"/>
                </a:ext>
              </a:extLst>
            </p:cNvPr>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8677" tIns="98677" rIns="98677" bIns="98677" anchor="ctr" anchorCtr="0">
              <a:noAutofit/>
            </a:bodyPr>
            <a:lstStyle/>
            <a:p>
              <a:endParaRPr sz="2115"/>
            </a:p>
          </p:txBody>
        </p:sp>
        <p:sp>
          <p:nvSpPr>
            <p:cNvPr id="30" name="Google Shape;9907;p76">
              <a:extLst>
                <a:ext uri="{FF2B5EF4-FFF2-40B4-BE49-F238E27FC236}">
                  <a16:creationId xmlns:a16="http://schemas.microsoft.com/office/drawing/2014/main" id="{ADB51FC4-A2C9-A1C1-4F15-9CA65D4710AD}"/>
                </a:ext>
              </a:extLst>
            </p:cNvPr>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8677" tIns="98677" rIns="98677" bIns="98677" anchor="ctr" anchorCtr="0">
              <a:noAutofit/>
            </a:bodyPr>
            <a:lstStyle/>
            <a:p>
              <a:endParaRPr sz="2115"/>
            </a:p>
          </p:txBody>
        </p:sp>
        <p:sp>
          <p:nvSpPr>
            <p:cNvPr id="31" name="Google Shape;9908;p76">
              <a:extLst>
                <a:ext uri="{FF2B5EF4-FFF2-40B4-BE49-F238E27FC236}">
                  <a16:creationId xmlns:a16="http://schemas.microsoft.com/office/drawing/2014/main" id="{F2A133A1-B6C5-2247-E72F-3B538A2CB1E0}"/>
                </a:ext>
              </a:extLst>
            </p:cNvPr>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2" name="Google Shape;9909;p76">
              <a:extLst>
                <a:ext uri="{FF2B5EF4-FFF2-40B4-BE49-F238E27FC236}">
                  <a16:creationId xmlns:a16="http://schemas.microsoft.com/office/drawing/2014/main" id="{2F0474D4-5A1A-6EAF-D40E-241E909A8402}"/>
                </a:ext>
              </a:extLst>
            </p:cNvPr>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8677" tIns="98677" rIns="98677" bIns="98677" anchor="ctr" anchorCtr="0">
              <a:noAutofit/>
            </a:bodyPr>
            <a:lstStyle/>
            <a:p>
              <a:endParaRPr sz="2115"/>
            </a:p>
          </p:txBody>
        </p:sp>
        <p:sp>
          <p:nvSpPr>
            <p:cNvPr id="33" name="Google Shape;9910;p76">
              <a:extLst>
                <a:ext uri="{FF2B5EF4-FFF2-40B4-BE49-F238E27FC236}">
                  <a16:creationId xmlns:a16="http://schemas.microsoft.com/office/drawing/2014/main" id="{2AE1887A-0CA2-354E-71F9-E3F816BE37FC}"/>
                </a:ext>
              </a:extLst>
            </p:cNvPr>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8677" tIns="98677" rIns="98677" bIns="98677" anchor="ctr" anchorCtr="0">
              <a:noAutofit/>
            </a:bodyPr>
            <a:lstStyle/>
            <a:p>
              <a:endParaRPr sz="2115"/>
            </a:p>
          </p:txBody>
        </p:sp>
      </p:grpSp>
      <p:sp>
        <p:nvSpPr>
          <p:cNvPr id="2" name="CuadroTexto 1">
            <a:extLst>
              <a:ext uri="{FF2B5EF4-FFF2-40B4-BE49-F238E27FC236}">
                <a16:creationId xmlns:a16="http://schemas.microsoft.com/office/drawing/2014/main" id="{9B4F4CA6-F263-CA14-12DE-77C7C2E1651F}"/>
              </a:ext>
            </a:extLst>
          </p:cNvPr>
          <p:cNvSpPr txBox="1"/>
          <p:nvPr/>
        </p:nvSpPr>
        <p:spPr>
          <a:xfrm>
            <a:off x="4208790" y="6902810"/>
            <a:ext cx="2775432" cy="1688539"/>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aforo de los Fondos Especiales de la Nación asciende a $18,1 billones.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se alcanzó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un recaudo d</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 $12,3 billones, equivalente al 67,8% de la ejecución.</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Google Shape;9294;p74">
            <a:extLst>
              <a:ext uri="{FF2B5EF4-FFF2-40B4-BE49-F238E27FC236}">
                <a16:creationId xmlns:a16="http://schemas.microsoft.com/office/drawing/2014/main" id="{1BBF5750-FC38-CF4B-2E9A-6F703AC3999C}"/>
              </a:ext>
            </a:extLst>
          </p:cNvPr>
          <p:cNvSpPr/>
          <p:nvPr/>
        </p:nvSpPr>
        <p:spPr>
          <a:xfrm>
            <a:off x="3861098" y="1876179"/>
            <a:ext cx="279244" cy="265085"/>
          </a:xfrm>
          <a:custGeom>
            <a:avLst/>
            <a:gdLst/>
            <a:ahLst/>
            <a:cxnLst/>
            <a:rect l="l" t="t" r="r" b="b"/>
            <a:pathLst>
              <a:path w="18772" h="17991" extrusionOk="0">
                <a:moveTo>
                  <a:pt x="17492" y="6197"/>
                </a:moveTo>
                <a:lnTo>
                  <a:pt x="17217" y="8063"/>
                </a:lnTo>
                <a:lnTo>
                  <a:pt x="15626" y="6472"/>
                </a:lnTo>
                <a:lnTo>
                  <a:pt x="17492" y="6197"/>
                </a:lnTo>
                <a:close/>
                <a:moveTo>
                  <a:pt x="6055" y="9391"/>
                </a:moveTo>
                <a:lnTo>
                  <a:pt x="6055" y="16858"/>
                </a:lnTo>
                <a:lnTo>
                  <a:pt x="1133" y="16858"/>
                </a:lnTo>
                <a:lnTo>
                  <a:pt x="1133" y="13332"/>
                </a:lnTo>
                <a:lnTo>
                  <a:pt x="6055" y="9391"/>
                </a:lnTo>
                <a:close/>
                <a:moveTo>
                  <a:pt x="7187" y="9141"/>
                </a:moveTo>
                <a:lnTo>
                  <a:pt x="11903" y="11568"/>
                </a:lnTo>
                <a:lnTo>
                  <a:pt x="11903" y="16858"/>
                </a:lnTo>
                <a:lnTo>
                  <a:pt x="7187" y="16858"/>
                </a:lnTo>
                <a:lnTo>
                  <a:pt x="7187" y="9141"/>
                </a:lnTo>
                <a:close/>
                <a:moveTo>
                  <a:pt x="565" y="1"/>
                </a:moveTo>
                <a:cubicBezTo>
                  <a:pt x="254" y="1"/>
                  <a:pt x="1" y="255"/>
                  <a:pt x="1" y="569"/>
                </a:cubicBezTo>
                <a:lnTo>
                  <a:pt x="1" y="17423"/>
                </a:lnTo>
                <a:cubicBezTo>
                  <a:pt x="1" y="17737"/>
                  <a:pt x="254" y="17991"/>
                  <a:pt x="565" y="17991"/>
                </a:cubicBezTo>
                <a:lnTo>
                  <a:pt x="18141" y="17991"/>
                </a:lnTo>
                <a:cubicBezTo>
                  <a:pt x="18455" y="17991"/>
                  <a:pt x="18706" y="17737"/>
                  <a:pt x="18706" y="17423"/>
                </a:cubicBezTo>
                <a:cubicBezTo>
                  <a:pt x="18706" y="17112"/>
                  <a:pt x="18455" y="16858"/>
                  <a:pt x="18141" y="16858"/>
                </a:cubicBezTo>
                <a:lnTo>
                  <a:pt x="13033" y="16858"/>
                </a:lnTo>
                <a:lnTo>
                  <a:pt x="13033" y="11457"/>
                </a:lnTo>
                <a:lnTo>
                  <a:pt x="16022" y="8467"/>
                </a:lnTo>
                <a:lnTo>
                  <a:pt x="17214" y="9660"/>
                </a:lnTo>
                <a:cubicBezTo>
                  <a:pt x="17329" y="9774"/>
                  <a:pt x="17471" y="9826"/>
                  <a:pt x="17611" y="9826"/>
                </a:cubicBezTo>
                <a:cubicBezTo>
                  <a:pt x="17874" y="9826"/>
                  <a:pt x="18129" y="9643"/>
                  <a:pt x="18175" y="9343"/>
                </a:cubicBezTo>
                <a:lnTo>
                  <a:pt x="18721" y="5608"/>
                </a:lnTo>
                <a:cubicBezTo>
                  <a:pt x="18771" y="5262"/>
                  <a:pt x="18501" y="4962"/>
                  <a:pt x="18164" y="4962"/>
                </a:cubicBezTo>
                <a:cubicBezTo>
                  <a:pt x="18137" y="4962"/>
                  <a:pt x="18109" y="4964"/>
                  <a:pt x="18081" y="4968"/>
                </a:cubicBezTo>
                <a:lnTo>
                  <a:pt x="14346" y="5514"/>
                </a:lnTo>
                <a:cubicBezTo>
                  <a:pt x="13887" y="5584"/>
                  <a:pt x="13700" y="6145"/>
                  <a:pt x="14029" y="6475"/>
                </a:cubicBezTo>
                <a:lnTo>
                  <a:pt x="15222" y="7667"/>
                </a:lnTo>
                <a:lnTo>
                  <a:pt x="12359" y="10530"/>
                </a:lnTo>
                <a:lnTo>
                  <a:pt x="6879" y="7710"/>
                </a:lnTo>
                <a:cubicBezTo>
                  <a:pt x="6867" y="7703"/>
                  <a:pt x="6855" y="7697"/>
                  <a:pt x="6846" y="7694"/>
                </a:cubicBezTo>
                <a:lnTo>
                  <a:pt x="6831" y="7688"/>
                </a:lnTo>
                <a:lnTo>
                  <a:pt x="6794" y="7673"/>
                </a:lnTo>
                <a:lnTo>
                  <a:pt x="6776" y="7670"/>
                </a:lnTo>
                <a:cubicBezTo>
                  <a:pt x="6767" y="7667"/>
                  <a:pt x="6755" y="7664"/>
                  <a:pt x="6743" y="7661"/>
                </a:cubicBezTo>
                <a:lnTo>
                  <a:pt x="6728" y="7658"/>
                </a:lnTo>
                <a:cubicBezTo>
                  <a:pt x="6713" y="7655"/>
                  <a:pt x="6695" y="7652"/>
                  <a:pt x="6680" y="7649"/>
                </a:cubicBezTo>
                <a:lnTo>
                  <a:pt x="6553" y="7649"/>
                </a:lnTo>
                <a:cubicBezTo>
                  <a:pt x="6541" y="7649"/>
                  <a:pt x="6526" y="7655"/>
                  <a:pt x="6514" y="7655"/>
                </a:cubicBezTo>
                <a:lnTo>
                  <a:pt x="6495" y="7661"/>
                </a:lnTo>
                <a:cubicBezTo>
                  <a:pt x="6483" y="7661"/>
                  <a:pt x="6474" y="7664"/>
                  <a:pt x="6465" y="7667"/>
                </a:cubicBezTo>
                <a:lnTo>
                  <a:pt x="6447" y="7673"/>
                </a:lnTo>
                <a:cubicBezTo>
                  <a:pt x="6432" y="7679"/>
                  <a:pt x="6417" y="7682"/>
                  <a:pt x="6405" y="7688"/>
                </a:cubicBezTo>
                <a:lnTo>
                  <a:pt x="6387" y="7697"/>
                </a:lnTo>
                <a:lnTo>
                  <a:pt x="6360" y="7710"/>
                </a:lnTo>
                <a:lnTo>
                  <a:pt x="6341" y="7719"/>
                </a:lnTo>
                <a:cubicBezTo>
                  <a:pt x="6332" y="7725"/>
                  <a:pt x="6323" y="7731"/>
                  <a:pt x="6314" y="7737"/>
                </a:cubicBezTo>
                <a:lnTo>
                  <a:pt x="6299" y="7746"/>
                </a:lnTo>
                <a:cubicBezTo>
                  <a:pt x="6287" y="7752"/>
                  <a:pt x="6275" y="7761"/>
                  <a:pt x="6266" y="7770"/>
                </a:cubicBezTo>
                <a:lnTo>
                  <a:pt x="6260" y="7776"/>
                </a:lnTo>
                <a:lnTo>
                  <a:pt x="1133" y="11879"/>
                </a:lnTo>
                <a:lnTo>
                  <a:pt x="1133" y="569"/>
                </a:lnTo>
                <a:cubicBezTo>
                  <a:pt x="1133" y="255"/>
                  <a:pt x="879" y="1"/>
                  <a:pt x="565" y="1"/>
                </a:cubicBezTo>
                <a:close/>
              </a:path>
            </a:pathLst>
          </a:custGeom>
          <a:solidFill>
            <a:srgbClr val="0D79B6"/>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solidFill>
                <a:srgbClr val="A2D7F5"/>
              </a:solidFill>
            </a:endParaRPr>
          </a:p>
        </p:txBody>
      </p:sp>
      <p:sp>
        <p:nvSpPr>
          <p:cNvPr id="8" name="CuadroTexto 7">
            <a:extLst>
              <a:ext uri="{FF2B5EF4-FFF2-40B4-BE49-F238E27FC236}">
                <a16:creationId xmlns:a16="http://schemas.microsoft.com/office/drawing/2014/main" id="{59AE9A31-4389-1AEB-26EE-C1593F9BAF17}"/>
              </a:ext>
            </a:extLst>
          </p:cNvPr>
          <p:cNvSpPr txBox="1"/>
          <p:nvPr/>
        </p:nvSpPr>
        <p:spPr>
          <a:xfrm>
            <a:off x="4208790" y="1756440"/>
            <a:ext cx="2775432" cy="2377126"/>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aforo de los Recursos de Capital de la Nación es de $155,8 billones, </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de los cuales los recursos del crédito interno son $</a:t>
            </a:r>
            <a:r>
              <a:rPr lang="es-ES" sz="1400" kern="100" dirty="0">
                <a:latin typeface="Verdana" panose="020B0604030504040204" pitchFamily="34" charset="0"/>
                <a:ea typeface="Cambria" panose="02040503050406030204" pitchFamily="18" charset="0"/>
                <a:cs typeface="Times New Roman" panose="02020603050405020304" pitchFamily="18" charset="0"/>
              </a:rPr>
              <a:t>8</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0,8 billones y el crédito externo $38,6 billones, representando el </a:t>
            </a:r>
            <a:r>
              <a:rPr lang="es-ES" sz="1400" kern="100" dirty="0">
                <a:latin typeface="Verdana" panose="020B0604030504040204" pitchFamily="34" charset="0"/>
                <a:ea typeface="Cambria" panose="02040503050406030204" pitchFamily="18" charset="0"/>
                <a:cs typeface="Times New Roman" panose="02020603050405020304" pitchFamily="18" charset="0"/>
              </a:rPr>
              <a:t>76,7</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y los excedentes y utilidades con $19,5 billones (12,5%).</a:t>
            </a:r>
          </a:p>
        </p:txBody>
      </p:sp>
      <p:grpSp>
        <p:nvGrpSpPr>
          <p:cNvPr id="9" name="Google Shape;9306;p74">
            <a:extLst>
              <a:ext uri="{FF2B5EF4-FFF2-40B4-BE49-F238E27FC236}">
                <a16:creationId xmlns:a16="http://schemas.microsoft.com/office/drawing/2014/main" id="{23EAC94B-5755-759C-F7E1-441B22F5D0AD}"/>
              </a:ext>
            </a:extLst>
          </p:cNvPr>
          <p:cNvGrpSpPr/>
          <p:nvPr/>
        </p:nvGrpSpPr>
        <p:grpSpPr>
          <a:xfrm>
            <a:off x="3824011" y="4232666"/>
            <a:ext cx="279244" cy="265085"/>
            <a:chOff x="6222125" y="2025975"/>
            <a:chExt cx="499450" cy="474125"/>
          </a:xfrm>
          <a:solidFill>
            <a:srgbClr val="0D79B6"/>
          </a:solidFill>
        </p:grpSpPr>
        <p:sp>
          <p:nvSpPr>
            <p:cNvPr id="10" name="Google Shape;9307;p74">
              <a:extLst>
                <a:ext uri="{FF2B5EF4-FFF2-40B4-BE49-F238E27FC236}">
                  <a16:creationId xmlns:a16="http://schemas.microsoft.com/office/drawing/2014/main" id="{2CADBBD3-8184-E622-DFB3-540F49898975}"/>
                </a:ext>
              </a:extLst>
            </p:cNvPr>
            <p:cNvSpPr/>
            <p:nvPr/>
          </p:nvSpPr>
          <p:spPr>
            <a:xfrm>
              <a:off x="6222125" y="2025975"/>
              <a:ext cx="499450" cy="474125"/>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1" name="Google Shape;9308;p74">
              <a:extLst>
                <a:ext uri="{FF2B5EF4-FFF2-40B4-BE49-F238E27FC236}">
                  <a16:creationId xmlns:a16="http://schemas.microsoft.com/office/drawing/2014/main" id="{627F9D45-DAA4-821F-5F33-DE59E9F1FB17}"/>
                </a:ext>
              </a:extLst>
            </p:cNvPr>
            <p:cNvSpPr/>
            <p:nvPr/>
          </p:nvSpPr>
          <p:spPr>
            <a:xfrm>
              <a:off x="6309175" y="2087825"/>
              <a:ext cx="350425" cy="350425"/>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2" name="Google Shape;9309;p74">
              <a:extLst>
                <a:ext uri="{FF2B5EF4-FFF2-40B4-BE49-F238E27FC236}">
                  <a16:creationId xmlns:a16="http://schemas.microsoft.com/office/drawing/2014/main" id="{FBDEED21-555F-75AA-D6FF-61CCFF3AAD44}"/>
                </a:ext>
              </a:extLst>
            </p:cNvPr>
            <p:cNvSpPr/>
            <p:nvPr/>
          </p:nvSpPr>
          <p:spPr>
            <a:xfrm>
              <a:off x="6431600" y="2142250"/>
              <a:ext cx="105575" cy="241575"/>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grpSp>
      <p:grpSp>
        <p:nvGrpSpPr>
          <p:cNvPr id="15" name="Google Shape;9842;p76">
            <a:extLst>
              <a:ext uri="{FF2B5EF4-FFF2-40B4-BE49-F238E27FC236}">
                <a16:creationId xmlns:a16="http://schemas.microsoft.com/office/drawing/2014/main" id="{192ADEC6-59A0-0CD4-8499-98FDEA2F6BCB}"/>
              </a:ext>
            </a:extLst>
          </p:cNvPr>
          <p:cNvGrpSpPr/>
          <p:nvPr/>
        </p:nvGrpSpPr>
        <p:grpSpPr>
          <a:xfrm>
            <a:off x="606504" y="1891094"/>
            <a:ext cx="269784" cy="245093"/>
            <a:chOff x="-62518200" y="2692475"/>
            <a:chExt cx="318225" cy="289100"/>
          </a:xfrm>
          <a:solidFill>
            <a:schemeClr val="accent2"/>
          </a:solidFill>
        </p:grpSpPr>
        <p:sp>
          <p:nvSpPr>
            <p:cNvPr id="17" name="Google Shape;9843;p76">
              <a:extLst>
                <a:ext uri="{FF2B5EF4-FFF2-40B4-BE49-F238E27FC236}">
                  <a16:creationId xmlns:a16="http://schemas.microsoft.com/office/drawing/2014/main" id="{C3DCB698-DB9E-D2D1-8503-D1B3760CEE5B}"/>
                </a:ext>
              </a:extLst>
            </p:cNvPr>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pFill/>
            <a:ln>
              <a:noFill/>
            </a:ln>
          </p:spPr>
          <p:txBody>
            <a:bodyPr spcFirstLastPara="1" wrap="square" lIns="98677" tIns="98677" rIns="98677" bIns="98677" anchor="ctr" anchorCtr="0">
              <a:noAutofit/>
            </a:bodyPr>
            <a:lstStyle/>
            <a:p>
              <a:endParaRPr sz="2115"/>
            </a:p>
          </p:txBody>
        </p:sp>
        <p:sp>
          <p:nvSpPr>
            <p:cNvPr id="18" name="Google Shape;9844;p76">
              <a:extLst>
                <a:ext uri="{FF2B5EF4-FFF2-40B4-BE49-F238E27FC236}">
                  <a16:creationId xmlns:a16="http://schemas.microsoft.com/office/drawing/2014/main" id="{AEC7F2F3-F912-5564-00F7-5504995C0C29}"/>
                </a:ext>
              </a:extLst>
            </p:cNvPr>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38" name="CuadroTexto 37">
            <a:extLst>
              <a:ext uri="{FF2B5EF4-FFF2-40B4-BE49-F238E27FC236}">
                <a16:creationId xmlns:a16="http://schemas.microsoft.com/office/drawing/2014/main" id="{1BD24A2E-10B7-2466-2B54-A45F5DC5BD2A}"/>
              </a:ext>
            </a:extLst>
          </p:cNvPr>
          <p:cNvSpPr txBox="1"/>
          <p:nvPr/>
        </p:nvSpPr>
        <p:spPr>
          <a:xfrm>
            <a:off x="922344" y="1756440"/>
            <a:ext cx="2765559" cy="3539430"/>
          </a:xfrm>
          <a:prstGeom prst="rect">
            <a:avLst/>
          </a:prstGeom>
          <a:noFill/>
        </p:spPr>
        <p:txBody>
          <a:bodyPr wrap="square">
            <a:spAutoFit/>
          </a:bodyPr>
          <a:lstStyle/>
          <a:p>
            <a:pPr algn="just"/>
            <a:r>
              <a:rPr lang="es-ES" sz="1400" dirty="0">
                <a:latin typeface="Verdana" panose="020B0604030504040204" pitchFamily="34" charset="0"/>
                <a:ea typeface="Verdana" panose="020B0604030504040204" pitchFamily="34" charset="0"/>
              </a:rPr>
              <a:t>Respecto a los ingresos corrientes de la nación, del aforo de $308,5 billones, los Impuestos Directos (incluye impuesto sobre la renta, el patrimonio y simple) por $151,4 billones representan el 49,3%, el impuesto sobre las ventas IVA interno por $77,5 billones son el 25,2%, los impuestos externos (IVA externo y aduanas) por $47,1 billones son el 15,3% y el gravamen a los movimientos financieros de $15,9 billones el 5,2%. </a:t>
            </a:r>
          </a:p>
        </p:txBody>
      </p:sp>
      <p:sp>
        <p:nvSpPr>
          <p:cNvPr id="40" name="CuadroTexto 39">
            <a:extLst>
              <a:ext uri="{FF2B5EF4-FFF2-40B4-BE49-F238E27FC236}">
                <a16:creationId xmlns:a16="http://schemas.microsoft.com/office/drawing/2014/main" id="{CB80495D-8493-F63F-BD72-12D96AD89E3E}"/>
              </a:ext>
            </a:extLst>
          </p:cNvPr>
          <p:cNvSpPr txBox="1"/>
          <p:nvPr/>
        </p:nvSpPr>
        <p:spPr>
          <a:xfrm>
            <a:off x="876580" y="5498334"/>
            <a:ext cx="2775432" cy="2677656"/>
          </a:xfrm>
          <a:prstGeom prst="rect">
            <a:avLst/>
          </a:prstGeom>
          <a:noFill/>
        </p:spPr>
        <p:txBody>
          <a:bodyPr wrap="square">
            <a:spAutoFit/>
          </a:bodyPr>
          <a:lstStyle/>
          <a:p>
            <a:pPr algn="just"/>
            <a:r>
              <a:rPr lang="es-ES" sz="1400" dirty="0">
                <a:latin typeface="Verdana" panose="020B0604030504040204" pitchFamily="34" charset="0"/>
                <a:ea typeface="Verdana" panose="020B0604030504040204" pitchFamily="34" charset="0"/>
              </a:rPr>
              <a:t>Al mes de agosto, el recaudo de ingresos corrientes de la nación ascendió a $182,9 billones (59,3%), siendo el mayor recaudo los impuestos directos $88,6 billones (58,5%), IVA interno $46,8 billones (60,3%) y los impuestos externos $29,9 billones (63,5%), principalmente. </a:t>
            </a:r>
            <a:endParaRPr lang="es-CO" sz="1400" dirty="0">
              <a:latin typeface="Verdana" panose="020B0604030504040204" pitchFamily="34" charset="0"/>
              <a:ea typeface="Verdana" panose="020B0604030504040204" pitchFamily="34" charset="0"/>
            </a:endParaRPr>
          </a:p>
        </p:txBody>
      </p:sp>
      <p:sp>
        <p:nvSpPr>
          <p:cNvPr id="42" name="CuadroTexto 41">
            <a:extLst>
              <a:ext uri="{FF2B5EF4-FFF2-40B4-BE49-F238E27FC236}">
                <a16:creationId xmlns:a16="http://schemas.microsoft.com/office/drawing/2014/main" id="{4326CBD0-16FD-6C53-D667-23E3F1555B8F}"/>
              </a:ext>
            </a:extLst>
          </p:cNvPr>
          <p:cNvSpPr txBox="1"/>
          <p:nvPr/>
        </p:nvSpPr>
        <p:spPr>
          <a:xfrm>
            <a:off x="4208790" y="4172142"/>
            <a:ext cx="2709566" cy="2462213"/>
          </a:xfrm>
          <a:prstGeom prst="rect">
            <a:avLst/>
          </a:prstGeom>
          <a:noFill/>
        </p:spPr>
        <p:txBody>
          <a:bodyPr wrap="square">
            <a:spAutoFit/>
          </a:bodyPr>
          <a:lstStyle/>
          <a:p>
            <a:pPr algn="just"/>
            <a:r>
              <a:rPr lang="es-ES" sz="1400" kern="100" dirty="0">
                <a:latin typeface="Verdana" panose="020B0604030504040204" pitchFamily="34" charset="0"/>
                <a:ea typeface="Verdana" panose="020B0604030504040204" pitchFamily="34" charset="0"/>
                <a:cs typeface="Times New Roman" panose="02020603050405020304" pitchFamily="18" charset="0"/>
              </a:rPr>
              <a:t>El recaudo de los recursos de capital de la nación asciende a $104,9 billones, con un porcentaje de ejecución del 67,3%, este monto principalmente corresponde a los recursos de crédito interno y externo $80,9 billones y a los excedentes y utilidades $21,7 billones.</a:t>
            </a:r>
          </a:p>
        </p:txBody>
      </p:sp>
    </p:spTree>
    <p:extLst>
      <p:ext uri="{BB962C8B-B14F-4D97-AF65-F5344CB8AC3E}">
        <p14:creationId xmlns:p14="http://schemas.microsoft.com/office/powerpoint/2010/main" val="1363865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2F03A-E911-9938-6519-D6022636A07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220D16DB-8603-0418-E38F-1C95EB12724F}"/>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237CFFE7-85B8-59C1-3C1E-A9F7F8BDF9D2}"/>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6" name="Gráfico 5">
            <a:extLst>
              <a:ext uri="{FF2B5EF4-FFF2-40B4-BE49-F238E27FC236}">
                <a16:creationId xmlns:a16="http://schemas.microsoft.com/office/drawing/2014/main" id="{2360D5B3-0E1C-D129-CDA9-6169967A4C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1" y="1062479"/>
            <a:ext cx="3701012" cy="400943"/>
          </a:xfrm>
          <a:prstGeom prst="rect">
            <a:avLst/>
          </a:prstGeom>
        </p:spPr>
      </p:pic>
      <p:sp>
        <p:nvSpPr>
          <p:cNvPr id="7" name="CuadroTexto 6">
            <a:extLst>
              <a:ext uri="{FF2B5EF4-FFF2-40B4-BE49-F238E27FC236}">
                <a16:creationId xmlns:a16="http://schemas.microsoft.com/office/drawing/2014/main" id="{1969BA33-5212-4DCA-5C15-478D43A96A3A}"/>
              </a:ext>
            </a:extLst>
          </p:cNvPr>
          <p:cNvSpPr txBox="1"/>
          <p:nvPr/>
        </p:nvSpPr>
        <p:spPr>
          <a:xfrm>
            <a:off x="2342845" y="1113465"/>
            <a:ext cx="2873987"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4. Conclusiones </a:t>
            </a:r>
          </a:p>
        </p:txBody>
      </p:sp>
      <p:sp>
        <p:nvSpPr>
          <p:cNvPr id="3" name="Google Shape;9294;p74">
            <a:extLst>
              <a:ext uri="{FF2B5EF4-FFF2-40B4-BE49-F238E27FC236}">
                <a16:creationId xmlns:a16="http://schemas.microsoft.com/office/drawing/2014/main" id="{49800F09-05DD-8E23-4DFC-BCD977BCA6A3}"/>
              </a:ext>
            </a:extLst>
          </p:cNvPr>
          <p:cNvSpPr/>
          <p:nvPr/>
        </p:nvSpPr>
        <p:spPr>
          <a:xfrm>
            <a:off x="597044" y="3702640"/>
            <a:ext cx="279244" cy="265085"/>
          </a:xfrm>
          <a:custGeom>
            <a:avLst/>
            <a:gdLst/>
            <a:ahLst/>
            <a:cxnLst/>
            <a:rect l="l" t="t" r="r" b="b"/>
            <a:pathLst>
              <a:path w="18772" h="17991" extrusionOk="0">
                <a:moveTo>
                  <a:pt x="17492" y="6197"/>
                </a:moveTo>
                <a:lnTo>
                  <a:pt x="17217" y="8063"/>
                </a:lnTo>
                <a:lnTo>
                  <a:pt x="15626" y="6472"/>
                </a:lnTo>
                <a:lnTo>
                  <a:pt x="17492" y="6197"/>
                </a:lnTo>
                <a:close/>
                <a:moveTo>
                  <a:pt x="6055" y="9391"/>
                </a:moveTo>
                <a:lnTo>
                  <a:pt x="6055" y="16858"/>
                </a:lnTo>
                <a:lnTo>
                  <a:pt x="1133" y="16858"/>
                </a:lnTo>
                <a:lnTo>
                  <a:pt x="1133" y="13332"/>
                </a:lnTo>
                <a:lnTo>
                  <a:pt x="6055" y="9391"/>
                </a:lnTo>
                <a:close/>
                <a:moveTo>
                  <a:pt x="7187" y="9141"/>
                </a:moveTo>
                <a:lnTo>
                  <a:pt x="11903" y="11568"/>
                </a:lnTo>
                <a:lnTo>
                  <a:pt x="11903" y="16858"/>
                </a:lnTo>
                <a:lnTo>
                  <a:pt x="7187" y="16858"/>
                </a:lnTo>
                <a:lnTo>
                  <a:pt x="7187" y="9141"/>
                </a:lnTo>
                <a:close/>
                <a:moveTo>
                  <a:pt x="565" y="1"/>
                </a:moveTo>
                <a:cubicBezTo>
                  <a:pt x="254" y="1"/>
                  <a:pt x="1" y="255"/>
                  <a:pt x="1" y="569"/>
                </a:cubicBezTo>
                <a:lnTo>
                  <a:pt x="1" y="17423"/>
                </a:lnTo>
                <a:cubicBezTo>
                  <a:pt x="1" y="17737"/>
                  <a:pt x="254" y="17991"/>
                  <a:pt x="565" y="17991"/>
                </a:cubicBezTo>
                <a:lnTo>
                  <a:pt x="18141" y="17991"/>
                </a:lnTo>
                <a:cubicBezTo>
                  <a:pt x="18455" y="17991"/>
                  <a:pt x="18706" y="17737"/>
                  <a:pt x="18706" y="17423"/>
                </a:cubicBezTo>
                <a:cubicBezTo>
                  <a:pt x="18706" y="17112"/>
                  <a:pt x="18455" y="16858"/>
                  <a:pt x="18141" y="16858"/>
                </a:cubicBezTo>
                <a:lnTo>
                  <a:pt x="13033" y="16858"/>
                </a:lnTo>
                <a:lnTo>
                  <a:pt x="13033" y="11457"/>
                </a:lnTo>
                <a:lnTo>
                  <a:pt x="16022" y="8467"/>
                </a:lnTo>
                <a:lnTo>
                  <a:pt x="17214" y="9660"/>
                </a:lnTo>
                <a:cubicBezTo>
                  <a:pt x="17329" y="9774"/>
                  <a:pt x="17471" y="9826"/>
                  <a:pt x="17611" y="9826"/>
                </a:cubicBezTo>
                <a:cubicBezTo>
                  <a:pt x="17874" y="9826"/>
                  <a:pt x="18129" y="9643"/>
                  <a:pt x="18175" y="9343"/>
                </a:cubicBezTo>
                <a:lnTo>
                  <a:pt x="18721" y="5608"/>
                </a:lnTo>
                <a:cubicBezTo>
                  <a:pt x="18771" y="5262"/>
                  <a:pt x="18501" y="4962"/>
                  <a:pt x="18164" y="4962"/>
                </a:cubicBezTo>
                <a:cubicBezTo>
                  <a:pt x="18137" y="4962"/>
                  <a:pt x="18109" y="4964"/>
                  <a:pt x="18081" y="4968"/>
                </a:cubicBezTo>
                <a:lnTo>
                  <a:pt x="14346" y="5514"/>
                </a:lnTo>
                <a:cubicBezTo>
                  <a:pt x="13887" y="5584"/>
                  <a:pt x="13700" y="6145"/>
                  <a:pt x="14029" y="6475"/>
                </a:cubicBezTo>
                <a:lnTo>
                  <a:pt x="15222" y="7667"/>
                </a:lnTo>
                <a:lnTo>
                  <a:pt x="12359" y="10530"/>
                </a:lnTo>
                <a:lnTo>
                  <a:pt x="6879" y="7710"/>
                </a:lnTo>
                <a:cubicBezTo>
                  <a:pt x="6867" y="7703"/>
                  <a:pt x="6855" y="7697"/>
                  <a:pt x="6846" y="7694"/>
                </a:cubicBezTo>
                <a:lnTo>
                  <a:pt x="6831" y="7688"/>
                </a:lnTo>
                <a:lnTo>
                  <a:pt x="6794" y="7673"/>
                </a:lnTo>
                <a:lnTo>
                  <a:pt x="6776" y="7670"/>
                </a:lnTo>
                <a:cubicBezTo>
                  <a:pt x="6767" y="7667"/>
                  <a:pt x="6755" y="7664"/>
                  <a:pt x="6743" y="7661"/>
                </a:cubicBezTo>
                <a:lnTo>
                  <a:pt x="6728" y="7658"/>
                </a:lnTo>
                <a:cubicBezTo>
                  <a:pt x="6713" y="7655"/>
                  <a:pt x="6695" y="7652"/>
                  <a:pt x="6680" y="7649"/>
                </a:cubicBezTo>
                <a:lnTo>
                  <a:pt x="6553" y="7649"/>
                </a:lnTo>
                <a:cubicBezTo>
                  <a:pt x="6541" y="7649"/>
                  <a:pt x="6526" y="7655"/>
                  <a:pt x="6514" y="7655"/>
                </a:cubicBezTo>
                <a:lnTo>
                  <a:pt x="6495" y="7661"/>
                </a:lnTo>
                <a:cubicBezTo>
                  <a:pt x="6483" y="7661"/>
                  <a:pt x="6474" y="7664"/>
                  <a:pt x="6465" y="7667"/>
                </a:cubicBezTo>
                <a:lnTo>
                  <a:pt x="6447" y="7673"/>
                </a:lnTo>
                <a:cubicBezTo>
                  <a:pt x="6432" y="7679"/>
                  <a:pt x="6417" y="7682"/>
                  <a:pt x="6405" y="7688"/>
                </a:cubicBezTo>
                <a:lnTo>
                  <a:pt x="6387" y="7697"/>
                </a:lnTo>
                <a:lnTo>
                  <a:pt x="6360" y="7710"/>
                </a:lnTo>
                <a:lnTo>
                  <a:pt x="6341" y="7719"/>
                </a:lnTo>
                <a:cubicBezTo>
                  <a:pt x="6332" y="7725"/>
                  <a:pt x="6323" y="7731"/>
                  <a:pt x="6314" y="7737"/>
                </a:cubicBezTo>
                <a:lnTo>
                  <a:pt x="6299" y="7746"/>
                </a:lnTo>
                <a:cubicBezTo>
                  <a:pt x="6287" y="7752"/>
                  <a:pt x="6275" y="7761"/>
                  <a:pt x="6266" y="7770"/>
                </a:cubicBezTo>
                <a:lnTo>
                  <a:pt x="6260" y="7776"/>
                </a:lnTo>
                <a:lnTo>
                  <a:pt x="1133" y="11879"/>
                </a:lnTo>
                <a:lnTo>
                  <a:pt x="1133" y="569"/>
                </a:lnTo>
                <a:cubicBezTo>
                  <a:pt x="1133" y="255"/>
                  <a:pt x="879" y="1"/>
                  <a:pt x="565" y="1"/>
                </a:cubicBezTo>
                <a:close/>
              </a:path>
            </a:pathLst>
          </a:custGeom>
          <a:solidFill>
            <a:srgbClr val="0D79B6"/>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solidFill>
                <a:srgbClr val="A2D7F5"/>
              </a:solidFill>
            </a:endParaRPr>
          </a:p>
        </p:txBody>
      </p:sp>
      <p:grpSp>
        <p:nvGrpSpPr>
          <p:cNvPr id="9" name="Google Shape;9306;p74">
            <a:extLst>
              <a:ext uri="{FF2B5EF4-FFF2-40B4-BE49-F238E27FC236}">
                <a16:creationId xmlns:a16="http://schemas.microsoft.com/office/drawing/2014/main" id="{385C8FD1-06E8-F523-434A-1FBE198D771D}"/>
              </a:ext>
            </a:extLst>
          </p:cNvPr>
          <p:cNvGrpSpPr/>
          <p:nvPr/>
        </p:nvGrpSpPr>
        <p:grpSpPr>
          <a:xfrm>
            <a:off x="3874691" y="1800444"/>
            <a:ext cx="279244" cy="265085"/>
            <a:chOff x="6222125" y="2025975"/>
            <a:chExt cx="499450" cy="474125"/>
          </a:xfrm>
          <a:solidFill>
            <a:srgbClr val="0D79B6"/>
          </a:solidFill>
        </p:grpSpPr>
        <p:sp>
          <p:nvSpPr>
            <p:cNvPr id="10" name="Google Shape;9307;p74">
              <a:extLst>
                <a:ext uri="{FF2B5EF4-FFF2-40B4-BE49-F238E27FC236}">
                  <a16:creationId xmlns:a16="http://schemas.microsoft.com/office/drawing/2014/main" id="{D496BA2C-2F04-C8FA-83D2-DC83B06CA559}"/>
                </a:ext>
              </a:extLst>
            </p:cNvPr>
            <p:cNvSpPr/>
            <p:nvPr/>
          </p:nvSpPr>
          <p:spPr>
            <a:xfrm>
              <a:off x="6222125" y="2025975"/>
              <a:ext cx="499450" cy="474125"/>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1" name="Google Shape;9308;p74">
              <a:extLst>
                <a:ext uri="{FF2B5EF4-FFF2-40B4-BE49-F238E27FC236}">
                  <a16:creationId xmlns:a16="http://schemas.microsoft.com/office/drawing/2014/main" id="{34EA5C7C-8923-C9EB-683C-0AD5EB9FA52E}"/>
                </a:ext>
              </a:extLst>
            </p:cNvPr>
            <p:cNvSpPr/>
            <p:nvPr/>
          </p:nvSpPr>
          <p:spPr>
            <a:xfrm>
              <a:off x="6309175" y="2087825"/>
              <a:ext cx="350425" cy="350425"/>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2" name="Google Shape;9309;p74">
              <a:extLst>
                <a:ext uri="{FF2B5EF4-FFF2-40B4-BE49-F238E27FC236}">
                  <a16:creationId xmlns:a16="http://schemas.microsoft.com/office/drawing/2014/main" id="{96E5F717-0851-5F05-7210-9CBC3CCA2C6C}"/>
                </a:ext>
              </a:extLst>
            </p:cNvPr>
            <p:cNvSpPr/>
            <p:nvPr/>
          </p:nvSpPr>
          <p:spPr>
            <a:xfrm>
              <a:off x="6431600" y="2142250"/>
              <a:ext cx="105575" cy="241575"/>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grpSp>
      <p:grpSp>
        <p:nvGrpSpPr>
          <p:cNvPr id="15" name="Google Shape;9842;p76">
            <a:extLst>
              <a:ext uri="{FF2B5EF4-FFF2-40B4-BE49-F238E27FC236}">
                <a16:creationId xmlns:a16="http://schemas.microsoft.com/office/drawing/2014/main" id="{1B587828-F64F-56EF-DF05-C43BFF2B8A97}"/>
              </a:ext>
            </a:extLst>
          </p:cNvPr>
          <p:cNvGrpSpPr/>
          <p:nvPr/>
        </p:nvGrpSpPr>
        <p:grpSpPr>
          <a:xfrm>
            <a:off x="606504" y="1891094"/>
            <a:ext cx="269784" cy="245093"/>
            <a:chOff x="-62518200" y="2692475"/>
            <a:chExt cx="318225" cy="289100"/>
          </a:xfrm>
          <a:solidFill>
            <a:schemeClr val="accent2"/>
          </a:solidFill>
        </p:grpSpPr>
        <p:sp>
          <p:nvSpPr>
            <p:cNvPr id="17" name="Google Shape;9843;p76">
              <a:extLst>
                <a:ext uri="{FF2B5EF4-FFF2-40B4-BE49-F238E27FC236}">
                  <a16:creationId xmlns:a16="http://schemas.microsoft.com/office/drawing/2014/main" id="{AB00118D-3556-DAD9-8B3A-6ADD4E3E3182}"/>
                </a:ext>
              </a:extLst>
            </p:cNvPr>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pFill/>
            <a:ln>
              <a:noFill/>
            </a:ln>
          </p:spPr>
          <p:txBody>
            <a:bodyPr spcFirstLastPara="1" wrap="square" lIns="98677" tIns="98677" rIns="98677" bIns="98677" anchor="ctr" anchorCtr="0">
              <a:noAutofit/>
            </a:bodyPr>
            <a:lstStyle/>
            <a:p>
              <a:endParaRPr sz="2115"/>
            </a:p>
          </p:txBody>
        </p:sp>
        <p:sp>
          <p:nvSpPr>
            <p:cNvPr id="18" name="Google Shape;9844;p76">
              <a:extLst>
                <a:ext uri="{FF2B5EF4-FFF2-40B4-BE49-F238E27FC236}">
                  <a16:creationId xmlns:a16="http://schemas.microsoft.com/office/drawing/2014/main" id="{FD52D3D3-6A36-22E8-43D6-1FC9A1EA36B0}"/>
                </a:ext>
              </a:extLst>
            </p:cNvPr>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13" name="CuadroTexto 12">
            <a:extLst>
              <a:ext uri="{FF2B5EF4-FFF2-40B4-BE49-F238E27FC236}">
                <a16:creationId xmlns:a16="http://schemas.microsoft.com/office/drawing/2014/main" id="{B520EDB5-063D-60B6-9376-806100028484}"/>
              </a:ext>
            </a:extLst>
          </p:cNvPr>
          <p:cNvSpPr txBox="1"/>
          <p:nvPr/>
        </p:nvSpPr>
        <p:spPr>
          <a:xfrm>
            <a:off x="889943" y="1789111"/>
            <a:ext cx="2817669" cy="1688539"/>
          </a:xfrm>
          <a:prstGeom prst="rect">
            <a:avLst/>
          </a:prstGeom>
          <a:noFill/>
        </p:spPr>
        <p:txBody>
          <a:bodyPr wrap="square">
            <a:spAutoFit/>
          </a:bodyPr>
          <a:lstStyle/>
          <a:p>
            <a:pPr lvl="0" algn="just">
              <a:lnSpc>
                <a:spcPct val="107000"/>
              </a:lnSpc>
              <a:spcAft>
                <a:spcPts val="800"/>
              </a:spcAft>
              <a:buClr>
                <a:srgbClr val="B58B42"/>
              </a:buClr>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aforo por las Contribuciones Parafiscales de la Nación es de $4 billones.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agosto</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se recaudaron $2,5 billones, que representan un 62,2% de ejecución.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4" name="CuadroTexto 33">
            <a:extLst>
              <a:ext uri="{FF2B5EF4-FFF2-40B4-BE49-F238E27FC236}">
                <a16:creationId xmlns:a16="http://schemas.microsoft.com/office/drawing/2014/main" id="{ABCF13BC-FCD2-DC4E-3768-4BCD33CFF912}"/>
              </a:ext>
            </a:extLst>
          </p:cNvPr>
          <p:cNvSpPr txBox="1"/>
          <p:nvPr/>
        </p:nvSpPr>
        <p:spPr>
          <a:xfrm>
            <a:off x="911589" y="3657367"/>
            <a:ext cx="2817669" cy="2149563"/>
          </a:xfrm>
          <a:prstGeom prst="rect">
            <a:avLst/>
          </a:prstGeom>
          <a:noFill/>
        </p:spPr>
        <p:txBody>
          <a:bodyPr wrap="square">
            <a:spAutoFit/>
          </a:bodyPr>
          <a:lstStyle/>
          <a:p>
            <a:pPr lvl="0" algn="just">
              <a:lnSpc>
                <a:spcPct val="107000"/>
              </a:lnSpc>
              <a:spcAft>
                <a:spcPts val="800"/>
              </a:spcAft>
              <a:buClr>
                <a:srgbClr val="B58B42"/>
              </a:buClr>
            </a:pP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El PGN del 2025 contempla la operación de 71 Establecimientos Públicos del Orden Nacional (EPN).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El aforo vigente es de $27,4 billones. A agosto el recaudo ascendió a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21</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,3 billones, alcanzando un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77,9</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de ejecución. </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5" name="CuadroTexto 34">
            <a:extLst>
              <a:ext uri="{FF2B5EF4-FFF2-40B4-BE49-F238E27FC236}">
                <a16:creationId xmlns:a16="http://schemas.microsoft.com/office/drawing/2014/main" id="{D3721F89-4F8B-986A-AE9E-8DC25144FE1D}"/>
              </a:ext>
            </a:extLst>
          </p:cNvPr>
          <p:cNvSpPr txBox="1"/>
          <p:nvPr/>
        </p:nvSpPr>
        <p:spPr>
          <a:xfrm>
            <a:off x="4132895" y="1789111"/>
            <a:ext cx="2817669" cy="4221220"/>
          </a:xfrm>
          <a:prstGeom prst="rect">
            <a:avLst/>
          </a:prstGeom>
          <a:noFill/>
        </p:spPr>
        <p:txBody>
          <a:bodyPr wrap="square">
            <a:spAutoFit/>
          </a:bodyPr>
          <a:lstStyle/>
          <a:p>
            <a:pPr lvl="0" algn="just">
              <a:lnSpc>
                <a:spcPct val="107000"/>
              </a:lnSpc>
              <a:spcAft>
                <a:spcPts val="800"/>
              </a:spcAft>
              <a:buClr>
                <a:srgbClr val="B58B42"/>
              </a:buClr>
            </a:pPr>
            <a:r>
              <a:rPr lang="es-ES" sz="1400" kern="100" dirty="0">
                <a:latin typeface="Verdana" panose="020B0604030504040204" pitchFamily="34" charset="0"/>
                <a:ea typeface="Cambria" panose="02040503050406030204" pitchFamily="18" charset="0"/>
                <a:cs typeface="Times New Roman" panose="02020603050405020304" pitchFamily="18" charset="0"/>
              </a:rPr>
              <a:t>L</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os ingresos corrientes de los EPN ascienden a $13,5 billones y se ha recaudo $10,5 billones (</a:t>
            </a:r>
            <a:r>
              <a:rPr lang="es-ES" sz="1400" kern="100" dirty="0">
                <a:latin typeface="Verdana" panose="020B0604030504040204" pitchFamily="34" charset="0"/>
                <a:ea typeface="Cambria" panose="02040503050406030204" pitchFamily="18" charset="0"/>
                <a:cs typeface="Times New Roman" panose="02020603050405020304" pitchFamily="18" charset="0"/>
              </a:rPr>
              <a:t>78,2</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de los $7 billones de los recursos de capital de EPN se han recaudado $5,4 billones (</a:t>
            </a:r>
            <a:r>
              <a:rPr lang="es-ES" sz="1400" kern="100" dirty="0">
                <a:latin typeface="Verdana" panose="020B0604030504040204" pitchFamily="34" charset="0"/>
                <a:ea typeface="Cambria" panose="02040503050406030204" pitchFamily="18" charset="0"/>
                <a:cs typeface="Times New Roman" panose="02020603050405020304" pitchFamily="18" charset="0"/>
              </a:rPr>
              <a:t>77,5</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de los fondos especiales establecimientos públicos aforados por $973 mm se recaudaron $1,3 billones (137,1%) y las contribuciones parafiscales de los establecimientos públicos de $</a:t>
            </a:r>
            <a:r>
              <a:rPr lang="es-ES" sz="1400" kern="100" dirty="0">
                <a:latin typeface="Verdana" panose="020B0604030504040204" pitchFamily="34" charset="0"/>
                <a:ea typeface="Cambria" panose="02040503050406030204" pitchFamily="18" charset="0"/>
                <a:cs typeface="Times New Roman" panose="02020603050405020304" pitchFamily="18" charset="0"/>
              </a:rPr>
              <a:t>6</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billones se recaudaron $</a:t>
            </a:r>
            <a:r>
              <a:rPr lang="es-ES" sz="1400" kern="100" dirty="0">
                <a:latin typeface="Verdana" panose="020B0604030504040204" pitchFamily="34" charset="0"/>
                <a:ea typeface="Cambria" panose="02040503050406030204" pitchFamily="18" charset="0"/>
                <a:cs typeface="Times New Roman" panose="02020603050405020304" pitchFamily="18" charset="0"/>
              </a:rPr>
              <a:t>4</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 billones (67</a:t>
            </a:r>
            <a:r>
              <a:rPr lang="es-ES" sz="1400" kern="100" dirty="0">
                <a:latin typeface="Verdana" panose="020B0604030504040204" pitchFamily="34" charset="0"/>
                <a:ea typeface="Cambria" panose="02040503050406030204" pitchFamily="18" charset="0"/>
                <a:cs typeface="Times New Roman" panose="02020603050405020304" pitchFamily="18" charset="0"/>
              </a:rPr>
              <a:t>,8</a:t>
            </a:r>
            <a:r>
              <a:rPr lang="es-ES" sz="1400" kern="100" dirty="0">
                <a:effectLst/>
                <a:latin typeface="Verdana" panose="020B0604030504040204" pitchFamily="34"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2492678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1973345-4A9A-CCF5-46BD-827AB7AA618D}"/>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8077B823-C380-08F5-75F0-3EF0904C5733}"/>
              </a:ext>
            </a:extLst>
          </p:cNvPr>
          <p:cNvPicPr>
            <a:picLocks noChangeAspect="1"/>
          </p:cNvPicPr>
          <p:nvPr/>
        </p:nvPicPr>
        <p:blipFill>
          <a:blip r:embed="rId3"/>
          <a:srcRect r="11759"/>
          <a:stretch/>
        </p:blipFill>
        <p:spPr>
          <a:xfrm>
            <a:off x="300250" y="4401012"/>
            <a:ext cx="7263490" cy="5193365"/>
          </a:xfrm>
          <a:prstGeom prst="rect">
            <a:avLst/>
          </a:prstGeom>
        </p:spPr>
      </p:pic>
      <p:pic>
        <p:nvPicPr>
          <p:cNvPr id="3" name="Imagen 2">
            <a:extLst>
              <a:ext uri="{FF2B5EF4-FFF2-40B4-BE49-F238E27FC236}">
                <a16:creationId xmlns:a16="http://schemas.microsoft.com/office/drawing/2014/main" id="{9545C4F0-AFFC-AE34-F0C6-52C2DB7F74EC}"/>
              </a:ext>
            </a:extLst>
          </p:cNvPr>
          <p:cNvPicPr>
            <a:picLocks noChangeAspect="1"/>
          </p:cNvPicPr>
          <p:nvPr/>
        </p:nvPicPr>
        <p:blipFill>
          <a:blip r:embed="rId2"/>
          <a:stretch>
            <a:fillRect/>
          </a:stretch>
        </p:blipFill>
        <p:spPr>
          <a:xfrm>
            <a:off x="3309" y="0"/>
            <a:ext cx="7560431" cy="10686257"/>
          </a:xfrm>
          <a:prstGeom prst="rect">
            <a:avLst/>
          </a:prstGeom>
        </p:spPr>
      </p:pic>
      <p:sp>
        <p:nvSpPr>
          <p:cNvPr id="6" name="Título 1">
            <a:extLst>
              <a:ext uri="{FF2B5EF4-FFF2-40B4-BE49-F238E27FC236}">
                <a16:creationId xmlns:a16="http://schemas.microsoft.com/office/drawing/2014/main" id="{609C0EDB-7956-BCCE-1980-953451F53F13}"/>
              </a:ext>
            </a:extLst>
          </p:cNvPr>
          <p:cNvSpPr txBox="1">
            <a:spLocks/>
          </p:cNvSpPr>
          <p:nvPr/>
        </p:nvSpPr>
        <p:spPr>
          <a:xfrm>
            <a:off x="1308047" y="2080789"/>
            <a:ext cx="4669412" cy="1456833"/>
          </a:xfrm>
          <a:prstGeom prst="rect">
            <a:avLst/>
          </a:prstGeom>
        </p:spPr>
        <p:txBody>
          <a:bodyPr vert="horz" lIns="98694" tIns="49347" rIns="98694" bIns="49347"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181" b="1" dirty="0">
                <a:solidFill>
                  <a:schemeClr val="bg1"/>
                </a:solidFill>
                <a:latin typeface="Verdana" panose="020B0604030504040204" pitchFamily="34" charset="0"/>
                <a:ea typeface="Verdana" panose="020B0604030504040204" pitchFamily="34" charset="0"/>
                <a:cs typeface="Verdana" panose="020B0604030504040204" pitchFamily="34" charset="0"/>
              </a:rPr>
              <a:t>5. Cuadros   Anexos</a:t>
            </a:r>
            <a:endParaRPr lang="es-ES" sz="518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46879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4D01AD-8D6F-5982-3FC7-70336E0429F1}"/>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D83534D1-45B6-A524-C2F8-5A526796CA95}"/>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8" name="Gráfico 7">
            <a:extLst>
              <a:ext uri="{FF2B5EF4-FFF2-40B4-BE49-F238E27FC236}">
                <a16:creationId xmlns:a16="http://schemas.microsoft.com/office/drawing/2014/main" id="{A39D4DF3-5D47-A893-1201-BC9D5012B2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0" y="1063769"/>
            <a:ext cx="3701012" cy="400943"/>
          </a:xfrm>
          <a:prstGeom prst="rect">
            <a:avLst/>
          </a:prstGeom>
        </p:spPr>
      </p:pic>
      <p:sp>
        <p:nvSpPr>
          <p:cNvPr id="9" name="CuadroTexto 8">
            <a:extLst>
              <a:ext uri="{FF2B5EF4-FFF2-40B4-BE49-F238E27FC236}">
                <a16:creationId xmlns:a16="http://schemas.microsoft.com/office/drawing/2014/main" id="{3FFF2592-DC48-EA9A-EFDA-219785F68432}"/>
              </a:ext>
            </a:extLst>
          </p:cNvPr>
          <p:cNvSpPr txBox="1"/>
          <p:nvPr/>
        </p:nvSpPr>
        <p:spPr>
          <a:xfrm>
            <a:off x="2692745" y="1118431"/>
            <a:ext cx="2174182"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5. Cuadros Anexos</a:t>
            </a:r>
          </a:p>
        </p:txBody>
      </p:sp>
      <p:sp>
        <p:nvSpPr>
          <p:cNvPr id="11" name="CuadroTexto 10">
            <a:extLst>
              <a:ext uri="{FF2B5EF4-FFF2-40B4-BE49-F238E27FC236}">
                <a16:creationId xmlns:a16="http://schemas.microsoft.com/office/drawing/2014/main" id="{A50A3E58-00F4-65F2-2E5F-57C3F7452F96}"/>
              </a:ext>
            </a:extLst>
          </p:cNvPr>
          <p:cNvSpPr txBox="1"/>
          <p:nvPr/>
        </p:nvSpPr>
        <p:spPr>
          <a:xfrm>
            <a:off x="811024" y="1646261"/>
            <a:ext cx="5937625" cy="2090380"/>
          </a:xfrm>
          <a:prstGeom prst="rect">
            <a:avLst/>
          </a:prstGeom>
          <a:noFill/>
        </p:spPr>
        <p:txBody>
          <a:bodyPr wrap="square">
            <a:spAutoFit/>
          </a:bodyPr>
          <a:lstStyle/>
          <a:p>
            <a:pPr algn="just">
              <a:lnSpc>
                <a:spcPct val="150000"/>
              </a:lnSpc>
              <a:spcAft>
                <a:spcPts val="800"/>
              </a:spcAft>
            </a:pP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Los cuadros en Excel correspondientes a la información anterior se encuentran disponibles en la página web del Ministerio de Hacienda y Crédito Público (</a:t>
            </a:r>
            <a:r>
              <a:rPr lang="es-ES_tradnl" sz="1400" u="sng" kern="100"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5"/>
              </a:rPr>
              <a:t>www.minhacienda.gov.co</a:t>
            </a: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 Puede accederse a ellos a través del siguiente </a:t>
            </a:r>
            <a:r>
              <a:rPr lang="es-ES_tradnl" sz="1400" u="sng" kern="100" dirty="0">
                <a:solidFill>
                  <a:srgbClr val="0000FF"/>
                </a:solidFill>
                <a:effectLst/>
                <a:latin typeface="Verdana" panose="020B0604030504040204" pitchFamily="34" charset="0"/>
                <a:ea typeface="Verdana" panose="020B0604030504040204" pitchFamily="34" charset="0"/>
                <a:cs typeface="Times New Roman" panose="02020603050405020304" pitchFamily="18" charset="0"/>
                <a:hlinkClick r:id="rId6"/>
              </a:rPr>
              <a:t>enlace</a:t>
            </a:r>
            <a:r>
              <a:rPr lang="es-ES_tradnl" sz="1400" kern="100" dirty="0">
                <a:latin typeface="Verdana" panose="020B0604030504040204" pitchFamily="34" charset="0"/>
                <a:ea typeface="Verdana" panose="020B0604030504040204" pitchFamily="34" charset="0"/>
                <a:cs typeface="Times New Roman" panose="02020603050405020304" pitchFamily="18" charset="0"/>
              </a:rPr>
              <a:t>, entrando al mes.</a:t>
            </a:r>
          </a:p>
          <a:p>
            <a:pPr algn="just">
              <a:lnSpc>
                <a:spcPct val="150000"/>
              </a:lnSpc>
              <a:spcAft>
                <a:spcPts val="800"/>
              </a:spcAft>
            </a:pPr>
            <a:endParaRPr lang="es-CO" sz="1400" kern="100" dirty="0">
              <a:latin typeface="Verdana" panose="020B0604030504040204" pitchFamily="34" charset="0"/>
              <a:ea typeface="Verdana" panose="020B060403050404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071AE23E-D090-F454-C786-2A9AB59E41DC}"/>
              </a:ext>
            </a:extLst>
          </p:cNvPr>
          <p:cNvSpPr txBox="1"/>
          <p:nvPr/>
        </p:nvSpPr>
        <p:spPr>
          <a:xfrm>
            <a:off x="1332155" y="3617937"/>
            <a:ext cx="5519871" cy="5511830"/>
          </a:xfrm>
          <a:prstGeom prst="rect">
            <a:avLst/>
          </a:prstGeom>
          <a:noFill/>
        </p:spPr>
        <p:txBody>
          <a:bodyPr wrap="square">
            <a:spAutoFit/>
          </a:bodyPr>
          <a:lstStyle/>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1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Ingresos del Presupuesto General de la Nación-PGN 2025</a:t>
            </a:r>
          </a:p>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2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Ingresos Corrientes de la Nación 2025</a:t>
            </a:r>
          </a:p>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3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Recursos de Capital de la Nación 2025 </a:t>
            </a:r>
          </a:p>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4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Fondos Especiales de la Nación 2025</a:t>
            </a:r>
          </a:p>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5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Contribuciones Parafiscales de la Nación 2025</a:t>
            </a:r>
            <a:endParaRPr lang="es-CO"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lvl="0" algn="just">
              <a:lnSpc>
                <a:spcPct val="150000"/>
              </a:lnSpc>
              <a:spcAft>
                <a:spcPts val="800"/>
              </a:spcAft>
              <a:buClr>
                <a:srgbClr val="B58B42"/>
              </a:buClr>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Cuadro No. 6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Ejecución Ingresos de los Establecimientos Públicos 2025 (</a:t>
            </a:r>
            <a:r>
              <a:rPr lang="es-ES_tradnl" sz="1400" kern="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P</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or Entidad)</a:t>
            </a:r>
            <a:endParaRPr lang="es-CO"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lvl="0" algn="just">
              <a:lnSpc>
                <a:spcPct val="150000"/>
              </a:lnSpc>
              <a:spcAft>
                <a:spcPts val="800"/>
              </a:spcAft>
              <a:buClr>
                <a:srgbClr val="B58B42"/>
              </a:buClr>
            </a:pPr>
            <a:r>
              <a:rPr lang="es-ES_tradnl" sz="1400" b="1" kern="100" dirty="0">
                <a:solidFill>
                  <a:schemeClr val="accent1">
                    <a:lumMod val="50000"/>
                  </a:schemeClr>
                </a:solidFill>
                <a:latin typeface="Verdana" panose="020B0604030504040204" pitchFamily="34" charset="0"/>
                <a:ea typeface="Verdana" panose="020B0604030504040204" pitchFamily="34" charset="0"/>
                <a:cs typeface="Times New Roman" panose="02020603050405020304" pitchFamily="18" charset="0"/>
              </a:rPr>
              <a:t>C</a:t>
            </a: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uadro No. 7 </a:t>
            </a:r>
            <a:r>
              <a:rPr lang="es-ES" sz="1400" kern="100" dirty="0">
                <a:solidFill>
                  <a:srgbClr val="000000"/>
                </a:solidFill>
                <a:latin typeface="Verdana" panose="020B0604030504040204" pitchFamily="34" charset="0"/>
                <a:ea typeface="Verdana" panose="020B0604030504040204" pitchFamily="34" charset="0"/>
                <a:cs typeface="Times New Roman" panose="02020603050405020304" pitchFamily="18" charset="0"/>
              </a:rPr>
              <a:t>Ejecución Detalle de la Composición del Presupuesto de Rentas del Presupuesto General de la Nación </a:t>
            </a:r>
            <a:r>
              <a:rPr lang="es-ES_tradnl"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2025</a:t>
            </a:r>
            <a:endParaRPr lang="es-CO" sz="1400" kern="1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p:txBody>
      </p:sp>
      <p:grpSp>
        <p:nvGrpSpPr>
          <p:cNvPr id="14" name="Google Shape;9877;p76">
            <a:extLst>
              <a:ext uri="{FF2B5EF4-FFF2-40B4-BE49-F238E27FC236}">
                <a16:creationId xmlns:a16="http://schemas.microsoft.com/office/drawing/2014/main" id="{8BB02DA5-FC7F-89B3-7589-FEEF8E0A338D}"/>
              </a:ext>
            </a:extLst>
          </p:cNvPr>
          <p:cNvGrpSpPr/>
          <p:nvPr/>
        </p:nvGrpSpPr>
        <p:grpSpPr>
          <a:xfrm>
            <a:off x="1041754" y="3739398"/>
            <a:ext cx="231283" cy="232437"/>
            <a:chOff x="-62150375" y="2664925"/>
            <a:chExt cx="316650" cy="318225"/>
          </a:xfrm>
          <a:solidFill>
            <a:srgbClr val="9FB8DD"/>
          </a:solidFill>
        </p:grpSpPr>
        <p:sp>
          <p:nvSpPr>
            <p:cNvPr id="15" name="Google Shape;9878;p76">
              <a:extLst>
                <a:ext uri="{FF2B5EF4-FFF2-40B4-BE49-F238E27FC236}">
                  <a16:creationId xmlns:a16="http://schemas.microsoft.com/office/drawing/2014/main" id="{877C1F79-E891-2631-0B16-4D403B37C78B}"/>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16" name="Google Shape;9879;p76">
              <a:extLst>
                <a:ext uri="{FF2B5EF4-FFF2-40B4-BE49-F238E27FC236}">
                  <a16:creationId xmlns:a16="http://schemas.microsoft.com/office/drawing/2014/main" id="{71433169-A014-EFD2-3F7E-925D651DF84C}"/>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17" name="Google Shape;9880;p76">
              <a:extLst>
                <a:ext uri="{FF2B5EF4-FFF2-40B4-BE49-F238E27FC236}">
                  <a16:creationId xmlns:a16="http://schemas.microsoft.com/office/drawing/2014/main" id="{F1A06EB0-5D9A-11BD-D631-806092A70317}"/>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18" name="Google Shape;9881;p76">
              <a:extLst>
                <a:ext uri="{FF2B5EF4-FFF2-40B4-BE49-F238E27FC236}">
                  <a16:creationId xmlns:a16="http://schemas.microsoft.com/office/drawing/2014/main" id="{403025EE-12A3-1044-8AB0-44B694400D3C}"/>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19" name="Google Shape;9877;p76">
            <a:extLst>
              <a:ext uri="{FF2B5EF4-FFF2-40B4-BE49-F238E27FC236}">
                <a16:creationId xmlns:a16="http://schemas.microsoft.com/office/drawing/2014/main" id="{6F5D6537-4B51-4611-755F-C1B7532D6CD2}"/>
              </a:ext>
            </a:extLst>
          </p:cNvPr>
          <p:cNvGrpSpPr/>
          <p:nvPr/>
        </p:nvGrpSpPr>
        <p:grpSpPr>
          <a:xfrm>
            <a:off x="1010080" y="4439085"/>
            <a:ext cx="231283" cy="232437"/>
            <a:chOff x="-62150375" y="2664925"/>
            <a:chExt cx="316650" cy="318225"/>
          </a:xfrm>
          <a:solidFill>
            <a:srgbClr val="9FB8DD"/>
          </a:solidFill>
        </p:grpSpPr>
        <p:sp>
          <p:nvSpPr>
            <p:cNvPr id="20" name="Google Shape;9878;p76">
              <a:extLst>
                <a:ext uri="{FF2B5EF4-FFF2-40B4-BE49-F238E27FC236}">
                  <a16:creationId xmlns:a16="http://schemas.microsoft.com/office/drawing/2014/main" id="{4E0043C1-27F0-8548-C11C-96296DDD557A}"/>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21" name="Google Shape;9879;p76">
              <a:extLst>
                <a:ext uri="{FF2B5EF4-FFF2-40B4-BE49-F238E27FC236}">
                  <a16:creationId xmlns:a16="http://schemas.microsoft.com/office/drawing/2014/main" id="{8B7C04F2-FDDB-D278-9BB4-8DFFA77950B9}"/>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22" name="Google Shape;9880;p76">
              <a:extLst>
                <a:ext uri="{FF2B5EF4-FFF2-40B4-BE49-F238E27FC236}">
                  <a16:creationId xmlns:a16="http://schemas.microsoft.com/office/drawing/2014/main" id="{8AB8B4B1-9E81-0554-FDC6-264AE588CB35}"/>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23" name="Google Shape;9881;p76">
              <a:extLst>
                <a:ext uri="{FF2B5EF4-FFF2-40B4-BE49-F238E27FC236}">
                  <a16:creationId xmlns:a16="http://schemas.microsoft.com/office/drawing/2014/main" id="{78043290-2E23-26D5-0FF4-7C7202F5EA45}"/>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24" name="Google Shape;9877;p76">
            <a:extLst>
              <a:ext uri="{FF2B5EF4-FFF2-40B4-BE49-F238E27FC236}">
                <a16:creationId xmlns:a16="http://schemas.microsoft.com/office/drawing/2014/main" id="{F22CCA5D-3997-0247-50B8-E2071D66223E}"/>
              </a:ext>
            </a:extLst>
          </p:cNvPr>
          <p:cNvGrpSpPr/>
          <p:nvPr/>
        </p:nvGrpSpPr>
        <p:grpSpPr>
          <a:xfrm>
            <a:off x="1012619" y="8154280"/>
            <a:ext cx="231283" cy="232437"/>
            <a:chOff x="-62150375" y="2664925"/>
            <a:chExt cx="316650" cy="318225"/>
          </a:xfrm>
          <a:solidFill>
            <a:srgbClr val="9FB8DD"/>
          </a:solidFill>
        </p:grpSpPr>
        <p:sp>
          <p:nvSpPr>
            <p:cNvPr id="25" name="Google Shape;9878;p76">
              <a:extLst>
                <a:ext uri="{FF2B5EF4-FFF2-40B4-BE49-F238E27FC236}">
                  <a16:creationId xmlns:a16="http://schemas.microsoft.com/office/drawing/2014/main" id="{BA13153C-7220-EEA7-96EF-B6050232D8AC}"/>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26" name="Google Shape;9879;p76">
              <a:extLst>
                <a:ext uri="{FF2B5EF4-FFF2-40B4-BE49-F238E27FC236}">
                  <a16:creationId xmlns:a16="http://schemas.microsoft.com/office/drawing/2014/main" id="{54B4323F-8B7E-98D3-0CEA-ACF40E816F3E}"/>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27" name="Google Shape;9880;p76">
              <a:extLst>
                <a:ext uri="{FF2B5EF4-FFF2-40B4-BE49-F238E27FC236}">
                  <a16:creationId xmlns:a16="http://schemas.microsoft.com/office/drawing/2014/main" id="{734663FA-4E3E-76DD-26C7-0A91FA3C5976}"/>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28" name="Google Shape;9881;p76">
              <a:extLst>
                <a:ext uri="{FF2B5EF4-FFF2-40B4-BE49-F238E27FC236}">
                  <a16:creationId xmlns:a16="http://schemas.microsoft.com/office/drawing/2014/main" id="{AFC644CA-98C6-604B-FE59-CABF9364FE4B}"/>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29" name="Google Shape;9877;p76">
            <a:extLst>
              <a:ext uri="{FF2B5EF4-FFF2-40B4-BE49-F238E27FC236}">
                <a16:creationId xmlns:a16="http://schemas.microsoft.com/office/drawing/2014/main" id="{A02B794F-1C94-0DED-B186-FA0EB6526780}"/>
              </a:ext>
            </a:extLst>
          </p:cNvPr>
          <p:cNvGrpSpPr/>
          <p:nvPr/>
        </p:nvGrpSpPr>
        <p:grpSpPr>
          <a:xfrm>
            <a:off x="1040292" y="5218507"/>
            <a:ext cx="231283" cy="232437"/>
            <a:chOff x="-62150375" y="2664925"/>
            <a:chExt cx="316650" cy="318225"/>
          </a:xfrm>
          <a:solidFill>
            <a:srgbClr val="9FB8DD"/>
          </a:solidFill>
        </p:grpSpPr>
        <p:sp>
          <p:nvSpPr>
            <p:cNvPr id="30" name="Google Shape;9878;p76">
              <a:extLst>
                <a:ext uri="{FF2B5EF4-FFF2-40B4-BE49-F238E27FC236}">
                  <a16:creationId xmlns:a16="http://schemas.microsoft.com/office/drawing/2014/main" id="{0C69C7C0-7820-72DE-056A-889B1D95C6C6}"/>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31" name="Google Shape;9879;p76">
              <a:extLst>
                <a:ext uri="{FF2B5EF4-FFF2-40B4-BE49-F238E27FC236}">
                  <a16:creationId xmlns:a16="http://schemas.microsoft.com/office/drawing/2014/main" id="{4DDD5A66-C815-2F6A-330B-D7AEB0D45FCC}"/>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32" name="Google Shape;9880;p76">
              <a:extLst>
                <a:ext uri="{FF2B5EF4-FFF2-40B4-BE49-F238E27FC236}">
                  <a16:creationId xmlns:a16="http://schemas.microsoft.com/office/drawing/2014/main" id="{53DBC6E8-50A6-26D5-1CA8-CF255ED6AB24}"/>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33" name="Google Shape;9881;p76">
              <a:extLst>
                <a:ext uri="{FF2B5EF4-FFF2-40B4-BE49-F238E27FC236}">
                  <a16:creationId xmlns:a16="http://schemas.microsoft.com/office/drawing/2014/main" id="{5D504AA1-3A64-4943-01D6-3DC66261F24F}"/>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34" name="Google Shape;9877;p76">
            <a:extLst>
              <a:ext uri="{FF2B5EF4-FFF2-40B4-BE49-F238E27FC236}">
                <a16:creationId xmlns:a16="http://schemas.microsoft.com/office/drawing/2014/main" id="{D270F824-4944-B2AF-62AB-997E2254CDC9}"/>
              </a:ext>
            </a:extLst>
          </p:cNvPr>
          <p:cNvGrpSpPr/>
          <p:nvPr/>
        </p:nvGrpSpPr>
        <p:grpSpPr>
          <a:xfrm>
            <a:off x="1036227" y="5941228"/>
            <a:ext cx="231283" cy="232437"/>
            <a:chOff x="-62150375" y="2664925"/>
            <a:chExt cx="316650" cy="318225"/>
          </a:xfrm>
          <a:solidFill>
            <a:srgbClr val="9FB8DD"/>
          </a:solidFill>
        </p:grpSpPr>
        <p:sp>
          <p:nvSpPr>
            <p:cNvPr id="35" name="Google Shape;9878;p76">
              <a:extLst>
                <a:ext uri="{FF2B5EF4-FFF2-40B4-BE49-F238E27FC236}">
                  <a16:creationId xmlns:a16="http://schemas.microsoft.com/office/drawing/2014/main" id="{7ED77001-3701-C1E8-5177-CED2C7513F7F}"/>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36" name="Google Shape;9879;p76">
              <a:extLst>
                <a:ext uri="{FF2B5EF4-FFF2-40B4-BE49-F238E27FC236}">
                  <a16:creationId xmlns:a16="http://schemas.microsoft.com/office/drawing/2014/main" id="{D696B0C5-1AB8-6389-414A-838F71EABCDF}"/>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37" name="Google Shape;9880;p76">
              <a:extLst>
                <a:ext uri="{FF2B5EF4-FFF2-40B4-BE49-F238E27FC236}">
                  <a16:creationId xmlns:a16="http://schemas.microsoft.com/office/drawing/2014/main" id="{7460C0F3-4AA8-82E0-F018-21BBEBB5D541}"/>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38" name="Google Shape;9881;p76">
              <a:extLst>
                <a:ext uri="{FF2B5EF4-FFF2-40B4-BE49-F238E27FC236}">
                  <a16:creationId xmlns:a16="http://schemas.microsoft.com/office/drawing/2014/main" id="{808F286D-725C-E6B7-EFC7-5B069C29D4DD}"/>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39" name="Google Shape;9877;p76">
            <a:extLst>
              <a:ext uri="{FF2B5EF4-FFF2-40B4-BE49-F238E27FC236}">
                <a16:creationId xmlns:a16="http://schemas.microsoft.com/office/drawing/2014/main" id="{C840A0E5-F576-BFC7-4BC5-940FF6B82B0C}"/>
              </a:ext>
            </a:extLst>
          </p:cNvPr>
          <p:cNvGrpSpPr/>
          <p:nvPr/>
        </p:nvGrpSpPr>
        <p:grpSpPr>
          <a:xfrm>
            <a:off x="1005732" y="7421380"/>
            <a:ext cx="231283" cy="232437"/>
            <a:chOff x="-62150375" y="2664925"/>
            <a:chExt cx="316650" cy="318225"/>
          </a:xfrm>
          <a:solidFill>
            <a:srgbClr val="9FB8DD"/>
          </a:solidFill>
        </p:grpSpPr>
        <p:sp>
          <p:nvSpPr>
            <p:cNvPr id="40" name="Google Shape;9878;p76">
              <a:extLst>
                <a:ext uri="{FF2B5EF4-FFF2-40B4-BE49-F238E27FC236}">
                  <a16:creationId xmlns:a16="http://schemas.microsoft.com/office/drawing/2014/main" id="{A18A81C9-829F-6079-E581-804DB9CABF9C}"/>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41" name="Google Shape;9879;p76">
              <a:extLst>
                <a:ext uri="{FF2B5EF4-FFF2-40B4-BE49-F238E27FC236}">
                  <a16:creationId xmlns:a16="http://schemas.microsoft.com/office/drawing/2014/main" id="{5AAFD460-E725-8C9E-BCCC-433585A427FE}"/>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42" name="Google Shape;9880;p76">
              <a:extLst>
                <a:ext uri="{FF2B5EF4-FFF2-40B4-BE49-F238E27FC236}">
                  <a16:creationId xmlns:a16="http://schemas.microsoft.com/office/drawing/2014/main" id="{E52D3920-28BA-4857-C052-5EA6C8217A2E}"/>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43" name="Google Shape;9881;p76">
              <a:extLst>
                <a:ext uri="{FF2B5EF4-FFF2-40B4-BE49-F238E27FC236}">
                  <a16:creationId xmlns:a16="http://schemas.microsoft.com/office/drawing/2014/main" id="{3BC0BB33-86B1-8ABA-14C1-B65755A19087}"/>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44" name="Google Shape;9877;p76">
            <a:extLst>
              <a:ext uri="{FF2B5EF4-FFF2-40B4-BE49-F238E27FC236}">
                <a16:creationId xmlns:a16="http://schemas.microsoft.com/office/drawing/2014/main" id="{6506660D-3DA8-C5E8-3F82-BB7D57BADDD2}"/>
              </a:ext>
            </a:extLst>
          </p:cNvPr>
          <p:cNvGrpSpPr/>
          <p:nvPr/>
        </p:nvGrpSpPr>
        <p:grpSpPr>
          <a:xfrm>
            <a:off x="1012619" y="6672934"/>
            <a:ext cx="231283" cy="232437"/>
            <a:chOff x="-62150375" y="2664925"/>
            <a:chExt cx="316650" cy="318225"/>
          </a:xfrm>
          <a:solidFill>
            <a:srgbClr val="9FB8DD"/>
          </a:solidFill>
        </p:grpSpPr>
        <p:sp>
          <p:nvSpPr>
            <p:cNvPr id="45" name="Google Shape;9878;p76">
              <a:extLst>
                <a:ext uri="{FF2B5EF4-FFF2-40B4-BE49-F238E27FC236}">
                  <a16:creationId xmlns:a16="http://schemas.microsoft.com/office/drawing/2014/main" id="{44D2D45C-FCE0-DA76-56FC-F104A2431387}"/>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grpFill/>
            <a:ln>
              <a:noFill/>
            </a:ln>
          </p:spPr>
          <p:txBody>
            <a:bodyPr spcFirstLastPara="1" wrap="square" lIns="98677" tIns="98677" rIns="98677" bIns="98677" anchor="ctr" anchorCtr="0">
              <a:noAutofit/>
            </a:bodyPr>
            <a:lstStyle/>
            <a:p>
              <a:endParaRPr sz="2115"/>
            </a:p>
          </p:txBody>
        </p:sp>
        <p:sp>
          <p:nvSpPr>
            <p:cNvPr id="46" name="Google Shape;9879;p76">
              <a:extLst>
                <a:ext uri="{FF2B5EF4-FFF2-40B4-BE49-F238E27FC236}">
                  <a16:creationId xmlns:a16="http://schemas.microsoft.com/office/drawing/2014/main" id="{1997E479-4F5F-8D20-9398-A76FF071B74A}"/>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grpFill/>
            <a:ln>
              <a:noFill/>
            </a:ln>
          </p:spPr>
          <p:txBody>
            <a:bodyPr spcFirstLastPara="1" wrap="square" lIns="98677" tIns="98677" rIns="98677" bIns="98677" anchor="ctr" anchorCtr="0">
              <a:noAutofit/>
            </a:bodyPr>
            <a:lstStyle/>
            <a:p>
              <a:endParaRPr sz="2115"/>
            </a:p>
          </p:txBody>
        </p:sp>
        <p:sp>
          <p:nvSpPr>
            <p:cNvPr id="47" name="Google Shape;9880;p76">
              <a:extLst>
                <a:ext uri="{FF2B5EF4-FFF2-40B4-BE49-F238E27FC236}">
                  <a16:creationId xmlns:a16="http://schemas.microsoft.com/office/drawing/2014/main" id="{32A2A57F-71B7-733F-EB89-C37C577A763A}"/>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grpFill/>
            <a:ln>
              <a:noFill/>
            </a:ln>
          </p:spPr>
          <p:txBody>
            <a:bodyPr spcFirstLastPara="1" wrap="square" lIns="98677" tIns="98677" rIns="98677" bIns="98677" anchor="ctr" anchorCtr="0">
              <a:noAutofit/>
            </a:bodyPr>
            <a:lstStyle/>
            <a:p>
              <a:endParaRPr sz="2115"/>
            </a:p>
          </p:txBody>
        </p:sp>
        <p:sp>
          <p:nvSpPr>
            <p:cNvPr id="48" name="Google Shape;9881;p76">
              <a:extLst>
                <a:ext uri="{FF2B5EF4-FFF2-40B4-BE49-F238E27FC236}">
                  <a16:creationId xmlns:a16="http://schemas.microsoft.com/office/drawing/2014/main" id="{5183B4BB-8C17-B1AD-B9EF-F1C0DA7D1198}"/>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grpFill/>
            <a:ln>
              <a:noFill/>
            </a:ln>
          </p:spPr>
          <p:txBody>
            <a:bodyPr spcFirstLastPara="1" wrap="square" lIns="98677" tIns="98677" rIns="98677" bIns="98677" anchor="ctr" anchorCtr="0">
              <a:noAutofit/>
            </a:bodyPr>
            <a:lstStyle/>
            <a:p>
              <a:endParaRPr sz="2115"/>
            </a:p>
          </p:txBody>
        </p:sp>
      </p:grpSp>
    </p:spTree>
    <p:extLst>
      <p:ext uri="{BB962C8B-B14F-4D97-AF65-F5344CB8AC3E}">
        <p14:creationId xmlns:p14="http://schemas.microsoft.com/office/powerpoint/2010/main" val="75203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A6E9C01-1D5A-A5B5-F6BD-55BF8B7CCFDD}"/>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12A05E5E-5CF5-9772-9047-2DCF8DC23622}"/>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6" name="Gráfico 5">
            <a:extLst>
              <a:ext uri="{FF2B5EF4-FFF2-40B4-BE49-F238E27FC236}">
                <a16:creationId xmlns:a16="http://schemas.microsoft.com/office/drawing/2014/main" id="{41D8E394-A282-4EAD-8E63-4CDDBF606E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0" y="1063769"/>
            <a:ext cx="3701012" cy="400943"/>
          </a:xfrm>
          <a:prstGeom prst="rect">
            <a:avLst/>
          </a:prstGeom>
        </p:spPr>
      </p:pic>
      <p:sp>
        <p:nvSpPr>
          <p:cNvPr id="7" name="CuadroTexto 6">
            <a:extLst>
              <a:ext uri="{FF2B5EF4-FFF2-40B4-BE49-F238E27FC236}">
                <a16:creationId xmlns:a16="http://schemas.microsoft.com/office/drawing/2014/main" id="{05AFE785-FAC5-AF09-B133-04063D4AC74A}"/>
              </a:ext>
            </a:extLst>
          </p:cNvPr>
          <p:cNvSpPr txBox="1"/>
          <p:nvPr/>
        </p:nvSpPr>
        <p:spPr>
          <a:xfrm>
            <a:off x="2692745" y="1118431"/>
            <a:ext cx="2174182"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5. Cuadros Anexos</a:t>
            </a:r>
          </a:p>
        </p:txBody>
      </p:sp>
      <p:sp>
        <p:nvSpPr>
          <p:cNvPr id="9" name="Título 1">
            <a:extLst>
              <a:ext uri="{FF2B5EF4-FFF2-40B4-BE49-F238E27FC236}">
                <a16:creationId xmlns:a16="http://schemas.microsoft.com/office/drawing/2014/main" id="{98D22671-501E-EE4E-7F6C-1F6939B4950F}"/>
              </a:ext>
            </a:extLst>
          </p:cNvPr>
          <p:cNvSpPr txBox="1">
            <a:spLocks/>
          </p:cNvSpPr>
          <p:nvPr/>
        </p:nvSpPr>
        <p:spPr>
          <a:xfrm>
            <a:off x="519728" y="1762382"/>
            <a:ext cx="6520219" cy="443261"/>
          </a:xfrm>
          <a:prstGeom prst="rect">
            <a:avLst/>
          </a:prstGeom>
        </p:spPr>
        <p:txBody>
          <a:bodyPr vert="horz" lIns="91440" tIns="45720" rIns="91440" bIns="45720" rtlCol="0" anchor="ctr">
            <a:normAutofit fontScale="90000" lnSpcReduction="10000"/>
          </a:bodyPr>
          <a:lstStyle>
            <a:lvl1pPr algn="ctr" defTabSz="755934" rtl="0" eaLnBrk="1" latinLnBrk="0" hangingPunct="1">
              <a:lnSpc>
                <a:spcPct val="90000"/>
              </a:lnSpc>
              <a:spcBef>
                <a:spcPct val="0"/>
              </a:spcBef>
              <a:buNone/>
              <a:defRPr sz="2400" b="1" kern="1200">
                <a:solidFill>
                  <a:srgbClr val="EE7D31"/>
                </a:solidFill>
                <a:latin typeface="Verdana" panose="020B0604030504040204" pitchFamily="34" charset="0"/>
                <a:ea typeface="Verdana" panose="020B0604030504040204" pitchFamily="34" charset="0"/>
                <a:cs typeface="Verdana" panose="020B0604030504040204" pitchFamily="34" charset="0"/>
              </a:defRPr>
            </a:lvl1pPr>
          </a:lstStyle>
          <a:p>
            <a:r>
              <a:rPr lang="es-ES" sz="1500" dirty="0">
                <a:solidFill>
                  <a:srgbClr val="0B78B5"/>
                </a:solidFill>
              </a:rPr>
              <a:t>Anexo. Detalle adiciones ingresos por convenios interadministrativos</a:t>
            </a:r>
          </a:p>
        </p:txBody>
      </p:sp>
      <p:pic>
        <p:nvPicPr>
          <p:cNvPr id="3" name="Imagen 2">
            <a:extLst>
              <a:ext uri="{FF2B5EF4-FFF2-40B4-BE49-F238E27FC236}">
                <a16:creationId xmlns:a16="http://schemas.microsoft.com/office/drawing/2014/main" id="{59621471-74E0-A331-7264-48FA3D0A35D4}"/>
              </a:ext>
            </a:extLst>
          </p:cNvPr>
          <p:cNvPicPr>
            <a:picLocks noChangeAspect="1"/>
          </p:cNvPicPr>
          <p:nvPr/>
        </p:nvPicPr>
        <p:blipFill>
          <a:blip r:embed="rId5"/>
          <a:stretch>
            <a:fillRect/>
          </a:stretch>
        </p:blipFill>
        <p:spPr>
          <a:xfrm>
            <a:off x="519728" y="2444975"/>
            <a:ext cx="6520219" cy="1797039"/>
          </a:xfrm>
          <a:prstGeom prst="rect">
            <a:avLst/>
          </a:prstGeom>
        </p:spPr>
      </p:pic>
    </p:spTree>
    <p:extLst>
      <p:ext uri="{BB962C8B-B14F-4D97-AF65-F5344CB8AC3E}">
        <p14:creationId xmlns:p14="http://schemas.microsoft.com/office/powerpoint/2010/main" val="267419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A707E1-F483-0BFB-3305-60E6CC7D254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01DDADD-7B97-1D1D-ED6D-0DF9D3AE610A}"/>
              </a:ext>
            </a:extLst>
          </p:cNvPr>
          <p:cNvPicPr>
            <a:picLocks noChangeAspect="1"/>
          </p:cNvPicPr>
          <p:nvPr/>
        </p:nvPicPr>
        <p:blipFill>
          <a:blip r:embed="rId2"/>
          <a:srcRect l="-1651" r="-1"/>
          <a:stretch/>
        </p:blipFill>
        <p:spPr>
          <a:xfrm>
            <a:off x="-122830" y="1057310"/>
            <a:ext cx="7559675" cy="5492798"/>
          </a:xfrm>
          <a:prstGeom prst="rect">
            <a:avLst/>
          </a:prstGeom>
        </p:spPr>
      </p:pic>
      <p:pic>
        <p:nvPicPr>
          <p:cNvPr id="3" name="Imagen 2">
            <a:extLst>
              <a:ext uri="{FF2B5EF4-FFF2-40B4-BE49-F238E27FC236}">
                <a16:creationId xmlns:a16="http://schemas.microsoft.com/office/drawing/2014/main" id="{D3CA50D9-594D-473D-968A-095BB570DC20}"/>
              </a:ext>
            </a:extLst>
          </p:cNvPr>
          <p:cNvPicPr>
            <a:picLocks noChangeAspect="1"/>
          </p:cNvPicPr>
          <p:nvPr/>
        </p:nvPicPr>
        <p:blipFill>
          <a:blip r:embed="rId3"/>
          <a:stretch>
            <a:fillRect/>
          </a:stretch>
        </p:blipFill>
        <p:spPr>
          <a:xfrm>
            <a:off x="0" y="-75063"/>
            <a:ext cx="7560431" cy="10841938"/>
          </a:xfrm>
          <a:prstGeom prst="rect">
            <a:avLst/>
          </a:prstGeom>
        </p:spPr>
      </p:pic>
      <p:sp>
        <p:nvSpPr>
          <p:cNvPr id="10" name="CuadroTexto 9">
            <a:extLst>
              <a:ext uri="{FF2B5EF4-FFF2-40B4-BE49-F238E27FC236}">
                <a16:creationId xmlns:a16="http://schemas.microsoft.com/office/drawing/2014/main" id="{4E2D947F-26EF-BAE8-D8CB-61C5AA93618E}"/>
              </a:ext>
            </a:extLst>
          </p:cNvPr>
          <p:cNvSpPr txBox="1"/>
          <p:nvPr/>
        </p:nvSpPr>
        <p:spPr>
          <a:xfrm>
            <a:off x="2485370" y="7328538"/>
            <a:ext cx="4769665" cy="707886"/>
          </a:xfrm>
          <a:prstGeom prst="rect">
            <a:avLst/>
          </a:prstGeom>
          <a:noFill/>
        </p:spPr>
        <p:txBody>
          <a:bodyPr wrap="square">
            <a:spAutoFit/>
          </a:bodyPr>
          <a:lstStyle/>
          <a:p>
            <a:pPr algn="l"/>
            <a:r>
              <a:rPr lang="es-ES" sz="4000" b="1" dirty="0">
                <a:solidFill>
                  <a:schemeClr val="bg1"/>
                </a:solidFill>
                <a:latin typeface="Verdana" panose="020B0604030504040204" pitchFamily="34" charset="0"/>
                <a:ea typeface="Verdana" panose="020B0604030504040204" pitchFamily="34" charset="0"/>
                <a:cs typeface="Verdana" panose="020B0604030504040204" pitchFamily="34" charset="0"/>
              </a:rPr>
              <a:t>6. Glosario</a:t>
            </a:r>
            <a:endParaRPr lang="es-ES" sz="40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298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E672-3303-0B6A-3B52-ED2AC85FDDF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17C5F97-4F36-FD27-8D26-EE6E0BEB0F88}"/>
              </a:ext>
            </a:extLst>
          </p:cNvPr>
          <p:cNvSpPr>
            <a:spLocks noGrp="1"/>
          </p:cNvSpPr>
          <p:nvPr>
            <p:ph type="title"/>
          </p:nvPr>
        </p:nvSpPr>
        <p:spPr>
          <a:xfrm>
            <a:off x="519727" y="991129"/>
            <a:ext cx="6520220" cy="38843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511" b="1" i="0" u="none" strike="noStrike" kern="1200" cap="none" spc="0" normalizeH="0" baseline="0" noProof="0" dirty="0">
                <a:ln>
                  <a:noFill/>
                </a:ln>
                <a:solidFill>
                  <a:srgbClr val="0B78B5"/>
                </a:solidFill>
                <a:effectLst/>
                <a:uLnTx/>
                <a:uFillTx/>
                <a:latin typeface="Verdana" panose="020B0604030504040204" pitchFamily="34" charset="0"/>
                <a:ea typeface="Verdana" panose="020B0604030504040204" pitchFamily="34" charset="0"/>
                <a:cs typeface="+mn-cs"/>
              </a:rPr>
              <a:t>Introducción</a:t>
            </a:r>
          </a:p>
        </p:txBody>
      </p:sp>
      <p:sp>
        <p:nvSpPr>
          <p:cNvPr id="3" name="Marcador de contenido 2">
            <a:extLst>
              <a:ext uri="{FF2B5EF4-FFF2-40B4-BE49-F238E27FC236}">
                <a16:creationId xmlns:a16="http://schemas.microsoft.com/office/drawing/2014/main" id="{933445BC-E8AA-F2D2-84DC-1E86796CC94F}"/>
              </a:ext>
            </a:extLst>
          </p:cNvPr>
          <p:cNvSpPr>
            <a:spLocks noGrp="1"/>
          </p:cNvSpPr>
          <p:nvPr>
            <p:ph idx="1"/>
          </p:nvPr>
        </p:nvSpPr>
        <p:spPr>
          <a:xfrm>
            <a:off x="519727" y="1426212"/>
            <a:ext cx="6520219" cy="4709708"/>
          </a:xfrm>
        </p:spPr>
        <p:txBody>
          <a:bodyPr numCol="1">
            <a:normAutofit fontScale="25000" lnSpcReduction="20000"/>
          </a:bodyPr>
          <a:lstStyle/>
          <a:p>
            <a:pPr marL="0" indent="0" algn="just">
              <a:lnSpc>
                <a:spcPct val="120000"/>
              </a:lnSpc>
              <a:buNone/>
            </a:pPr>
            <a:r>
              <a:rPr lang="es-ES" sz="5400" dirty="0"/>
              <a:t>El Gobierno Nacional mediante el Decreto 1523 de 2024 expidió el Presupuesto General de la Nación (PGN) de 2025, el cual fue liquidado por el Decreto 1621 de 2024 por un valor de $523 billones. Este monto no cuenta con financiación de ingresos por $12 billones, mientras se define durante la vigencia las nuevas fuentes de ingresos se expidió el Decreto 0069 de 2025 aplazando el presupuesto de gastos en este monto. De acuerdo con lo anterior, el aforo </a:t>
            </a:r>
            <a:r>
              <a:rPr lang="es-ES" sz="5600" dirty="0"/>
              <a:t>inicial de los ingresos asciende a $511 billones.  </a:t>
            </a:r>
          </a:p>
          <a:p>
            <a:pPr marL="0" indent="0" algn="just">
              <a:lnSpc>
                <a:spcPct val="120000"/>
              </a:lnSpc>
              <a:buNone/>
            </a:pPr>
            <a:r>
              <a:rPr lang="es-ES_tradnl" sz="5600" kern="100" dirty="0">
                <a:effectLst/>
                <a:cs typeface="Arial" panose="020B0604020202020204" pitchFamily="34" charset="0"/>
              </a:rPr>
              <a:t>A agosto</a:t>
            </a:r>
            <a:r>
              <a:rPr lang="es-ES" sz="5600" dirty="0"/>
              <a:t>, se han realizado modificaciones por $2,9 billones, para un aforo vigente de $513,9 billones.</a:t>
            </a:r>
            <a:r>
              <a:rPr lang="es-ES_tradnl" sz="5600" kern="100" dirty="0">
                <a:effectLst/>
                <a:cs typeface="Arial" panose="020B0604020202020204" pitchFamily="34" charset="0"/>
              </a:rPr>
              <a:t> El recaudo asciende a $</a:t>
            </a:r>
            <a:r>
              <a:rPr lang="es-ES_tradnl" sz="5600" kern="100" dirty="0">
                <a:cs typeface="Arial" panose="020B0604020202020204" pitchFamily="34" charset="0"/>
              </a:rPr>
              <a:t>323</a:t>
            </a:r>
            <a:r>
              <a:rPr lang="es-ES_tradnl" sz="5600" kern="100" dirty="0">
                <a:effectLst/>
                <a:cs typeface="Arial" panose="020B0604020202020204" pitchFamily="34" charset="0"/>
              </a:rPr>
              <a:t>,9 billones (63% del aforo) y representa el 18,2% del PIB proyectado para 2025. El porcentaje del recaudo es superior al registrado a </a:t>
            </a:r>
            <a:r>
              <a:rPr lang="es-ES_tradnl" sz="5600" kern="100" dirty="0">
                <a:cs typeface="Arial" panose="020B0604020202020204" pitchFamily="34" charset="0"/>
              </a:rPr>
              <a:t>agosto</a:t>
            </a:r>
            <a:r>
              <a:rPr lang="es-ES_tradnl" sz="5600" kern="100" dirty="0">
                <a:effectLst/>
                <a:cs typeface="Arial" panose="020B0604020202020204" pitchFamily="34" charset="0"/>
              </a:rPr>
              <a:t> de 2024, que representó el 58% del aforo para ese año, con un valor de $</a:t>
            </a:r>
            <a:r>
              <a:rPr lang="es-ES_tradnl" sz="5600" kern="100" dirty="0">
                <a:cs typeface="Arial" panose="020B0604020202020204" pitchFamily="34" charset="0"/>
              </a:rPr>
              <a:t>275,7</a:t>
            </a:r>
            <a:r>
              <a:rPr lang="es-ES_tradnl" sz="5600" kern="100" dirty="0">
                <a:effectLst/>
                <a:cs typeface="Arial" panose="020B0604020202020204" pitchFamily="34" charset="0"/>
              </a:rPr>
              <a:t> billones.</a:t>
            </a:r>
            <a:endParaRPr lang="es-CO" sz="5600" kern="100" dirty="0">
              <a:effectLst/>
            </a:endParaRPr>
          </a:p>
          <a:p>
            <a:pPr marL="0" indent="0" algn="just">
              <a:lnSpc>
                <a:spcPct val="120000"/>
              </a:lnSpc>
              <a:buNone/>
            </a:pPr>
            <a:r>
              <a:rPr lang="es-ES_tradnl" sz="5600" kern="100" dirty="0">
                <a:effectLst/>
                <a:cs typeface="Arial" panose="020B0604020202020204" pitchFamily="34" charset="0"/>
              </a:rPr>
              <a:t>El presente informe muestra los principales resultados de la ejecución de los ingresos con corte a </a:t>
            </a:r>
            <a:r>
              <a:rPr lang="es-ES_tradnl" sz="5600" kern="100" dirty="0">
                <a:cs typeface="Arial" panose="020B0604020202020204" pitchFamily="34" charset="0"/>
              </a:rPr>
              <a:t>agosto</a:t>
            </a:r>
            <a:r>
              <a:rPr lang="es-ES_tradnl" sz="5600" kern="100" dirty="0">
                <a:effectLst/>
                <a:cs typeface="Arial" panose="020B0604020202020204" pitchFamily="34" charset="0"/>
              </a:rPr>
              <a:t> de 2025, datos que provienen del Sistema Integrado de Información Financiera (SIIF-Nación) y corresponden a los registros realizados por los órganos que conforman el PGN. </a:t>
            </a:r>
          </a:p>
          <a:p>
            <a:pPr marL="0" indent="0" algn="just">
              <a:lnSpc>
                <a:spcPct val="120000"/>
              </a:lnSpc>
              <a:buNone/>
            </a:pPr>
            <a:r>
              <a:rPr lang="es-CO" sz="5600" kern="100" dirty="0">
                <a:effectLst/>
                <a:cs typeface="Times New Roman" panose="02020603050405020304" pitchFamily="18" charset="0"/>
              </a:rPr>
              <a:t>El informe se divide en seis secciones:</a:t>
            </a:r>
          </a:p>
        </p:txBody>
      </p:sp>
      <p:grpSp>
        <p:nvGrpSpPr>
          <p:cNvPr id="6" name="Grupo 5">
            <a:extLst>
              <a:ext uri="{FF2B5EF4-FFF2-40B4-BE49-F238E27FC236}">
                <a16:creationId xmlns:a16="http://schemas.microsoft.com/office/drawing/2014/main" id="{E284E035-4889-0FB2-8771-C4C32F7A24E8}"/>
              </a:ext>
            </a:extLst>
          </p:cNvPr>
          <p:cNvGrpSpPr/>
          <p:nvPr/>
        </p:nvGrpSpPr>
        <p:grpSpPr>
          <a:xfrm>
            <a:off x="1159268" y="7532555"/>
            <a:ext cx="2431154" cy="803531"/>
            <a:chOff x="934529" y="4828237"/>
            <a:chExt cx="2252472" cy="744474"/>
          </a:xfrm>
        </p:grpSpPr>
        <p:sp>
          <p:nvSpPr>
            <p:cNvPr id="7" name="Forma libre: forma 6">
              <a:extLst>
                <a:ext uri="{FF2B5EF4-FFF2-40B4-BE49-F238E27FC236}">
                  <a16:creationId xmlns:a16="http://schemas.microsoft.com/office/drawing/2014/main" id="{9332E0F6-4145-8921-E20E-4AB4E40A5607}"/>
                </a:ext>
              </a:extLst>
            </p:cNvPr>
            <p:cNvSpPr/>
            <p:nvPr/>
          </p:nvSpPr>
          <p:spPr>
            <a:xfrm>
              <a:off x="934529" y="4828237"/>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07618F"/>
            </a:solidFill>
            <a:ln w="9525" cap="flat">
              <a:noFill/>
              <a:prstDash val="solid"/>
              <a:miter/>
            </a:ln>
          </p:spPr>
          <p:txBody>
            <a:bodyPr rtlCol="0" anchor="ctr"/>
            <a:lstStyle/>
            <a:p>
              <a:endParaRPr lang="es-CO" sz="2115"/>
            </a:p>
          </p:txBody>
        </p:sp>
        <p:sp>
          <p:nvSpPr>
            <p:cNvPr id="8" name="Forma libre: forma 7">
              <a:extLst>
                <a:ext uri="{FF2B5EF4-FFF2-40B4-BE49-F238E27FC236}">
                  <a16:creationId xmlns:a16="http://schemas.microsoft.com/office/drawing/2014/main" id="{DBE3C67A-C539-7D13-7084-FFFBE532655C}"/>
                </a:ext>
              </a:extLst>
            </p:cNvPr>
            <p:cNvSpPr/>
            <p:nvPr/>
          </p:nvSpPr>
          <p:spPr>
            <a:xfrm>
              <a:off x="989583" y="4882624"/>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9" name="CuadroTexto 8">
            <a:extLst>
              <a:ext uri="{FF2B5EF4-FFF2-40B4-BE49-F238E27FC236}">
                <a16:creationId xmlns:a16="http://schemas.microsoft.com/office/drawing/2014/main" id="{69176D2B-EE2D-A1CB-7D58-3D2AD8BEFD27}"/>
              </a:ext>
            </a:extLst>
          </p:cNvPr>
          <p:cNvSpPr txBox="1"/>
          <p:nvPr/>
        </p:nvSpPr>
        <p:spPr>
          <a:xfrm>
            <a:off x="1468030" y="7678853"/>
            <a:ext cx="1808693" cy="457689"/>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3. Ejecución de Ingresos PGN</a:t>
            </a:r>
          </a:p>
        </p:txBody>
      </p:sp>
      <p:grpSp>
        <p:nvGrpSpPr>
          <p:cNvPr id="10" name="Grupo 9">
            <a:extLst>
              <a:ext uri="{FF2B5EF4-FFF2-40B4-BE49-F238E27FC236}">
                <a16:creationId xmlns:a16="http://schemas.microsoft.com/office/drawing/2014/main" id="{4783D609-08FD-BF64-4CAB-0CCA0E24BDB7}"/>
              </a:ext>
            </a:extLst>
          </p:cNvPr>
          <p:cNvGrpSpPr/>
          <p:nvPr/>
        </p:nvGrpSpPr>
        <p:grpSpPr>
          <a:xfrm>
            <a:off x="4033256" y="7532555"/>
            <a:ext cx="2431154" cy="803531"/>
            <a:chOff x="3597288" y="4828237"/>
            <a:chExt cx="2252472" cy="744474"/>
          </a:xfrm>
        </p:grpSpPr>
        <p:sp>
          <p:nvSpPr>
            <p:cNvPr id="11" name="Forma libre: forma 10">
              <a:extLst>
                <a:ext uri="{FF2B5EF4-FFF2-40B4-BE49-F238E27FC236}">
                  <a16:creationId xmlns:a16="http://schemas.microsoft.com/office/drawing/2014/main" id="{90B2039B-E511-5057-ACD1-3481291E3314}"/>
                </a:ext>
              </a:extLst>
            </p:cNvPr>
            <p:cNvSpPr/>
            <p:nvPr/>
          </p:nvSpPr>
          <p:spPr>
            <a:xfrm>
              <a:off x="3597288" y="4828237"/>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0D79B6"/>
            </a:solidFill>
            <a:ln w="9525" cap="flat">
              <a:noFill/>
              <a:prstDash val="solid"/>
              <a:miter/>
            </a:ln>
          </p:spPr>
          <p:txBody>
            <a:bodyPr rtlCol="0" anchor="ctr"/>
            <a:lstStyle/>
            <a:p>
              <a:endParaRPr lang="es-CO" sz="2115"/>
            </a:p>
          </p:txBody>
        </p:sp>
        <p:sp>
          <p:nvSpPr>
            <p:cNvPr id="12" name="Forma libre: forma 11">
              <a:extLst>
                <a:ext uri="{FF2B5EF4-FFF2-40B4-BE49-F238E27FC236}">
                  <a16:creationId xmlns:a16="http://schemas.microsoft.com/office/drawing/2014/main" id="{D0320520-A629-4C43-DED2-5A3084F27BCF}"/>
                </a:ext>
              </a:extLst>
            </p:cNvPr>
            <p:cNvSpPr/>
            <p:nvPr/>
          </p:nvSpPr>
          <p:spPr>
            <a:xfrm>
              <a:off x="3652342" y="4882624"/>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13" name="CuadroTexto 12">
            <a:extLst>
              <a:ext uri="{FF2B5EF4-FFF2-40B4-BE49-F238E27FC236}">
                <a16:creationId xmlns:a16="http://schemas.microsoft.com/office/drawing/2014/main" id="{368DF296-7499-E096-8293-330056C3B9BE}"/>
              </a:ext>
            </a:extLst>
          </p:cNvPr>
          <p:cNvSpPr txBox="1"/>
          <p:nvPr/>
        </p:nvSpPr>
        <p:spPr>
          <a:xfrm>
            <a:off x="4342018" y="7796814"/>
            <a:ext cx="1808693" cy="275012"/>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4. Conclusiones</a:t>
            </a:r>
          </a:p>
        </p:txBody>
      </p:sp>
      <p:pic>
        <p:nvPicPr>
          <p:cNvPr id="14" name="Gráfico 13">
            <a:extLst>
              <a:ext uri="{FF2B5EF4-FFF2-40B4-BE49-F238E27FC236}">
                <a16:creationId xmlns:a16="http://schemas.microsoft.com/office/drawing/2014/main" id="{FEDDB62F-3B2B-DC8E-1281-E1EE6BC737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268" y="6433294"/>
            <a:ext cx="2426219" cy="801886"/>
          </a:xfrm>
          <a:prstGeom prst="rect">
            <a:avLst/>
          </a:prstGeom>
        </p:spPr>
      </p:pic>
      <p:sp>
        <p:nvSpPr>
          <p:cNvPr id="15" name="CuadroTexto 14">
            <a:extLst>
              <a:ext uri="{FF2B5EF4-FFF2-40B4-BE49-F238E27FC236}">
                <a16:creationId xmlns:a16="http://schemas.microsoft.com/office/drawing/2014/main" id="{13FBC6F7-42C1-BE45-B24E-327DCD705F11}"/>
              </a:ext>
            </a:extLst>
          </p:cNvPr>
          <p:cNvSpPr txBox="1"/>
          <p:nvPr/>
        </p:nvSpPr>
        <p:spPr>
          <a:xfrm>
            <a:off x="1468031" y="6608152"/>
            <a:ext cx="1808693" cy="457689"/>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1. Aforo de Ingresos</a:t>
            </a:r>
          </a:p>
        </p:txBody>
      </p:sp>
      <p:grpSp>
        <p:nvGrpSpPr>
          <p:cNvPr id="16" name="Grupo 15">
            <a:extLst>
              <a:ext uri="{FF2B5EF4-FFF2-40B4-BE49-F238E27FC236}">
                <a16:creationId xmlns:a16="http://schemas.microsoft.com/office/drawing/2014/main" id="{D3C6F301-D5B9-8414-1B64-EC9FF30F07B4}"/>
              </a:ext>
            </a:extLst>
          </p:cNvPr>
          <p:cNvGrpSpPr/>
          <p:nvPr/>
        </p:nvGrpSpPr>
        <p:grpSpPr>
          <a:xfrm>
            <a:off x="4033256" y="6413169"/>
            <a:ext cx="2431154" cy="803531"/>
            <a:chOff x="3597288" y="3694896"/>
            <a:chExt cx="2252472" cy="744474"/>
          </a:xfrm>
        </p:grpSpPr>
        <p:sp>
          <p:nvSpPr>
            <p:cNvPr id="17" name="Forma libre: forma 16">
              <a:extLst>
                <a:ext uri="{FF2B5EF4-FFF2-40B4-BE49-F238E27FC236}">
                  <a16:creationId xmlns:a16="http://schemas.microsoft.com/office/drawing/2014/main" id="{D332912A-6E36-6A43-8244-CAF8D607A044}"/>
                </a:ext>
              </a:extLst>
            </p:cNvPr>
            <p:cNvSpPr/>
            <p:nvPr/>
          </p:nvSpPr>
          <p:spPr>
            <a:xfrm>
              <a:off x="3597288" y="3694896"/>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38629F"/>
            </a:solidFill>
            <a:ln w="9525" cap="flat">
              <a:noFill/>
              <a:prstDash val="solid"/>
              <a:miter/>
            </a:ln>
          </p:spPr>
          <p:txBody>
            <a:bodyPr rtlCol="0" anchor="ctr"/>
            <a:lstStyle/>
            <a:p>
              <a:endParaRPr lang="es-CO" sz="2115" dirty="0"/>
            </a:p>
          </p:txBody>
        </p:sp>
        <p:sp>
          <p:nvSpPr>
            <p:cNvPr id="18" name="Forma libre: forma 17">
              <a:extLst>
                <a:ext uri="{FF2B5EF4-FFF2-40B4-BE49-F238E27FC236}">
                  <a16:creationId xmlns:a16="http://schemas.microsoft.com/office/drawing/2014/main" id="{7A045B8E-4FB9-AB35-1B4C-384C5B19C596}"/>
                </a:ext>
              </a:extLst>
            </p:cNvPr>
            <p:cNvSpPr/>
            <p:nvPr/>
          </p:nvSpPr>
          <p:spPr>
            <a:xfrm>
              <a:off x="3652342" y="3749283"/>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19" name="CuadroTexto 18">
            <a:extLst>
              <a:ext uri="{FF2B5EF4-FFF2-40B4-BE49-F238E27FC236}">
                <a16:creationId xmlns:a16="http://schemas.microsoft.com/office/drawing/2014/main" id="{764A69A5-98D6-0EE3-F9DB-2095637853B1}"/>
              </a:ext>
            </a:extLst>
          </p:cNvPr>
          <p:cNvSpPr txBox="1"/>
          <p:nvPr/>
        </p:nvSpPr>
        <p:spPr>
          <a:xfrm>
            <a:off x="4342018" y="6514053"/>
            <a:ext cx="1808693" cy="640368"/>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2. Composición del Presupuesto de Ingresos</a:t>
            </a:r>
          </a:p>
        </p:txBody>
      </p:sp>
      <p:grpSp>
        <p:nvGrpSpPr>
          <p:cNvPr id="20" name="Grupo 19">
            <a:extLst>
              <a:ext uri="{FF2B5EF4-FFF2-40B4-BE49-F238E27FC236}">
                <a16:creationId xmlns:a16="http://schemas.microsoft.com/office/drawing/2014/main" id="{680E274F-7208-5BFA-8DB9-3E9BEC8C2A65}"/>
              </a:ext>
            </a:extLst>
          </p:cNvPr>
          <p:cNvGrpSpPr/>
          <p:nvPr/>
        </p:nvGrpSpPr>
        <p:grpSpPr>
          <a:xfrm>
            <a:off x="1159268" y="8607210"/>
            <a:ext cx="2431154" cy="803531"/>
            <a:chOff x="934529" y="5910062"/>
            <a:chExt cx="2252472" cy="744474"/>
          </a:xfrm>
        </p:grpSpPr>
        <p:sp>
          <p:nvSpPr>
            <p:cNvPr id="21" name="Forma libre: forma 20">
              <a:extLst>
                <a:ext uri="{FF2B5EF4-FFF2-40B4-BE49-F238E27FC236}">
                  <a16:creationId xmlns:a16="http://schemas.microsoft.com/office/drawing/2014/main" id="{65B78FA6-2B2E-E786-BBB2-31EB9B804B3C}"/>
                </a:ext>
              </a:extLst>
            </p:cNvPr>
            <p:cNvSpPr/>
            <p:nvPr/>
          </p:nvSpPr>
          <p:spPr>
            <a:xfrm>
              <a:off x="934529" y="5910062"/>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0F9CD9"/>
            </a:solidFill>
            <a:ln w="9525" cap="flat">
              <a:noFill/>
              <a:prstDash val="solid"/>
              <a:miter/>
            </a:ln>
          </p:spPr>
          <p:txBody>
            <a:bodyPr rtlCol="0" anchor="ctr"/>
            <a:lstStyle/>
            <a:p>
              <a:endParaRPr lang="es-CO" sz="2115"/>
            </a:p>
          </p:txBody>
        </p:sp>
        <p:sp>
          <p:nvSpPr>
            <p:cNvPr id="22" name="Forma libre: forma 21">
              <a:extLst>
                <a:ext uri="{FF2B5EF4-FFF2-40B4-BE49-F238E27FC236}">
                  <a16:creationId xmlns:a16="http://schemas.microsoft.com/office/drawing/2014/main" id="{CD08E598-0BC0-CA44-9318-0F6FBFF0CBD8}"/>
                </a:ext>
              </a:extLst>
            </p:cNvPr>
            <p:cNvSpPr/>
            <p:nvPr/>
          </p:nvSpPr>
          <p:spPr>
            <a:xfrm>
              <a:off x="989583" y="5964449"/>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23" name="CuadroTexto 22">
            <a:extLst>
              <a:ext uri="{FF2B5EF4-FFF2-40B4-BE49-F238E27FC236}">
                <a16:creationId xmlns:a16="http://schemas.microsoft.com/office/drawing/2014/main" id="{335DE720-E0CA-2384-C369-518779E90ABE}"/>
              </a:ext>
            </a:extLst>
          </p:cNvPr>
          <p:cNvSpPr txBox="1"/>
          <p:nvPr/>
        </p:nvSpPr>
        <p:spPr>
          <a:xfrm>
            <a:off x="1411311" y="8868001"/>
            <a:ext cx="1808693" cy="275012"/>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5. Cuadros Anexos</a:t>
            </a:r>
          </a:p>
        </p:txBody>
      </p:sp>
      <p:grpSp>
        <p:nvGrpSpPr>
          <p:cNvPr id="24" name="Grupo 23">
            <a:extLst>
              <a:ext uri="{FF2B5EF4-FFF2-40B4-BE49-F238E27FC236}">
                <a16:creationId xmlns:a16="http://schemas.microsoft.com/office/drawing/2014/main" id="{3A439960-F5A0-08DB-BD1C-41B1DA44C30C}"/>
              </a:ext>
            </a:extLst>
          </p:cNvPr>
          <p:cNvGrpSpPr/>
          <p:nvPr/>
        </p:nvGrpSpPr>
        <p:grpSpPr>
          <a:xfrm>
            <a:off x="4033256" y="8607210"/>
            <a:ext cx="2431154" cy="803531"/>
            <a:chOff x="3597288" y="5910062"/>
            <a:chExt cx="2252472" cy="744474"/>
          </a:xfrm>
        </p:grpSpPr>
        <p:sp>
          <p:nvSpPr>
            <p:cNvPr id="25" name="Forma libre: forma 24">
              <a:extLst>
                <a:ext uri="{FF2B5EF4-FFF2-40B4-BE49-F238E27FC236}">
                  <a16:creationId xmlns:a16="http://schemas.microsoft.com/office/drawing/2014/main" id="{42305542-734F-BCA6-EEAB-A74096EA9381}"/>
                </a:ext>
              </a:extLst>
            </p:cNvPr>
            <p:cNvSpPr/>
            <p:nvPr/>
          </p:nvSpPr>
          <p:spPr>
            <a:xfrm>
              <a:off x="3597288" y="5910062"/>
              <a:ext cx="2252472" cy="744474"/>
            </a:xfrm>
            <a:custGeom>
              <a:avLst/>
              <a:gdLst>
                <a:gd name="connsiteX0" fmla="*/ 2093405 w 2252472"/>
                <a:gd name="connsiteY0" fmla="*/ 744474 h 744474"/>
                <a:gd name="connsiteX1" fmla="*/ 387477 w 2252472"/>
                <a:gd name="connsiteY1" fmla="*/ 744474 h 744474"/>
                <a:gd name="connsiteX2" fmla="*/ 0 w 2252472"/>
                <a:gd name="connsiteY2" fmla="*/ 356997 h 744474"/>
                <a:gd name="connsiteX3" fmla="*/ 0 w 2252472"/>
                <a:gd name="connsiteY3" fmla="*/ 159163 h 744474"/>
                <a:gd name="connsiteX4" fmla="*/ 159163 w 2252472"/>
                <a:gd name="connsiteY4" fmla="*/ 0 h 744474"/>
                <a:gd name="connsiteX5" fmla="*/ 1864995 w 2252472"/>
                <a:gd name="connsiteY5" fmla="*/ 0 h 744474"/>
                <a:gd name="connsiteX6" fmla="*/ 2252472 w 2252472"/>
                <a:gd name="connsiteY6" fmla="*/ 387477 h 744474"/>
                <a:gd name="connsiteX7" fmla="*/ 2252472 w 2252472"/>
                <a:gd name="connsiteY7" fmla="*/ 585216 h 744474"/>
                <a:gd name="connsiteX8" fmla="*/ 2093405 w 2252472"/>
                <a:gd name="connsiteY8" fmla="*/ 744474 h 74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472" h="744474">
                  <a:moveTo>
                    <a:pt x="2093405" y="744474"/>
                  </a:moveTo>
                  <a:lnTo>
                    <a:pt x="387477" y="744474"/>
                  </a:lnTo>
                  <a:cubicBezTo>
                    <a:pt x="173546" y="744474"/>
                    <a:pt x="0" y="571024"/>
                    <a:pt x="0" y="356997"/>
                  </a:cubicBezTo>
                  <a:lnTo>
                    <a:pt x="0" y="159163"/>
                  </a:lnTo>
                  <a:cubicBezTo>
                    <a:pt x="0" y="71247"/>
                    <a:pt x="71247" y="0"/>
                    <a:pt x="159163" y="0"/>
                  </a:cubicBezTo>
                  <a:lnTo>
                    <a:pt x="1864995" y="0"/>
                  </a:lnTo>
                  <a:cubicBezTo>
                    <a:pt x="2079022" y="0"/>
                    <a:pt x="2252472" y="173546"/>
                    <a:pt x="2252472" y="387477"/>
                  </a:cubicBezTo>
                  <a:lnTo>
                    <a:pt x="2252472" y="585216"/>
                  </a:lnTo>
                  <a:cubicBezTo>
                    <a:pt x="2252567" y="673227"/>
                    <a:pt x="2181320" y="744474"/>
                    <a:pt x="2093405" y="744474"/>
                  </a:cubicBezTo>
                  <a:close/>
                </a:path>
              </a:pathLst>
            </a:custGeom>
            <a:solidFill>
              <a:srgbClr val="18AEBA"/>
            </a:solidFill>
            <a:ln w="9525" cap="flat">
              <a:noFill/>
              <a:prstDash val="solid"/>
              <a:miter/>
            </a:ln>
          </p:spPr>
          <p:txBody>
            <a:bodyPr rtlCol="0" anchor="ctr"/>
            <a:lstStyle/>
            <a:p>
              <a:endParaRPr lang="es-CO" sz="2115"/>
            </a:p>
          </p:txBody>
        </p:sp>
        <p:sp>
          <p:nvSpPr>
            <p:cNvPr id="26" name="Forma libre: forma 25">
              <a:extLst>
                <a:ext uri="{FF2B5EF4-FFF2-40B4-BE49-F238E27FC236}">
                  <a16:creationId xmlns:a16="http://schemas.microsoft.com/office/drawing/2014/main" id="{6F382C49-83FA-BC57-B3E2-8D489567F8D8}"/>
                </a:ext>
              </a:extLst>
            </p:cNvPr>
            <p:cNvSpPr/>
            <p:nvPr/>
          </p:nvSpPr>
          <p:spPr>
            <a:xfrm>
              <a:off x="3652342" y="5964449"/>
              <a:ext cx="2142363" cy="635793"/>
            </a:xfrm>
            <a:custGeom>
              <a:avLst/>
              <a:gdLst>
                <a:gd name="connsiteX0" fmla="*/ 1998917 w 2142363"/>
                <a:gd name="connsiteY0" fmla="*/ 635794 h 635793"/>
                <a:gd name="connsiteX1" fmla="*/ 349282 w 2142363"/>
                <a:gd name="connsiteY1" fmla="*/ 635794 h 635793"/>
                <a:gd name="connsiteX2" fmla="*/ 0 w 2142363"/>
                <a:gd name="connsiteY2" fmla="*/ 286512 h 635793"/>
                <a:gd name="connsiteX3" fmla="*/ 0 w 2142363"/>
                <a:gd name="connsiteY3" fmla="*/ 143447 h 635793"/>
                <a:gd name="connsiteX4" fmla="*/ 143447 w 2142363"/>
                <a:gd name="connsiteY4" fmla="*/ 0 h 635793"/>
                <a:gd name="connsiteX5" fmla="*/ 1793081 w 2142363"/>
                <a:gd name="connsiteY5" fmla="*/ 0 h 635793"/>
                <a:gd name="connsiteX6" fmla="*/ 2142363 w 2142363"/>
                <a:gd name="connsiteY6" fmla="*/ 349282 h 635793"/>
                <a:gd name="connsiteX7" fmla="*/ 2142363 w 2142363"/>
                <a:gd name="connsiteY7" fmla="*/ 492347 h 635793"/>
                <a:gd name="connsiteX8" fmla="*/ 1998917 w 2142363"/>
                <a:gd name="connsiteY8" fmla="*/ 635794 h 6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2363" h="635793">
                  <a:moveTo>
                    <a:pt x="1998917" y="635794"/>
                  </a:moveTo>
                  <a:lnTo>
                    <a:pt x="349282" y="635794"/>
                  </a:lnTo>
                  <a:cubicBezTo>
                    <a:pt x="156401" y="635794"/>
                    <a:pt x="0" y="479393"/>
                    <a:pt x="0" y="286512"/>
                  </a:cubicBezTo>
                  <a:lnTo>
                    <a:pt x="0" y="143447"/>
                  </a:lnTo>
                  <a:cubicBezTo>
                    <a:pt x="0" y="64198"/>
                    <a:pt x="64199" y="0"/>
                    <a:pt x="143447" y="0"/>
                  </a:cubicBezTo>
                  <a:lnTo>
                    <a:pt x="1793081" y="0"/>
                  </a:lnTo>
                  <a:cubicBezTo>
                    <a:pt x="1985963" y="0"/>
                    <a:pt x="2142363" y="156400"/>
                    <a:pt x="2142363" y="349282"/>
                  </a:cubicBezTo>
                  <a:lnTo>
                    <a:pt x="2142363" y="492347"/>
                  </a:lnTo>
                  <a:cubicBezTo>
                    <a:pt x="2142458" y="571500"/>
                    <a:pt x="2078165" y="635794"/>
                    <a:pt x="1998917" y="635794"/>
                  </a:cubicBezTo>
                  <a:close/>
                </a:path>
              </a:pathLst>
            </a:custGeom>
            <a:noFill/>
            <a:ln w="9127" cap="flat">
              <a:solidFill>
                <a:srgbClr val="FFFFFF"/>
              </a:solidFill>
              <a:prstDash val="solid"/>
              <a:miter/>
            </a:ln>
          </p:spPr>
          <p:txBody>
            <a:bodyPr rtlCol="0" anchor="ctr"/>
            <a:lstStyle/>
            <a:p>
              <a:endParaRPr lang="es-CO" sz="2115"/>
            </a:p>
          </p:txBody>
        </p:sp>
      </p:grpSp>
      <p:sp>
        <p:nvSpPr>
          <p:cNvPr id="27" name="CuadroTexto 26">
            <a:extLst>
              <a:ext uri="{FF2B5EF4-FFF2-40B4-BE49-F238E27FC236}">
                <a16:creationId xmlns:a16="http://schemas.microsoft.com/office/drawing/2014/main" id="{6A39C610-C785-8839-E42B-C8560B40899D}"/>
              </a:ext>
            </a:extLst>
          </p:cNvPr>
          <p:cNvSpPr txBox="1"/>
          <p:nvPr/>
        </p:nvSpPr>
        <p:spPr>
          <a:xfrm>
            <a:off x="4342789" y="8868001"/>
            <a:ext cx="1808693" cy="275012"/>
          </a:xfrm>
          <a:prstGeom prst="rect">
            <a:avLst/>
          </a:prstGeom>
          <a:noFill/>
        </p:spPr>
        <p:txBody>
          <a:bodyPr wrap="square">
            <a:spAutoFit/>
          </a:bodyPr>
          <a:lstStyle/>
          <a:p>
            <a:pPr algn="ctr"/>
            <a:r>
              <a:rPr lang="es-CO" sz="1187" b="1" dirty="0">
                <a:solidFill>
                  <a:schemeClr val="bg1"/>
                </a:solidFill>
                <a:latin typeface="Verdana" panose="020B0604030504040204" pitchFamily="34" charset="0"/>
                <a:ea typeface="Verdana" panose="020B0604030504040204" pitchFamily="34" charset="0"/>
              </a:rPr>
              <a:t>6. Glosario</a:t>
            </a:r>
          </a:p>
        </p:txBody>
      </p:sp>
      <p:pic>
        <p:nvPicPr>
          <p:cNvPr id="4" name="Imagen 3">
            <a:extLst>
              <a:ext uri="{FF2B5EF4-FFF2-40B4-BE49-F238E27FC236}">
                <a16:creationId xmlns:a16="http://schemas.microsoft.com/office/drawing/2014/main" id="{97A99D03-1B8E-618E-4C1A-709199C182C0}"/>
              </a:ext>
            </a:extLst>
          </p:cNvPr>
          <p:cNvPicPr>
            <a:picLocks noChangeAspect="1"/>
          </p:cNvPicPr>
          <p:nvPr/>
        </p:nvPicPr>
        <p:blipFill>
          <a:blip r:embed="rId4"/>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9E4CBCEA-E163-ED6C-78F2-A435E83795B9}"/>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Tree>
    <p:extLst>
      <p:ext uri="{BB962C8B-B14F-4D97-AF65-F5344CB8AC3E}">
        <p14:creationId xmlns:p14="http://schemas.microsoft.com/office/powerpoint/2010/main" val="3090551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D4E6-1950-882D-01E9-00367328C15E}"/>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BD82438A-61D5-1733-37CF-6957AC6BDBC5}"/>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0B4BED49-022D-1DE2-27AC-A7E2C4E3CCBF}"/>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2" name="Gráfico 1">
            <a:extLst>
              <a:ext uri="{FF2B5EF4-FFF2-40B4-BE49-F238E27FC236}">
                <a16:creationId xmlns:a16="http://schemas.microsoft.com/office/drawing/2014/main" id="{C17D10F3-B8DD-7384-5B10-27A5D1A5A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1" y="1062035"/>
            <a:ext cx="3701012" cy="400943"/>
          </a:xfrm>
          <a:prstGeom prst="rect">
            <a:avLst/>
          </a:prstGeom>
        </p:spPr>
      </p:pic>
      <p:sp>
        <p:nvSpPr>
          <p:cNvPr id="3" name="CuadroTexto 2">
            <a:extLst>
              <a:ext uri="{FF2B5EF4-FFF2-40B4-BE49-F238E27FC236}">
                <a16:creationId xmlns:a16="http://schemas.microsoft.com/office/drawing/2014/main" id="{D1D41E44-C8D4-5686-A884-ED65C0064913}"/>
              </a:ext>
            </a:extLst>
          </p:cNvPr>
          <p:cNvSpPr txBox="1"/>
          <p:nvPr/>
        </p:nvSpPr>
        <p:spPr>
          <a:xfrm>
            <a:off x="2182644" y="1116697"/>
            <a:ext cx="3194386"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6. Glosario</a:t>
            </a:r>
          </a:p>
        </p:txBody>
      </p:sp>
      <p:sp>
        <p:nvSpPr>
          <p:cNvPr id="7" name="CuadroTexto 6">
            <a:extLst>
              <a:ext uri="{FF2B5EF4-FFF2-40B4-BE49-F238E27FC236}">
                <a16:creationId xmlns:a16="http://schemas.microsoft.com/office/drawing/2014/main" id="{29EA76C6-6B9C-C5AE-39CA-DDA410DC0B1B}"/>
              </a:ext>
            </a:extLst>
          </p:cNvPr>
          <p:cNvSpPr txBox="1"/>
          <p:nvPr/>
        </p:nvSpPr>
        <p:spPr>
          <a:xfrm>
            <a:off x="376897" y="1671345"/>
            <a:ext cx="3104867" cy="3404715"/>
          </a:xfrm>
          <a:prstGeom prst="rect">
            <a:avLst/>
          </a:prstGeom>
          <a:noFill/>
        </p:spPr>
        <p:txBody>
          <a:bodyPr wrap="square">
            <a:spAutoFit/>
          </a:bodyPr>
          <a:lstStyle/>
          <a:p>
            <a:pPr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	</a:t>
            </a:r>
            <a:r>
              <a:rPr lang="es-ES_tradnl" sz="1400" b="1" kern="100" dirty="0">
                <a:solidFill>
                  <a:schemeClr val="accent1">
                    <a:lumMod val="50000"/>
                  </a:schemeClr>
                </a:solidFill>
                <a:latin typeface="Verdana" panose="020B0604030504040204" pitchFamily="34" charset="0"/>
                <a:ea typeface="Verdana" panose="020B0604030504040204" pitchFamily="34" charset="0"/>
                <a:cs typeface="Times New Roman" panose="02020603050405020304" pitchFamily="18" charset="0"/>
              </a:rPr>
              <a:t>I</a:t>
            </a:r>
            <a:r>
              <a:rPr lang="es-ES_tradnl" sz="1400" b="1"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ngresos corrientes</a:t>
            </a:r>
            <a:r>
              <a:rPr lang="es-ES_tradnl" sz="1400" kern="100" dirty="0">
                <a:solidFill>
                  <a:schemeClr val="accent1">
                    <a:lumMod val="50000"/>
                  </a:schemeClr>
                </a:solidFill>
                <a:effectLst/>
                <a:latin typeface="Verdana" panose="020B0604030504040204" pitchFamily="34" charset="0"/>
                <a:ea typeface="Verdana" panose="020B0604030504040204" pitchFamily="34" charset="0"/>
                <a:cs typeface="Times New Roman" panose="02020603050405020304" pitchFamily="18" charset="0"/>
              </a:rPr>
              <a:t> </a:t>
            </a:r>
          </a:p>
          <a:p>
            <a:pPr algn="just">
              <a:lnSpc>
                <a:spcPct val="107000"/>
              </a:lnSpc>
              <a:spcAft>
                <a:spcPts val="800"/>
              </a:spcAft>
            </a:pPr>
            <a:r>
              <a:rPr lang="es-CO" sz="1400" dirty="0">
                <a:latin typeface="Verdana" panose="020B0604030504040204" pitchFamily="34" charset="0"/>
                <a:ea typeface="Verdana" panose="020B0604030504040204" pitchFamily="34" charset="0"/>
              </a:rPr>
              <a:t>Son aquellos recursos de carácter permanente que una entidad, como el Estado, percibe de forma regular y habitual de su actividad normal, es decir, son los ingresos que provienen de impuestos (tributarios); y tasas, multas y contribuciones (no tributarios)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(Ley 38 de 1989, Art.20; Ley 179 de 1994, Art.55, inciso 10°, y Arts. 67 y 71).</a:t>
            </a:r>
            <a:endParaRPr lang="es-CO" sz="1400" kern="1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Google Shape;9511;p75">
            <a:extLst>
              <a:ext uri="{FF2B5EF4-FFF2-40B4-BE49-F238E27FC236}">
                <a16:creationId xmlns:a16="http://schemas.microsoft.com/office/drawing/2014/main" id="{DFE56F3B-5291-6585-07AE-DE75FDC113AD}"/>
              </a:ext>
            </a:extLst>
          </p:cNvPr>
          <p:cNvSpPr/>
          <p:nvPr/>
        </p:nvSpPr>
        <p:spPr>
          <a:xfrm>
            <a:off x="472456" y="1671345"/>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4" name="CuadroTexto 13">
            <a:extLst>
              <a:ext uri="{FF2B5EF4-FFF2-40B4-BE49-F238E27FC236}">
                <a16:creationId xmlns:a16="http://schemas.microsoft.com/office/drawing/2014/main" id="{FBAC08D1-EF5E-AD21-D561-27D6C4511575}"/>
              </a:ext>
            </a:extLst>
          </p:cNvPr>
          <p:cNvSpPr txBox="1"/>
          <p:nvPr/>
        </p:nvSpPr>
        <p:spPr>
          <a:xfrm>
            <a:off x="376897" y="5284427"/>
            <a:ext cx="3104867" cy="3635226"/>
          </a:xfrm>
          <a:prstGeom prst="rect">
            <a:avLst/>
          </a:prstGeom>
          <a:noFill/>
        </p:spPr>
        <p:txBody>
          <a:bodyPr wrap="square">
            <a:spAutoFit/>
          </a:bodyPr>
          <a:lstStyle/>
          <a:p>
            <a:pPr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rPr>
              <a:t>	Recursos de Capital</a:t>
            </a:r>
          </a:p>
          <a:p>
            <a:pPr algn="just">
              <a:lnSpc>
                <a:spcPct val="107000"/>
              </a:lnSpc>
              <a:spcAft>
                <a:spcPts val="800"/>
              </a:spcAft>
            </a:pPr>
            <a:r>
              <a:rPr lang="es-CO" sz="1400" dirty="0">
                <a:latin typeface="Verdana" panose="020B0604030504040204" pitchFamily="34" charset="0"/>
                <a:ea typeface="Verdana" panose="020B0604030504040204" pitchFamily="34" charset="0"/>
              </a:rPr>
              <a:t>Son aquellos ingresos de carácter esporádico que percibe la Nación o las entidades. Dentro de estos se encuentran: recursos del crédito interno y externo, enajenación de activos, recuperación de cartera, rendimientos financieros, donaciones, utilidades y excedentes financieros, reintegros y recursos no apropiados, y recursos del balance.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(Decreto 111 de 1996</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Art 31, Art 33)</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5" name="Google Shape;9511;p75">
            <a:extLst>
              <a:ext uri="{FF2B5EF4-FFF2-40B4-BE49-F238E27FC236}">
                <a16:creationId xmlns:a16="http://schemas.microsoft.com/office/drawing/2014/main" id="{1C029FE6-23B1-A1AD-B491-D8B480A2BDDE}"/>
              </a:ext>
            </a:extLst>
          </p:cNvPr>
          <p:cNvSpPr/>
          <p:nvPr/>
        </p:nvSpPr>
        <p:spPr>
          <a:xfrm>
            <a:off x="480739" y="5281792"/>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6" name="CuadroTexto 15">
            <a:extLst>
              <a:ext uri="{FF2B5EF4-FFF2-40B4-BE49-F238E27FC236}">
                <a16:creationId xmlns:a16="http://schemas.microsoft.com/office/drawing/2014/main" id="{39ADD041-770E-FD5A-BBE4-9F0B5AF8D50A}"/>
              </a:ext>
            </a:extLst>
          </p:cNvPr>
          <p:cNvSpPr txBox="1"/>
          <p:nvPr/>
        </p:nvSpPr>
        <p:spPr>
          <a:xfrm>
            <a:off x="3872620" y="1671345"/>
            <a:ext cx="3008820" cy="2252155"/>
          </a:xfrm>
          <a:prstGeom prst="rect">
            <a:avLst/>
          </a:prstGeom>
          <a:noFill/>
        </p:spPr>
        <p:txBody>
          <a:bodyPr wrap="square">
            <a:spAutoFit/>
          </a:bodyPr>
          <a:lstStyle/>
          <a:p>
            <a:pPr algn="just">
              <a:lnSpc>
                <a:spcPct val="107000"/>
              </a:lnSpc>
              <a:spcAft>
                <a:spcPts val="800"/>
              </a:spcAft>
            </a:pPr>
            <a:r>
              <a:rPr lang="es-ES_tradnl" sz="1400" b="1" kern="100" dirty="0">
                <a:latin typeface="Verdana" panose="020B0604030504040204" pitchFamily="34" charset="0"/>
                <a:ea typeface="Cambria" panose="02040503050406030204" pitchFamily="18" charset="0"/>
                <a:cs typeface="Times New Roman" panose="02020603050405020304" pitchFamily="18" charset="0"/>
              </a:rPr>
              <a:t>	</a:t>
            </a:r>
            <a:r>
              <a:rPr lang="es-ES_tradnl" sz="1400" b="1" kern="100" dirty="0">
                <a:solidFill>
                  <a:schemeClr val="accent1">
                    <a:lumMod val="50000"/>
                  </a:schemeClr>
                </a:solidFill>
                <a:latin typeface="Verdana" panose="020B0604030504040204" pitchFamily="34" charset="0"/>
                <a:ea typeface="Cambria" panose="02040503050406030204" pitchFamily="18" charset="0"/>
                <a:cs typeface="Times New Roman" panose="02020603050405020304" pitchFamily="18" charset="0"/>
              </a:rPr>
              <a:t>Fondos Especiales</a:t>
            </a:r>
            <a:endParaRPr lang="es-ES_tradnl" sz="1400" b="1" kern="100"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endParaRPr>
          </a:p>
          <a:p>
            <a:pPr algn="just">
              <a:lnSpc>
                <a:spcPct val="107000"/>
              </a:lnSpc>
              <a:spcAft>
                <a:spcPts val="800"/>
              </a:spcAft>
            </a:pPr>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S</a:t>
            </a:r>
            <a:r>
              <a:rPr lang="es-ES_tradnl" sz="1400" dirty="0">
                <a:latin typeface="Verdana" panose="020B0604030504040204" pitchFamily="34" charset="0"/>
                <a:ea typeface="Verdana" panose="020B0604030504040204" pitchFamily="34" charset="0"/>
              </a:rPr>
              <a:t>on los ingresos definidos en la ley para la prestación de un servicio público específico, así como los pertenecientes a fondos sin personería jurídica creados por el legislador.</a:t>
            </a:r>
            <a:r>
              <a:rPr lang="es-CO" sz="1400" dirty="0">
                <a:latin typeface="Verdana" panose="020B0604030504040204" pitchFamily="34" charset="0"/>
                <a:ea typeface="Verdana" panose="020B0604030504040204" pitchFamily="34" charset="0"/>
              </a:rPr>
              <a:t> </a:t>
            </a:r>
            <a:r>
              <a:rPr lang="es-ES_tradnl" sz="1400" kern="100" dirty="0">
                <a:latin typeface="Verdana" panose="020B0604030504040204" pitchFamily="34" charset="0"/>
                <a:ea typeface="Cambria" panose="02040503050406030204" pitchFamily="18" charset="0"/>
                <a:cs typeface="Times New Roman" panose="02020603050405020304" pitchFamily="18" charset="0"/>
              </a:rPr>
              <a:t>(Decreto 111 de 1996, Art. 30;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Ley 225 de 1995 Art. 27).</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7" name="Google Shape;9511;p75">
            <a:extLst>
              <a:ext uri="{FF2B5EF4-FFF2-40B4-BE49-F238E27FC236}">
                <a16:creationId xmlns:a16="http://schemas.microsoft.com/office/drawing/2014/main" id="{E58BA145-E71E-2275-C55B-9B7A251EE64E}"/>
              </a:ext>
            </a:extLst>
          </p:cNvPr>
          <p:cNvSpPr/>
          <p:nvPr/>
        </p:nvSpPr>
        <p:spPr>
          <a:xfrm>
            <a:off x="4034474" y="1671345"/>
            <a:ext cx="305177"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8" name="CuadroTexto 17">
            <a:extLst>
              <a:ext uri="{FF2B5EF4-FFF2-40B4-BE49-F238E27FC236}">
                <a16:creationId xmlns:a16="http://schemas.microsoft.com/office/drawing/2014/main" id="{E834EE76-937A-EDA9-A86E-1BD2145F274B}"/>
              </a:ext>
            </a:extLst>
          </p:cNvPr>
          <p:cNvSpPr txBox="1"/>
          <p:nvPr/>
        </p:nvSpPr>
        <p:spPr>
          <a:xfrm>
            <a:off x="3872620" y="4131867"/>
            <a:ext cx="3008820" cy="3108543"/>
          </a:xfrm>
          <a:prstGeom prst="rect">
            <a:avLst/>
          </a:prstGeom>
          <a:noFill/>
        </p:spPr>
        <p:txBody>
          <a:bodyPr wrap="square">
            <a:spAutoFit/>
          </a:bodyPr>
          <a:lstStyle/>
          <a:p>
            <a:pPr algn="just"/>
            <a:r>
              <a:rPr lang="es-ES_tradnl" sz="1400" b="1" dirty="0">
                <a:effectLst/>
                <a:latin typeface="Verdana" panose="020B0604030504040204" pitchFamily="34" charset="0"/>
                <a:ea typeface="Cambria" panose="02040503050406030204" pitchFamily="18" charset="0"/>
                <a:cs typeface="Times New Roman" panose="02020603050405020304" pitchFamily="18" charset="0"/>
              </a:rPr>
              <a:t>	</a:t>
            </a:r>
            <a:r>
              <a:rPr lang="es-ES_tradnl" sz="1400" b="1"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rPr>
              <a:t>Contribuciones 	Parafiscales</a:t>
            </a:r>
          </a:p>
          <a:p>
            <a:pPr algn="just"/>
            <a:r>
              <a:rPr lang="es-CO" sz="1400" dirty="0">
                <a:effectLst/>
                <a:latin typeface="Verdana" panose="020B0604030504040204" pitchFamily="34" charset="0"/>
                <a:ea typeface="Verdana" panose="020B0604030504040204" pitchFamily="34" charset="0"/>
                <a:cs typeface="Times New Roman" panose="02020603050405020304" pitchFamily="18" charset="0"/>
              </a:rPr>
              <a:t>S</a:t>
            </a:r>
            <a:r>
              <a:rPr lang="es-CO" sz="1400" dirty="0">
                <a:latin typeface="Verdana" panose="020B0604030504040204" pitchFamily="34" charset="0"/>
                <a:ea typeface="Verdana" panose="020B0604030504040204" pitchFamily="34" charset="0"/>
              </a:rPr>
              <a:t>on gravámenes establecidos con carácter obligatorio por la ley, que afectan a un determinado y único grupo social o económico y se utilizan para beneficio del propio sector. Un ejemplo de este tipo de gravámenes son los destinados al FOMAG, al SENA, al ICBF y la ESAP. (</a:t>
            </a:r>
            <a:r>
              <a:rPr lang="es-ES_tradnl" sz="1400" dirty="0">
                <a:latin typeface="Verdana" panose="020B0604030504040204" pitchFamily="34" charset="0"/>
                <a:ea typeface="Cambria" panose="02040503050406030204" pitchFamily="18" charset="0"/>
                <a:cs typeface="Times New Roman" panose="02020603050405020304" pitchFamily="18" charset="0"/>
              </a:rPr>
              <a:t>Decreto 111 de 1996, Art. 29)</a:t>
            </a:r>
            <a:r>
              <a:rPr lang="es-ES_tradnl" sz="1400" dirty="0">
                <a:latin typeface="Verdana" panose="020B0604030504040204" pitchFamily="34" charset="0"/>
                <a:ea typeface="Verdana" panose="020B0604030504040204" pitchFamily="34" charset="0"/>
                <a:cs typeface="Times New Roman" panose="02020603050405020304" pitchFamily="18" charset="0"/>
              </a:rPr>
              <a:t>. </a:t>
            </a:r>
            <a:endParaRPr lang="es-CO" sz="1400" dirty="0">
              <a:latin typeface="Verdana" panose="020B0604030504040204" pitchFamily="34" charset="0"/>
              <a:ea typeface="Verdana" panose="020B0604030504040204" pitchFamily="34" charset="0"/>
            </a:endParaRPr>
          </a:p>
          <a:p>
            <a:pPr algn="just"/>
            <a:endParaRPr lang="es-CO" sz="1400" dirty="0"/>
          </a:p>
        </p:txBody>
      </p:sp>
      <p:sp>
        <p:nvSpPr>
          <p:cNvPr id="19" name="Google Shape;9511;p75">
            <a:extLst>
              <a:ext uri="{FF2B5EF4-FFF2-40B4-BE49-F238E27FC236}">
                <a16:creationId xmlns:a16="http://schemas.microsoft.com/office/drawing/2014/main" id="{18CCEBB9-8494-D318-0B9D-C4BEDED0EF67}"/>
              </a:ext>
            </a:extLst>
          </p:cNvPr>
          <p:cNvSpPr/>
          <p:nvPr/>
        </p:nvSpPr>
        <p:spPr>
          <a:xfrm>
            <a:off x="4025209" y="4214576"/>
            <a:ext cx="305177"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27" name="CuadroTexto 26">
            <a:extLst>
              <a:ext uri="{FF2B5EF4-FFF2-40B4-BE49-F238E27FC236}">
                <a16:creationId xmlns:a16="http://schemas.microsoft.com/office/drawing/2014/main" id="{26518FF1-73C9-DF16-3006-06F97C132623}"/>
              </a:ext>
            </a:extLst>
          </p:cNvPr>
          <p:cNvSpPr txBox="1"/>
          <p:nvPr/>
        </p:nvSpPr>
        <p:spPr>
          <a:xfrm>
            <a:off x="3865746" y="7240410"/>
            <a:ext cx="3103152" cy="1557671"/>
          </a:xfrm>
          <a:prstGeom prst="rect">
            <a:avLst/>
          </a:prstGeom>
          <a:noFill/>
        </p:spPr>
        <p:txBody>
          <a:bodyPr wrap="square">
            <a:spAutoFit/>
          </a:bodyPr>
          <a:lstStyle/>
          <a:p>
            <a:pPr algn="just">
              <a:lnSpc>
                <a:spcPct val="107000"/>
              </a:lnSpc>
              <a:spcAft>
                <a:spcPts val="800"/>
              </a:spcAft>
            </a:pPr>
            <a:r>
              <a:rPr lang="es-ES_tradnl" sz="1400" b="1" kern="100" dirty="0">
                <a:effectLst/>
                <a:latin typeface="Verdana" panose="020B0604030504040204" pitchFamily="34" charset="0"/>
                <a:ea typeface="Arial Narrow" panose="020B0606020202030204" pitchFamily="34" charset="0"/>
                <a:cs typeface="Times New Roman" panose="02020603050405020304" pitchFamily="18" charset="0"/>
              </a:rPr>
              <a:t>	</a:t>
            </a:r>
            <a:r>
              <a:rPr lang="es-ES_tradnl" sz="1400" b="1"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rPr>
              <a:t>Vigencia Fiscal</a:t>
            </a:r>
            <a:endParaRPr lang="es-ES_tradnl" sz="1400"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endParaRPr>
          </a:p>
          <a:p>
            <a:pPr algn="just">
              <a:lnSpc>
                <a:spcPct val="107000"/>
              </a:lnSpc>
              <a:spcAft>
                <a:spcPts val="800"/>
              </a:spcAft>
            </a:pPr>
            <a:r>
              <a:rPr lang="es-CO" sz="1400" dirty="0">
                <a:latin typeface="Verdana" panose="020B0604030504040204" pitchFamily="34" charset="0"/>
                <a:ea typeface="Verdana" panose="020B0604030504040204" pitchFamily="34" charset="0"/>
              </a:rPr>
              <a:t>Se refiere al año calendario durante el cual se ejecuta el presupuesto, comprende desde el 1 de enero al 31 de diciembre.</a:t>
            </a:r>
            <a:endParaRPr lang="es-CO" sz="1400" kern="1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28" name="Google Shape;9511;p75">
            <a:extLst>
              <a:ext uri="{FF2B5EF4-FFF2-40B4-BE49-F238E27FC236}">
                <a16:creationId xmlns:a16="http://schemas.microsoft.com/office/drawing/2014/main" id="{CBB1990D-97BA-AA90-8162-E20C20C6CAF3}"/>
              </a:ext>
            </a:extLst>
          </p:cNvPr>
          <p:cNvSpPr/>
          <p:nvPr/>
        </p:nvSpPr>
        <p:spPr>
          <a:xfrm>
            <a:off x="3946981" y="7240410"/>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Tree>
    <p:extLst>
      <p:ext uri="{BB962C8B-B14F-4D97-AF65-F5344CB8AC3E}">
        <p14:creationId xmlns:p14="http://schemas.microsoft.com/office/powerpoint/2010/main" val="264924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DA5291-031F-1324-169E-2D71C2A14D14}"/>
              </a:ext>
            </a:extLst>
          </p:cNvPr>
          <p:cNvPicPr>
            <a:picLocks noChangeAspect="1"/>
          </p:cNvPicPr>
          <p:nvPr/>
        </p:nvPicPr>
        <p:blipFill>
          <a:blip r:embed="rId2"/>
          <a:stretch>
            <a:fillRect/>
          </a:stretch>
        </p:blipFill>
        <p:spPr>
          <a:xfrm>
            <a:off x="4805097" y="328224"/>
            <a:ext cx="1659313" cy="296306"/>
          </a:xfrm>
          <a:prstGeom prst="rect">
            <a:avLst/>
          </a:prstGeom>
        </p:spPr>
      </p:pic>
      <p:sp>
        <p:nvSpPr>
          <p:cNvPr id="5" name="CuadroTexto 4">
            <a:extLst>
              <a:ext uri="{FF2B5EF4-FFF2-40B4-BE49-F238E27FC236}">
                <a16:creationId xmlns:a16="http://schemas.microsoft.com/office/drawing/2014/main" id="{B5299449-0432-E369-DD7C-A136A8C9C663}"/>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6" name="Gráfico 5">
            <a:extLst>
              <a:ext uri="{FF2B5EF4-FFF2-40B4-BE49-F238E27FC236}">
                <a16:creationId xmlns:a16="http://schemas.microsoft.com/office/drawing/2014/main" id="{C3072210-3D40-BE52-387D-00FF6D7280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29331" y="1062035"/>
            <a:ext cx="3701012" cy="400943"/>
          </a:xfrm>
          <a:prstGeom prst="rect">
            <a:avLst/>
          </a:prstGeom>
        </p:spPr>
      </p:pic>
      <p:sp>
        <p:nvSpPr>
          <p:cNvPr id="7" name="CuadroTexto 6">
            <a:extLst>
              <a:ext uri="{FF2B5EF4-FFF2-40B4-BE49-F238E27FC236}">
                <a16:creationId xmlns:a16="http://schemas.microsoft.com/office/drawing/2014/main" id="{53D39367-9400-21EE-699F-B3AD88C5A6AA}"/>
              </a:ext>
            </a:extLst>
          </p:cNvPr>
          <p:cNvSpPr txBox="1"/>
          <p:nvPr/>
        </p:nvSpPr>
        <p:spPr>
          <a:xfrm>
            <a:off x="2182644" y="1116697"/>
            <a:ext cx="3194386"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6. Glosario</a:t>
            </a:r>
          </a:p>
        </p:txBody>
      </p:sp>
      <p:sp>
        <p:nvSpPr>
          <p:cNvPr id="20" name="CuadroTexto 19">
            <a:extLst>
              <a:ext uri="{FF2B5EF4-FFF2-40B4-BE49-F238E27FC236}">
                <a16:creationId xmlns:a16="http://schemas.microsoft.com/office/drawing/2014/main" id="{7B6074E2-2BAA-BCE9-EA6D-3A97517983DA}"/>
              </a:ext>
            </a:extLst>
          </p:cNvPr>
          <p:cNvSpPr txBox="1"/>
          <p:nvPr/>
        </p:nvSpPr>
        <p:spPr>
          <a:xfrm>
            <a:off x="552645" y="1632990"/>
            <a:ext cx="3124695" cy="3705310"/>
          </a:xfrm>
          <a:prstGeom prst="rect">
            <a:avLst/>
          </a:prstGeom>
          <a:noFill/>
        </p:spPr>
        <p:txBody>
          <a:bodyPr wrap="square">
            <a:spAutoFit/>
          </a:bodyPr>
          <a:lstStyle/>
          <a:p>
            <a:pPr>
              <a:lnSpc>
                <a:spcPct val="107000"/>
              </a:lnSpc>
              <a:spcAft>
                <a:spcPts val="800"/>
              </a:spcAft>
            </a:pPr>
            <a:r>
              <a:rPr lang="es-ES_tradnl" sz="1400" b="1" kern="100" dirty="0">
                <a:latin typeface="Verdana" panose="020B0604030504040204" pitchFamily="34" charset="0"/>
                <a:ea typeface="Cambria" panose="02040503050406030204" pitchFamily="18" charset="0"/>
                <a:cs typeface="Times New Roman" panose="02020603050405020304" pitchFamily="18" charset="0"/>
              </a:rPr>
              <a:t>	</a:t>
            </a:r>
            <a:r>
              <a:rPr lang="es-ES_tradnl" sz="1400" b="1" kern="100"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rPr>
              <a:t>Ingresos de 	Establecimientos 	Públicos</a:t>
            </a:r>
            <a:endParaRPr lang="es-ES_tradnl" sz="1400" b="1" kern="100" dirty="0">
              <a:solidFill>
                <a:schemeClr val="accent1">
                  <a:lumMod val="50000"/>
                </a:schemeClr>
              </a:solidFill>
              <a:latin typeface="Verdana" panose="020B0604030504040204" pitchFamily="34" charset="0"/>
              <a:ea typeface="Cambria" panose="02040503050406030204" pitchFamily="18" charset="0"/>
              <a:cs typeface="Times New Roman" panose="02020603050405020304" pitchFamily="18" charset="0"/>
            </a:endParaRPr>
          </a:p>
          <a:p>
            <a:pPr algn="just">
              <a:lnSpc>
                <a:spcPct val="107000"/>
              </a:lnSpc>
              <a:spcAft>
                <a:spcPts val="800"/>
              </a:spcAft>
            </a:pPr>
            <a:r>
              <a:rPr lang="es-CO" sz="1400" dirty="0">
                <a:latin typeface="Verdana" panose="020B0604030504040204" pitchFamily="34" charset="0"/>
                <a:ea typeface="Verdana" panose="020B0604030504040204" pitchFamily="34" charset="0"/>
              </a:rPr>
              <a:t>Son los ingresos generados y administrados por los establecimientos públicos nacionales, sin incluir las transferencias o aportes del Estado, y destinados al cumplimiento de su objeto social de acuerdo con la ley, como, por ejemplo, los derivados de la venta de bienes y servicios y los provenientes de su operación comercial</a:t>
            </a:r>
            <a:r>
              <a:rPr lang="es-CO" dirty="0"/>
              <a:t>.</a:t>
            </a:r>
            <a:endParaRPr lang="es-CO" sz="2000" dirty="0"/>
          </a:p>
        </p:txBody>
      </p:sp>
      <p:sp>
        <p:nvSpPr>
          <p:cNvPr id="21" name="Google Shape;9511;p75">
            <a:extLst>
              <a:ext uri="{FF2B5EF4-FFF2-40B4-BE49-F238E27FC236}">
                <a16:creationId xmlns:a16="http://schemas.microsoft.com/office/drawing/2014/main" id="{9EDE35E7-C9EE-DF5E-6677-CE9EE5D8B5FF}"/>
              </a:ext>
            </a:extLst>
          </p:cNvPr>
          <p:cNvSpPr/>
          <p:nvPr/>
        </p:nvSpPr>
        <p:spPr>
          <a:xfrm>
            <a:off x="674144" y="1848103"/>
            <a:ext cx="297282"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7" name="CuadroTexto 16">
            <a:extLst>
              <a:ext uri="{FF2B5EF4-FFF2-40B4-BE49-F238E27FC236}">
                <a16:creationId xmlns:a16="http://schemas.microsoft.com/office/drawing/2014/main" id="{E4475253-3368-E7AC-830E-50EE6A3BF49A}"/>
              </a:ext>
            </a:extLst>
          </p:cNvPr>
          <p:cNvSpPr txBox="1"/>
          <p:nvPr/>
        </p:nvSpPr>
        <p:spPr>
          <a:xfrm>
            <a:off x="546787" y="5259593"/>
            <a:ext cx="3081608" cy="2021644"/>
          </a:xfrm>
          <a:prstGeom prst="rect">
            <a:avLst/>
          </a:prstGeom>
          <a:noFill/>
        </p:spPr>
        <p:txBody>
          <a:bodyPr wrap="square">
            <a:spAutoFit/>
          </a:bodyPr>
          <a:lstStyle/>
          <a:p>
            <a:pPr marL="452438" lvl="0" indent="-452438" algn="just">
              <a:lnSpc>
                <a:spcPct val="107000"/>
              </a:lnSpc>
              <a:spcAft>
                <a:spcPts val="800"/>
              </a:spcAft>
              <a:tabLst>
                <a:tab pos="452438" algn="l"/>
              </a:tabLst>
            </a:pPr>
            <a:r>
              <a:rPr lang="es-ES_tradnl" sz="1400" b="1" kern="100"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rPr>
              <a:t>	Ingresos Corrientes de    los 	Establecimientos 	Públicos</a:t>
            </a:r>
            <a:endParaRPr lang="es-ES_tradnl" sz="1400" b="1" kern="100" dirty="0">
              <a:solidFill>
                <a:schemeClr val="accent1">
                  <a:lumMod val="50000"/>
                </a:schemeClr>
              </a:solidFill>
              <a:latin typeface="Verdana" panose="020B0604030504040204" pitchFamily="34" charset="0"/>
              <a:ea typeface="Cambria" panose="02040503050406030204" pitchFamily="18" charset="0"/>
              <a:cs typeface="Times New Roman" panose="02020603050405020304" pitchFamily="18" charset="0"/>
            </a:endParaRPr>
          </a:p>
          <a:p>
            <a:pPr lvl="0" algn="just">
              <a:lnSpc>
                <a:spcPct val="107000"/>
              </a:lnSpc>
              <a:spcAft>
                <a:spcPts val="800"/>
              </a:spcAft>
            </a:pPr>
            <a:r>
              <a:rPr lang="es-ES_tradnl" sz="1400" kern="100" dirty="0">
                <a:latin typeface="Verdana" panose="020B0604030504040204" pitchFamily="34" charset="0"/>
                <a:ea typeface="Cambria" panose="02040503050406030204" pitchFamily="18" charset="0"/>
                <a:cs typeface="Times New Roman" panose="02020603050405020304" pitchFamily="18" charset="0"/>
              </a:rPr>
              <a:t>Son t</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odos los ingresos corrientes de los Establecimientos Públicos, excluidos los aportes y transferencias de la Nación.</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F1172E15-8B21-FB9B-4671-93CCD8374975}"/>
              </a:ext>
            </a:extLst>
          </p:cNvPr>
          <p:cNvSpPr txBox="1"/>
          <p:nvPr/>
        </p:nvSpPr>
        <p:spPr>
          <a:xfrm>
            <a:off x="552646" y="7320122"/>
            <a:ext cx="3124697" cy="2943691"/>
          </a:xfrm>
          <a:prstGeom prst="rect">
            <a:avLst/>
          </a:prstGeom>
          <a:noFill/>
        </p:spPr>
        <p:txBody>
          <a:bodyPr wrap="square">
            <a:spAutoFit/>
          </a:bodyPr>
          <a:lstStyle/>
          <a:p>
            <a:pPr lvl="0"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Cambria" panose="02040503050406030204" pitchFamily="18" charset="0"/>
                <a:cs typeface="Times New Roman" panose="02020603050405020304" pitchFamily="18" charset="0"/>
              </a:rPr>
              <a:t>	Recursos de Capital de 	Establecimientos 	Públicos</a:t>
            </a:r>
            <a:endParaRPr lang="es-ES_tradnl" sz="1400" b="1" kern="100" dirty="0">
              <a:solidFill>
                <a:schemeClr val="accent1">
                  <a:lumMod val="50000"/>
                </a:schemeClr>
              </a:solidFill>
              <a:latin typeface="Verdana" panose="020B0604030504040204" pitchFamily="34" charset="0"/>
              <a:ea typeface="Cambria" panose="02040503050406030204" pitchFamily="18" charset="0"/>
              <a:cs typeface="Times New Roman" panose="02020603050405020304" pitchFamily="18" charset="0"/>
            </a:endParaRPr>
          </a:p>
          <a:p>
            <a:pPr lvl="0" algn="just">
              <a:lnSpc>
                <a:spcPct val="107000"/>
              </a:lnSpc>
              <a:spcAft>
                <a:spcPts val="800"/>
              </a:spcAft>
            </a:pPr>
            <a:r>
              <a:rPr lang="es-ES_tradnl" sz="1400" kern="100" dirty="0">
                <a:latin typeface="Verdana" panose="020B0604030504040204" pitchFamily="34" charset="0"/>
                <a:ea typeface="Cambria" panose="02040503050406030204" pitchFamily="18" charset="0"/>
                <a:cs typeface="Times New Roman" panose="02020603050405020304" pitchFamily="18" charset="0"/>
              </a:rPr>
              <a:t>Son</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 los recursos del crédito externo e interno con vencimiento mayor de un año, los recursos del balance, el diferencial cambiario, los rendimientos por operaciones financieras y las donaciones (Ley 38 de 1989, Art.22; Ley 179 de 1994, Art.14).</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Google Shape;9511;p75">
            <a:extLst>
              <a:ext uri="{FF2B5EF4-FFF2-40B4-BE49-F238E27FC236}">
                <a16:creationId xmlns:a16="http://schemas.microsoft.com/office/drawing/2014/main" id="{064D77DA-C61D-97BD-548A-C922204437D0}"/>
              </a:ext>
            </a:extLst>
          </p:cNvPr>
          <p:cNvSpPr/>
          <p:nvPr/>
        </p:nvSpPr>
        <p:spPr>
          <a:xfrm>
            <a:off x="692446" y="5474706"/>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dirty="0"/>
          </a:p>
        </p:txBody>
      </p:sp>
      <p:sp>
        <p:nvSpPr>
          <p:cNvPr id="8" name="Google Shape;9511;p75">
            <a:extLst>
              <a:ext uri="{FF2B5EF4-FFF2-40B4-BE49-F238E27FC236}">
                <a16:creationId xmlns:a16="http://schemas.microsoft.com/office/drawing/2014/main" id="{3E6B0E31-B9C3-DC12-D6AC-F3C72B1741B9}"/>
              </a:ext>
            </a:extLst>
          </p:cNvPr>
          <p:cNvSpPr/>
          <p:nvPr/>
        </p:nvSpPr>
        <p:spPr>
          <a:xfrm>
            <a:off x="719849" y="7520575"/>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23" name="CuadroTexto 22">
            <a:extLst>
              <a:ext uri="{FF2B5EF4-FFF2-40B4-BE49-F238E27FC236}">
                <a16:creationId xmlns:a16="http://schemas.microsoft.com/office/drawing/2014/main" id="{E0B626F0-28FE-E687-28B0-BB87D43595E4}"/>
              </a:ext>
            </a:extLst>
          </p:cNvPr>
          <p:cNvSpPr txBox="1"/>
          <p:nvPr/>
        </p:nvSpPr>
        <p:spPr>
          <a:xfrm>
            <a:off x="3925421" y="1814311"/>
            <a:ext cx="3103152" cy="1330108"/>
          </a:xfrm>
          <a:prstGeom prst="rect">
            <a:avLst/>
          </a:prstGeom>
          <a:noFill/>
        </p:spPr>
        <p:txBody>
          <a:bodyPr wrap="square">
            <a:spAutoFit/>
          </a:bodyPr>
          <a:lstStyle/>
          <a:p>
            <a:pPr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rPr>
              <a:t>	Aforo Inicial </a:t>
            </a:r>
          </a:p>
          <a:p>
            <a:pPr algn="just">
              <a:lnSpc>
                <a:spcPct val="107000"/>
              </a:lnSpc>
              <a:spcAft>
                <a:spcPts val="800"/>
              </a:spcAft>
            </a:pP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Ingresos que el Estado estima recaudar para pagar el Presupuesto de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Gastos</a:t>
            </a: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 durante la vigencia fiscal.</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4" name="Google Shape;9511;p75">
            <a:extLst>
              <a:ext uri="{FF2B5EF4-FFF2-40B4-BE49-F238E27FC236}">
                <a16:creationId xmlns:a16="http://schemas.microsoft.com/office/drawing/2014/main" id="{E238AE90-97E3-59FC-5FED-F50C58F4DA4A}"/>
              </a:ext>
            </a:extLst>
          </p:cNvPr>
          <p:cNvSpPr/>
          <p:nvPr/>
        </p:nvSpPr>
        <p:spPr>
          <a:xfrm>
            <a:off x="4042467" y="1813593"/>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0" name="CuadroTexto 9">
            <a:extLst>
              <a:ext uri="{FF2B5EF4-FFF2-40B4-BE49-F238E27FC236}">
                <a16:creationId xmlns:a16="http://schemas.microsoft.com/office/drawing/2014/main" id="{513EE421-E823-F803-4188-B1F6FE4DFF38}"/>
              </a:ext>
            </a:extLst>
          </p:cNvPr>
          <p:cNvSpPr txBox="1"/>
          <p:nvPr/>
        </p:nvSpPr>
        <p:spPr>
          <a:xfrm>
            <a:off x="3878927" y="3393119"/>
            <a:ext cx="3124696" cy="1330108"/>
          </a:xfrm>
          <a:prstGeom prst="rect">
            <a:avLst/>
          </a:prstGeom>
          <a:noFill/>
        </p:spPr>
        <p:txBody>
          <a:bodyPr wrap="square">
            <a:spAutoFit/>
          </a:bodyPr>
          <a:lstStyle/>
          <a:p>
            <a:pPr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rPr>
              <a:t>	Aforo vigente</a:t>
            </a:r>
            <a:endParaRPr lang="es-ES_tradnl" sz="1400" b="1" kern="100" dirty="0">
              <a:solidFill>
                <a:schemeClr val="accent1">
                  <a:lumMod val="50000"/>
                </a:schemeClr>
              </a:solidFill>
              <a:latin typeface="Verdana" panose="020B0604030504040204" pitchFamily="34" charset="0"/>
              <a:ea typeface="Arial Narrow" panose="020B0606020202030204" pitchFamily="34" charset="0"/>
              <a:cs typeface="Times New Roman" panose="02020603050405020304" pitchFamily="18" charset="0"/>
            </a:endParaRPr>
          </a:p>
          <a:p>
            <a:pPr algn="just">
              <a:lnSpc>
                <a:spcPct val="107000"/>
              </a:lnSpc>
              <a:spcAft>
                <a:spcPts val="800"/>
              </a:spcAft>
            </a:pP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Es el aforo inicial más las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modificaciones</a:t>
            </a: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 que se han realizado durante la vigencia fiscal.</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2" name="Google Shape;9511;p75">
            <a:extLst>
              <a:ext uri="{FF2B5EF4-FFF2-40B4-BE49-F238E27FC236}">
                <a16:creationId xmlns:a16="http://schemas.microsoft.com/office/drawing/2014/main" id="{9805EC90-F063-F6F1-FE96-E14F91EB7079}"/>
              </a:ext>
            </a:extLst>
          </p:cNvPr>
          <p:cNvSpPr/>
          <p:nvPr/>
        </p:nvSpPr>
        <p:spPr>
          <a:xfrm>
            <a:off x="4015807" y="3393119"/>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14" name="CuadroTexto 13">
            <a:extLst>
              <a:ext uri="{FF2B5EF4-FFF2-40B4-BE49-F238E27FC236}">
                <a16:creationId xmlns:a16="http://schemas.microsoft.com/office/drawing/2014/main" id="{374EEBC5-2523-6374-399D-F866D6962B8C}"/>
              </a:ext>
            </a:extLst>
          </p:cNvPr>
          <p:cNvSpPr txBox="1"/>
          <p:nvPr/>
        </p:nvSpPr>
        <p:spPr>
          <a:xfrm>
            <a:off x="3977774" y="6155734"/>
            <a:ext cx="3124696" cy="1099596"/>
          </a:xfrm>
          <a:prstGeom prst="rect">
            <a:avLst/>
          </a:prstGeom>
          <a:noFill/>
        </p:spPr>
        <p:txBody>
          <a:bodyPr wrap="square">
            <a:spAutoFit/>
          </a:bodyPr>
          <a:lstStyle/>
          <a:p>
            <a:pPr algn="just">
              <a:lnSpc>
                <a:spcPct val="107000"/>
              </a:lnSpc>
              <a:spcAft>
                <a:spcPts val="800"/>
              </a:spcAft>
            </a:pPr>
            <a:r>
              <a:rPr lang="es-ES_tradnl" sz="1400" b="1"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rPr>
              <a:t>	Porcentaje de Ejecución</a:t>
            </a:r>
          </a:p>
          <a:p>
            <a:pPr algn="just">
              <a:lnSpc>
                <a:spcPct val="107000"/>
              </a:lnSpc>
              <a:spcAft>
                <a:spcPts val="800"/>
              </a:spcAft>
            </a:pP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Relación que establece el nivel alcanzado del recaudo frente al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aforo</a:t>
            </a: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 en términos porcentuales.</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2" name="Google Shape;9511;p75">
            <a:extLst>
              <a:ext uri="{FF2B5EF4-FFF2-40B4-BE49-F238E27FC236}">
                <a16:creationId xmlns:a16="http://schemas.microsoft.com/office/drawing/2014/main" id="{D260572D-ED78-F183-B3CB-2C3533034CC7}"/>
              </a:ext>
            </a:extLst>
          </p:cNvPr>
          <p:cNvSpPr/>
          <p:nvPr/>
        </p:nvSpPr>
        <p:spPr>
          <a:xfrm>
            <a:off x="4114653" y="6155734"/>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
        <p:nvSpPr>
          <p:cNvPr id="25" name="CuadroTexto 24">
            <a:extLst>
              <a:ext uri="{FF2B5EF4-FFF2-40B4-BE49-F238E27FC236}">
                <a16:creationId xmlns:a16="http://schemas.microsoft.com/office/drawing/2014/main" id="{FD5692D9-3C80-2288-E4CC-02DD91CC19C5}"/>
              </a:ext>
            </a:extLst>
          </p:cNvPr>
          <p:cNvSpPr txBox="1"/>
          <p:nvPr/>
        </p:nvSpPr>
        <p:spPr>
          <a:xfrm>
            <a:off x="3949168" y="4854945"/>
            <a:ext cx="3103152" cy="1099596"/>
          </a:xfrm>
          <a:prstGeom prst="rect">
            <a:avLst/>
          </a:prstGeom>
          <a:noFill/>
        </p:spPr>
        <p:txBody>
          <a:bodyPr wrap="square">
            <a:spAutoFit/>
          </a:bodyPr>
          <a:lstStyle/>
          <a:p>
            <a:pPr algn="just">
              <a:lnSpc>
                <a:spcPct val="107000"/>
              </a:lnSpc>
              <a:spcAft>
                <a:spcPts val="800"/>
              </a:spcAft>
            </a:pPr>
            <a:r>
              <a:rPr lang="es-ES_tradnl" sz="1400" b="1" kern="100" dirty="0">
                <a:effectLst/>
                <a:latin typeface="Verdana" panose="020B0604030504040204" pitchFamily="34" charset="0"/>
                <a:ea typeface="Arial Narrow" panose="020B0606020202030204" pitchFamily="34" charset="0"/>
                <a:cs typeface="Times New Roman" panose="02020603050405020304" pitchFamily="18" charset="0"/>
              </a:rPr>
              <a:t>	</a:t>
            </a:r>
            <a:r>
              <a:rPr lang="es-ES_tradnl" sz="1400" b="1"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rPr>
              <a:t>Recaudo neto</a:t>
            </a:r>
            <a:endParaRPr lang="es-ES_tradnl" sz="1400" kern="100" dirty="0">
              <a:solidFill>
                <a:schemeClr val="accent1">
                  <a:lumMod val="50000"/>
                </a:schemeClr>
              </a:solidFill>
              <a:effectLst/>
              <a:latin typeface="Verdana" panose="020B0604030504040204" pitchFamily="34" charset="0"/>
              <a:ea typeface="Arial Narrow" panose="020B0606020202030204" pitchFamily="34" charset="0"/>
              <a:cs typeface="Times New Roman" panose="02020603050405020304" pitchFamily="18" charset="0"/>
            </a:endParaRPr>
          </a:p>
          <a:p>
            <a:pPr algn="just">
              <a:lnSpc>
                <a:spcPct val="107000"/>
              </a:lnSpc>
              <a:spcAft>
                <a:spcPts val="800"/>
              </a:spcAft>
            </a:pP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Valor del recaudo total descontadas </a:t>
            </a: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las</a:t>
            </a:r>
            <a:r>
              <a:rPr lang="es-ES_tradnl" sz="1400" kern="100" dirty="0">
                <a:effectLst/>
                <a:latin typeface="Verdana" panose="020B0604030504040204" pitchFamily="34" charset="0"/>
                <a:ea typeface="Arial Narrow" panose="020B0606020202030204" pitchFamily="34" charset="0"/>
                <a:cs typeface="Times New Roman" panose="02020603050405020304" pitchFamily="18" charset="0"/>
              </a:rPr>
              <a:t> devoluciones pagas en efectivo o en títulos.</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26" name="Google Shape;9511;p75">
            <a:extLst>
              <a:ext uri="{FF2B5EF4-FFF2-40B4-BE49-F238E27FC236}">
                <a16:creationId xmlns:a16="http://schemas.microsoft.com/office/drawing/2014/main" id="{F7F18790-167A-D13E-E902-E93ADA32A3CB}"/>
              </a:ext>
            </a:extLst>
          </p:cNvPr>
          <p:cNvSpPr/>
          <p:nvPr/>
        </p:nvSpPr>
        <p:spPr>
          <a:xfrm>
            <a:off x="4030403" y="4854945"/>
            <a:ext cx="319519" cy="301514"/>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rgbClr val="E2851E"/>
          </a:solidFill>
          <a:ln>
            <a:noFill/>
          </a:ln>
        </p:spPr>
        <p:style>
          <a:lnRef idx="0">
            <a:scrgbClr r="0" g="0" b="0"/>
          </a:lnRef>
          <a:fillRef idx="0">
            <a:scrgbClr r="0" g="0" b="0"/>
          </a:fillRef>
          <a:effectRef idx="0">
            <a:scrgbClr r="0" g="0" b="0"/>
          </a:effectRef>
          <a:fontRef idx="major"/>
        </p:style>
        <p:txBody>
          <a:bodyPr spcFirstLastPara="1" wrap="square" lIns="98677" tIns="98677" rIns="98677" bIns="98677" anchor="ctr" anchorCtr="0">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2115"/>
          </a:p>
        </p:txBody>
      </p:sp>
    </p:spTree>
    <p:extLst>
      <p:ext uri="{BB962C8B-B14F-4D97-AF65-F5344CB8AC3E}">
        <p14:creationId xmlns:p14="http://schemas.microsoft.com/office/powerpoint/2010/main" val="3529786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BC276F-9708-09AF-EEEA-065688D8608A}"/>
              </a:ext>
            </a:extLst>
          </p:cNvPr>
          <p:cNvPicPr>
            <a:picLocks noChangeAspect="1"/>
          </p:cNvPicPr>
          <p:nvPr/>
        </p:nvPicPr>
        <p:blipFill>
          <a:blip r:embed="rId2"/>
          <a:stretch>
            <a:fillRect/>
          </a:stretch>
        </p:blipFill>
        <p:spPr>
          <a:xfrm>
            <a:off x="0" y="5556"/>
            <a:ext cx="7560431" cy="10686257"/>
          </a:xfrm>
          <a:prstGeom prst="rect">
            <a:avLst/>
          </a:prstGeom>
        </p:spPr>
      </p:pic>
    </p:spTree>
    <p:extLst>
      <p:ext uri="{BB962C8B-B14F-4D97-AF65-F5344CB8AC3E}">
        <p14:creationId xmlns:p14="http://schemas.microsoft.com/office/powerpoint/2010/main" val="277313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58DE68-53AC-639E-4D2F-148E26452EC7}"/>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D1A99F5-9A60-7CAA-FF57-B7AAA48ADAB8}"/>
              </a:ext>
            </a:extLst>
          </p:cNvPr>
          <p:cNvPicPr>
            <a:picLocks noChangeAspect="1"/>
          </p:cNvPicPr>
          <p:nvPr/>
        </p:nvPicPr>
        <p:blipFill>
          <a:blip r:embed="rId3"/>
          <a:srcRect t="18389" r="11185" b="1"/>
          <a:stretch/>
        </p:blipFill>
        <p:spPr>
          <a:xfrm>
            <a:off x="2011288" y="4531057"/>
            <a:ext cx="5548387" cy="5045205"/>
          </a:xfrm>
          <a:prstGeom prst="rect">
            <a:avLst/>
          </a:prstGeom>
        </p:spPr>
      </p:pic>
      <p:pic>
        <p:nvPicPr>
          <p:cNvPr id="3" name="Imagen 2">
            <a:extLst>
              <a:ext uri="{FF2B5EF4-FFF2-40B4-BE49-F238E27FC236}">
                <a16:creationId xmlns:a16="http://schemas.microsoft.com/office/drawing/2014/main" id="{FDBBF483-7CE7-FC10-4533-13795BAF8FB7}"/>
              </a:ext>
            </a:extLst>
          </p:cNvPr>
          <p:cNvPicPr>
            <a:picLocks noChangeAspect="1"/>
          </p:cNvPicPr>
          <p:nvPr/>
        </p:nvPicPr>
        <p:blipFill>
          <a:blip r:embed="rId2"/>
          <a:stretch>
            <a:fillRect/>
          </a:stretch>
        </p:blipFill>
        <p:spPr>
          <a:xfrm>
            <a:off x="-756" y="-117274"/>
            <a:ext cx="7560431" cy="10686257"/>
          </a:xfrm>
          <a:prstGeom prst="rect">
            <a:avLst/>
          </a:prstGeom>
        </p:spPr>
      </p:pic>
      <p:sp>
        <p:nvSpPr>
          <p:cNvPr id="6" name="Título 1">
            <a:extLst>
              <a:ext uri="{FF2B5EF4-FFF2-40B4-BE49-F238E27FC236}">
                <a16:creationId xmlns:a16="http://schemas.microsoft.com/office/drawing/2014/main" id="{1F9B8372-BCF1-D565-DD5F-C0CB8A2D15E5}"/>
              </a:ext>
            </a:extLst>
          </p:cNvPr>
          <p:cNvSpPr txBox="1">
            <a:spLocks/>
          </p:cNvSpPr>
          <p:nvPr/>
        </p:nvSpPr>
        <p:spPr>
          <a:xfrm>
            <a:off x="1280751" y="1384753"/>
            <a:ext cx="4669412" cy="1456833"/>
          </a:xfrm>
          <a:prstGeom prst="rect">
            <a:avLst/>
          </a:prstGeom>
        </p:spPr>
        <p:txBody>
          <a:bodyPr vert="horz" lIns="98694" tIns="49347" rIns="98694" bIns="49347"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181" b="1" dirty="0">
                <a:solidFill>
                  <a:schemeClr val="bg1"/>
                </a:solidFill>
                <a:latin typeface="Verdana" panose="020B0604030504040204" pitchFamily="34" charset="0"/>
                <a:ea typeface="Verdana" panose="020B0604030504040204" pitchFamily="34" charset="0"/>
                <a:cs typeface="Verdana" panose="020B0604030504040204" pitchFamily="34" charset="0"/>
              </a:rPr>
              <a:t>1. Aforo de ingresos</a:t>
            </a:r>
            <a:endParaRPr lang="es-ES" sz="518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 name="Rectángulo redondeado 6">
            <a:extLst>
              <a:ext uri="{FF2B5EF4-FFF2-40B4-BE49-F238E27FC236}">
                <a16:creationId xmlns:a16="http://schemas.microsoft.com/office/drawing/2014/main" id="{AE241848-ECAA-97A2-7BC4-7F59D5344775}"/>
              </a:ext>
            </a:extLst>
          </p:cNvPr>
          <p:cNvSpPr/>
          <p:nvPr/>
        </p:nvSpPr>
        <p:spPr>
          <a:xfrm>
            <a:off x="1280751" y="2818123"/>
            <a:ext cx="4428420" cy="152689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55515" tIns="27758" rIns="55515" bIns="27758" rtlCol="0" anchor="ctr"/>
          <a:lstStyle/>
          <a:p>
            <a:pPr algn="just"/>
            <a:r>
              <a:rPr lang="es-CO" sz="2400" dirty="0">
                <a:solidFill>
                  <a:schemeClr val="bg1"/>
                </a:solidFill>
                <a:latin typeface="Verdana" panose="020B0604030504040204" pitchFamily="34" charset="0"/>
                <a:ea typeface="Verdana" panose="020B0604030504040204" pitchFamily="34" charset="0"/>
              </a:rPr>
              <a:t>Corte agosto de 2025</a:t>
            </a:r>
          </a:p>
        </p:txBody>
      </p:sp>
    </p:spTree>
    <p:extLst>
      <p:ext uri="{BB962C8B-B14F-4D97-AF65-F5344CB8AC3E}">
        <p14:creationId xmlns:p14="http://schemas.microsoft.com/office/powerpoint/2010/main" val="1091258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D3ED8FA-36BC-CC61-03C2-0C290BAF2335}"/>
              </a:ext>
            </a:extLst>
          </p:cNvPr>
          <p:cNvSpPr>
            <a:spLocks noGrp="1"/>
          </p:cNvSpPr>
          <p:nvPr>
            <p:ph idx="1"/>
          </p:nvPr>
        </p:nvSpPr>
        <p:spPr>
          <a:xfrm>
            <a:off x="447643" y="1713755"/>
            <a:ext cx="6487247" cy="1286274"/>
          </a:xfrm>
        </p:spPr>
        <p:txBody>
          <a:bodyPr>
            <a:normAutofit/>
          </a:bodyPr>
          <a:lstStyle/>
          <a:p>
            <a:pPr marL="0" indent="0" algn="just">
              <a:lnSpc>
                <a:spcPct val="107000"/>
              </a:lnSpc>
              <a:spcAft>
                <a:spcPts val="800"/>
              </a:spcAft>
              <a:buNone/>
            </a:pPr>
            <a:r>
              <a:rPr lang="es-ES_tradnl" sz="1400" kern="100" dirty="0">
                <a:effectLst/>
                <a:latin typeface="Verdana" panose="020B0604030504040204" pitchFamily="34" charset="0"/>
                <a:ea typeface="Cambria" panose="02040503050406030204" pitchFamily="18" charset="0"/>
                <a:cs typeface="Times New Roman" panose="02020603050405020304" pitchFamily="18" charset="0"/>
              </a:rPr>
              <a:t>De acuerdo con lo establecido en el Estatuto Orgánico del Presupuesto-EOP (Compilado por el Decreto 111 de 1996), el presupuesto de rentas y recursos de capital comprende los Ingresos de la Nación y los Ingresos Propios de los Establecimientos Públicos del orden nacional, los cuales se dividen en los siguientes conceptos:</a:t>
            </a:r>
            <a:endParaRPr lang="es-CO" sz="1400" kern="100"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Gráfico 3">
            <a:extLst>
              <a:ext uri="{FF2B5EF4-FFF2-40B4-BE49-F238E27FC236}">
                <a16:creationId xmlns:a16="http://schemas.microsoft.com/office/drawing/2014/main" id="{8A79C4DA-D161-0775-B0B2-0D5858087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42184" y="4878020"/>
            <a:ext cx="3701012" cy="400943"/>
          </a:xfrm>
          <a:prstGeom prst="rect">
            <a:avLst/>
          </a:prstGeom>
        </p:spPr>
      </p:pic>
      <p:pic>
        <p:nvPicPr>
          <p:cNvPr id="5" name="Gráfico 4">
            <a:extLst>
              <a:ext uri="{FF2B5EF4-FFF2-40B4-BE49-F238E27FC236}">
                <a16:creationId xmlns:a16="http://schemas.microsoft.com/office/drawing/2014/main" id="{05EB3403-8401-D0C3-7A6E-1D78C50DD2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42184" y="4265826"/>
            <a:ext cx="3701012" cy="400943"/>
          </a:xfrm>
          <a:prstGeom prst="rect">
            <a:avLst/>
          </a:prstGeom>
        </p:spPr>
      </p:pic>
      <p:pic>
        <p:nvPicPr>
          <p:cNvPr id="6" name="Gráfico 5">
            <a:extLst>
              <a:ext uri="{FF2B5EF4-FFF2-40B4-BE49-F238E27FC236}">
                <a16:creationId xmlns:a16="http://schemas.microsoft.com/office/drawing/2014/main" id="{30F5F843-D05B-6D6C-BF7F-2BD358F793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42184" y="3678662"/>
            <a:ext cx="3701012" cy="400943"/>
          </a:xfrm>
          <a:prstGeom prst="rect">
            <a:avLst/>
          </a:prstGeom>
        </p:spPr>
      </p:pic>
      <p:pic>
        <p:nvPicPr>
          <p:cNvPr id="7" name="Gráfico 6">
            <a:extLst>
              <a:ext uri="{FF2B5EF4-FFF2-40B4-BE49-F238E27FC236}">
                <a16:creationId xmlns:a16="http://schemas.microsoft.com/office/drawing/2014/main" id="{4F9DA5BE-EF92-52BA-1C1C-3FAFFD8AE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42184" y="3071753"/>
            <a:ext cx="3701012" cy="400943"/>
          </a:xfrm>
          <a:prstGeom prst="rect">
            <a:avLst/>
          </a:prstGeom>
        </p:spPr>
      </p:pic>
      <p:sp>
        <p:nvSpPr>
          <p:cNvPr id="8" name="CuadroTexto 7">
            <a:extLst>
              <a:ext uri="{FF2B5EF4-FFF2-40B4-BE49-F238E27FC236}">
                <a16:creationId xmlns:a16="http://schemas.microsoft.com/office/drawing/2014/main" id="{8BC9E238-0693-5366-76C7-6F311C69132E}"/>
              </a:ext>
            </a:extLst>
          </p:cNvPr>
          <p:cNvSpPr txBox="1"/>
          <p:nvPr/>
        </p:nvSpPr>
        <p:spPr>
          <a:xfrm>
            <a:off x="2660844" y="3110961"/>
            <a:ext cx="2465797" cy="291618"/>
          </a:xfrm>
          <a:prstGeom prst="rect">
            <a:avLst/>
          </a:prstGeom>
          <a:noFill/>
        </p:spPr>
        <p:txBody>
          <a:bodyPr wrap="square">
            <a:spAutoFit/>
          </a:bodyPr>
          <a:lstStyle/>
          <a:p>
            <a:pPr algn="ctr"/>
            <a:r>
              <a:rPr lang="es-CO" sz="1295" b="1" dirty="0">
                <a:latin typeface="Verdana" panose="020B0604030504040204" pitchFamily="34" charset="0"/>
                <a:ea typeface="Verdana" panose="020B0604030504040204" pitchFamily="34" charset="0"/>
              </a:rPr>
              <a:t>Ingresos Corrientes</a:t>
            </a:r>
          </a:p>
        </p:txBody>
      </p:sp>
      <p:sp>
        <p:nvSpPr>
          <p:cNvPr id="9" name="CuadroTexto 8">
            <a:extLst>
              <a:ext uri="{FF2B5EF4-FFF2-40B4-BE49-F238E27FC236}">
                <a16:creationId xmlns:a16="http://schemas.microsoft.com/office/drawing/2014/main" id="{62237681-EB53-FA93-2E0F-47F62E93EDF0}"/>
              </a:ext>
            </a:extLst>
          </p:cNvPr>
          <p:cNvSpPr txBox="1"/>
          <p:nvPr/>
        </p:nvSpPr>
        <p:spPr>
          <a:xfrm>
            <a:off x="2295498" y="4927126"/>
            <a:ext cx="3194386"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Contribuciones Parafiscales</a:t>
            </a:r>
          </a:p>
        </p:txBody>
      </p:sp>
      <p:sp>
        <p:nvSpPr>
          <p:cNvPr id="10" name="CuadroTexto 9">
            <a:extLst>
              <a:ext uri="{FF2B5EF4-FFF2-40B4-BE49-F238E27FC236}">
                <a16:creationId xmlns:a16="http://schemas.microsoft.com/office/drawing/2014/main" id="{1929E98D-0DE1-7284-377B-767D796E91B8}"/>
              </a:ext>
            </a:extLst>
          </p:cNvPr>
          <p:cNvSpPr txBox="1"/>
          <p:nvPr/>
        </p:nvSpPr>
        <p:spPr>
          <a:xfrm>
            <a:off x="2455698" y="3733549"/>
            <a:ext cx="2873987" cy="291618"/>
          </a:xfrm>
          <a:prstGeom prst="rect">
            <a:avLst/>
          </a:prstGeom>
          <a:noFill/>
        </p:spPr>
        <p:txBody>
          <a:bodyPr wrap="square">
            <a:spAutoFit/>
          </a:bodyPr>
          <a:lstStyle/>
          <a:p>
            <a:pPr algn="ctr"/>
            <a:r>
              <a:rPr lang="es-CO" sz="1295" b="1" dirty="0">
                <a:latin typeface="Verdana" panose="020B0604030504040204" pitchFamily="34" charset="0"/>
                <a:ea typeface="Verdana" panose="020B0604030504040204" pitchFamily="34" charset="0"/>
              </a:rPr>
              <a:t>Recursos de Capital</a:t>
            </a:r>
          </a:p>
        </p:txBody>
      </p:sp>
      <p:sp>
        <p:nvSpPr>
          <p:cNvPr id="11" name="CuadroTexto 10">
            <a:extLst>
              <a:ext uri="{FF2B5EF4-FFF2-40B4-BE49-F238E27FC236}">
                <a16:creationId xmlns:a16="http://schemas.microsoft.com/office/drawing/2014/main" id="{D5B74215-652A-80C2-C881-2C406B6A1524}"/>
              </a:ext>
            </a:extLst>
          </p:cNvPr>
          <p:cNvSpPr txBox="1"/>
          <p:nvPr/>
        </p:nvSpPr>
        <p:spPr>
          <a:xfrm>
            <a:off x="2988344" y="4307519"/>
            <a:ext cx="1891718"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Fondos Especiales</a:t>
            </a:r>
          </a:p>
        </p:txBody>
      </p:sp>
      <p:grpSp>
        <p:nvGrpSpPr>
          <p:cNvPr id="12" name="Google Shape;9221;p74">
            <a:extLst>
              <a:ext uri="{FF2B5EF4-FFF2-40B4-BE49-F238E27FC236}">
                <a16:creationId xmlns:a16="http://schemas.microsoft.com/office/drawing/2014/main" id="{1BACB208-E031-523D-F4B9-0DBAB9191B49}"/>
              </a:ext>
            </a:extLst>
          </p:cNvPr>
          <p:cNvGrpSpPr/>
          <p:nvPr/>
        </p:nvGrpSpPr>
        <p:grpSpPr>
          <a:xfrm>
            <a:off x="1432875" y="3073475"/>
            <a:ext cx="367152" cy="367152"/>
            <a:chOff x="2676100" y="832575"/>
            <a:chExt cx="483125" cy="483125"/>
          </a:xfrm>
          <a:solidFill>
            <a:srgbClr val="18AEBA"/>
          </a:solidFill>
        </p:grpSpPr>
        <p:sp>
          <p:nvSpPr>
            <p:cNvPr id="13" name="Google Shape;9222;p74">
              <a:extLst>
                <a:ext uri="{FF2B5EF4-FFF2-40B4-BE49-F238E27FC236}">
                  <a16:creationId xmlns:a16="http://schemas.microsoft.com/office/drawing/2014/main" id="{2108189D-8483-D25C-4201-FBD8B9E550AE}"/>
                </a:ext>
              </a:extLst>
            </p:cNvPr>
            <p:cNvSpPr/>
            <p:nvPr/>
          </p:nvSpPr>
          <p:spPr>
            <a:xfrm>
              <a:off x="2676100" y="832575"/>
              <a:ext cx="483125" cy="483125"/>
            </a:xfrm>
            <a:custGeom>
              <a:avLst/>
              <a:gdLst/>
              <a:ahLst/>
              <a:cxnLst/>
              <a:rect l="l" t="t" r="r" b="b"/>
              <a:pathLst>
                <a:path w="19325" h="19325" extrusionOk="0">
                  <a:moveTo>
                    <a:pt x="10351" y="1132"/>
                  </a:moveTo>
                  <a:lnTo>
                    <a:pt x="10562" y="2008"/>
                  </a:lnTo>
                  <a:cubicBezTo>
                    <a:pt x="10614" y="2226"/>
                    <a:pt x="10789" y="2392"/>
                    <a:pt x="11009" y="2434"/>
                  </a:cubicBezTo>
                  <a:cubicBezTo>
                    <a:pt x="12021" y="2618"/>
                    <a:pt x="12981" y="3014"/>
                    <a:pt x="13826" y="3596"/>
                  </a:cubicBezTo>
                  <a:cubicBezTo>
                    <a:pt x="13922" y="3663"/>
                    <a:pt x="14033" y="3696"/>
                    <a:pt x="14146" y="3696"/>
                  </a:cubicBezTo>
                  <a:cubicBezTo>
                    <a:pt x="14247" y="3696"/>
                    <a:pt x="14349" y="3669"/>
                    <a:pt x="14439" y="3614"/>
                  </a:cubicBezTo>
                  <a:lnTo>
                    <a:pt x="15179" y="3171"/>
                  </a:lnTo>
                  <a:lnTo>
                    <a:pt x="16154" y="4146"/>
                  </a:lnTo>
                  <a:lnTo>
                    <a:pt x="15711" y="4889"/>
                  </a:lnTo>
                  <a:cubicBezTo>
                    <a:pt x="15596" y="5079"/>
                    <a:pt x="15602" y="5317"/>
                    <a:pt x="15729" y="5499"/>
                  </a:cubicBezTo>
                  <a:cubicBezTo>
                    <a:pt x="16311" y="6344"/>
                    <a:pt x="16707" y="7304"/>
                    <a:pt x="16891" y="8316"/>
                  </a:cubicBezTo>
                  <a:cubicBezTo>
                    <a:pt x="16933" y="8536"/>
                    <a:pt x="17100" y="8711"/>
                    <a:pt x="17317" y="8763"/>
                  </a:cubicBezTo>
                  <a:lnTo>
                    <a:pt x="18193" y="8974"/>
                  </a:lnTo>
                  <a:lnTo>
                    <a:pt x="18193" y="10351"/>
                  </a:lnTo>
                  <a:lnTo>
                    <a:pt x="17317" y="10562"/>
                  </a:lnTo>
                  <a:cubicBezTo>
                    <a:pt x="17100" y="10614"/>
                    <a:pt x="16933" y="10789"/>
                    <a:pt x="16894" y="11009"/>
                  </a:cubicBezTo>
                  <a:cubicBezTo>
                    <a:pt x="16710" y="12021"/>
                    <a:pt x="16311" y="12981"/>
                    <a:pt x="15729" y="13826"/>
                  </a:cubicBezTo>
                  <a:cubicBezTo>
                    <a:pt x="15605" y="14007"/>
                    <a:pt x="15596" y="14246"/>
                    <a:pt x="15711" y="14436"/>
                  </a:cubicBezTo>
                  <a:lnTo>
                    <a:pt x="16154" y="15179"/>
                  </a:lnTo>
                  <a:lnTo>
                    <a:pt x="15179" y="16154"/>
                  </a:lnTo>
                  <a:lnTo>
                    <a:pt x="14439" y="15710"/>
                  </a:lnTo>
                  <a:cubicBezTo>
                    <a:pt x="14349" y="15656"/>
                    <a:pt x="14247" y="15629"/>
                    <a:pt x="14146" y="15629"/>
                  </a:cubicBezTo>
                  <a:cubicBezTo>
                    <a:pt x="14033" y="15629"/>
                    <a:pt x="13922" y="15662"/>
                    <a:pt x="13826" y="15729"/>
                  </a:cubicBezTo>
                  <a:cubicBezTo>
                    <a:pt x="12981" y="16311"/>
                    <a:pt x="12021" y="16707"/>
                    <a:pt x="11009" y="16891"/>
                  </a:cubicBezTo>
                  <a:cubicBezTo>
                    <a:pt x="10789" y="16933"/>
                    <a:pt x="10614" y="17099"/>
                    <a:pt x="10562" y="17317"/>
                  </a:cubicBezTo>
                  <a:lnTo>
                    <a:pt x="10351" y="18192"/>
                  </a:lnTo>
                  <a:lnTo>
                    <a:pt x="8974" y="18192"/>
                  </a:lnTo>
                  <a:lnTo>
                    <a:pt x="8763" y="17317"/>
                  </a:lnTo>
                  <a:cubicBezTo>
                    <a:pt x="8712" y="17099"/>
                    <a:pt x="8536" y="16933"/>
                    <a:pt x="8316" y="16891"/>
                  </a:cubicBezTo>
                  <a:cubicBezTo>
                    <a:pt x="7304" y="16707"/>
                    <a:pt x="6344" y="16311"/>
                    <a:pt x="5499" y="15729"/>
                  </a:cubicBezTo>
                  <a:cubicBezTo>
                    <a:pt x="5404" y="15662"/>
                    <a:pt x="5293" y="15629"/>
                    <a:pt x="5181" y="15629"/>
                  </a:cubicBezTo>
                  <a:cubicBezTo>
                    <a:pt x="5081" y="15629"/>
                    <a:pt x="4979" y="15656"/>
                    <a:pt x="4889" y="15710"/>
                  </a:cubicBezTo>
                  <a:lnTo>
                    <a:pt x="4146" y="16154"/>
                  </a:lnTo>
                  <a:lnTo>
                    <a:pt x="3171" y="15179"/>
                  </a:lnTo>
                  <a:lnTo>
                    <a:pt x="3615" y="14436"/>
                  </a:lnTo>
                  <a:cubicBezTo>
                    <a:pt x="3729" y="14246"/>
                    <a:pt x="3723" y="14007"/>
                    <a:pt x="3597" y="13826"/>
                  </a:cubicBezTo>
                  <a:cubicBezTo>
                    <a:pt x="3014" y="12981"/>
                    <a:pt x="2618" y="12021"/>
                    <a:pt x="2434" y="11009"/>
                  </a:cubicBezTo>
                  <a:cubicBezTo>
                    <a:pt x="2392" y="10789"/>
                    <a:pt x="2226" y="10614"/>
                    <a:pt x="2011" y="10562"/>
                  </a:cubicBezTo>
                  <a:lnTo>
                    <a:pt x="1133" y="10351"/>
                  </a:lnTo>
                  <a:lnTo>
                    <a:pt x="1133" y="8974"/>
                  </a:lnTo>
                  <a:lnTo>
                    <a:pt x="2008" y="8763"/>
                  </a:lnTo>
                  <a:cubicBezTo>
                    <a:pt x="2226" y="8711"/>
                    <a:pt x="2392" y="8536"/>
                    <a:pt x="2431" y="8316"/>
                  </a:cubicBezTo>
                  <a:cubicBezTo>
                    <a:pt x="2615" y="7304"/>
                    <a:pt x="3014" y="6344"/>
                    <a:pt x="3597" y="5499"/>
                  </a:cubicBezTo>
                  <a:cubicBezTo>
                    <a:pt x="3720" y="5317"/>
                    <a:pt x="3729" y="5079"/>
                    <a:pt x="3615" y="4889"/>
                  </a:cubicBezTo>
                  <a:lnTo>
                    <a:pt x="3171" y="4146"/>
                  </a:lnTo>
                  <a:lnTo>
                    <a:pt x="4146" y="3171"/>
                  </a:lnTo>
                  <a:lnTo>
                    <a:pt x="4889" y="3614"/>
                  </a:lnTo>
                  <a:cubicBezTo>
                    <a:pt x="4979" y="3669"/>
                    <a:pt x="5081" y="3696"/>
                    <a:pt x="5181" y="3696"/>
                  </a:cubicBezTo>
                  <a:cubicBezTo>
                    <a:pt x="5293" y="3696"/>
                    <a:pt x="5404" y="3663"/>
                    <a:pt x="5499" y="3596"/>
                  </a:cubicBezTo>
                  <a:cubicBezTo>
                    <a:pt x="6344" y="3014"/>
                    <a:pt x="7304" y="2618"/>
                    <a:pt x="8316" y="2434"/>
                  </a:cubicBezTo>
                  <a:cubicBezTo>
                    <a:pt x="8536" y="2392"/>
                    <a:pt x="8712" y="2226"/>
                    <a:pt x="8763" y="2008"/>
                  </a:cubicBezTo>
                  <a:lnTo>
                    <a:pt x="8974" y="1132"/>
                  </a:lnTo>
                  <a:close/>
                  <a:moveTo>
                    <a:pt x="8530" y="0"/>
                  </a:moveTo>
                  <a:cubicBezTo>
                    <a:pt x="8268" y="0"/>
                    <a:pt x="8041" y="178"/>
                    <a:pt x="7981" y="432"/>
                  </a:cubicBezTo>
                  <a:lnTo>
                    <a:pt x="7748" y="1392"/>
                  </a:lnTo>
                  <a:cubicBezTo>
                    <a:pt x="6833" y="1604"/>
                    <a:pt x="5961" y="1963"/>
                    <a:pt x="5167" y="2461"/>
                  </a:cubicBezTo>
                  <a:lnTo>
                    <a:pt x="4348" y="1969"/>
                  </a:lnTo>
                  <a:cubicBezTo>
                    <a:pt x="4260" y="1915"/>
                    <a:pt x="4160" y="1889"/>
                    <a:pt x="4061" y="1889"/>
                  </a:cubicBezTo>
                  <a:cubicBezTo>
                    <a:pt x="3913" y="1889"/>
                    <a:pt x="3767" y="1946"/>
                    <a:pt x="3657" y="2056"/>
                  </a:cubicBezTo>
                  <a:lnTo>
                    <a:pt x="2057" y="3657"/>
                  </a:lnTo>
                  <a:cubicBezTo>
                    <a:pt x="1872" y="3841"/>
                    <a:pt x="1839" y="4125"/>
                    <a:pt x="1972" y="4348"/>
                  </a:cubicBezTo>
                  <a:lnTo>
                    <a:pt x="2461" y="5163"/>
                  </a:lnTo>
                  <a:cubicBezTo>
                    <a:pt x="1963" y="5958"/>
                    <a:pt x="1604" y="6830"/>
                    <a:pt x="1395" y="7745"/>
                  </a:cubicBezTo>
                  <a:lnTo>
                    <a:pt x="435" y="7978"/>
                  </a:lnTo>
                  <a:cubicBezTo>
                    <a:pt x="179" y="8041"/>
                    <a:pt x="0" y="8267"/>
                    <a:pt x="0" y="8530"/>
                  </a:cubicBezTo>
                  <a:lnTo>
                    <a:pt x="0" y="10795"/>
                  </a:lnTo>
                  <a:cubicBezTo>
                    <a:pt x="0" y="11057"/>
                    <a:pt x="179" y="11284"/>
                    <a:pt x="432" y="11344"/>
                  </a:cubicBezTo>
                  <a:lnTo>
                    <a:pt x="1392" y="11580"/>
                  </a:lnTo>
                  <a:cubicBezTo>
                    <a:pt x="1604" y="12492"/>
                    <a:pt x="1963" y="13364"/>
                    <a:pt x="2461" y="14158"/>
                  </a:cubicBezTo>
                  <a:lnTo>
                    <a:pt x="1969" y="14977"/>
                  </a:lnTo>
                  <a:cubicBezTo>
                    <a:pt x="1836" y="15200"/>
                    <a:pt x="1872" y="15484"/>
                    <a:pt x="2057" y="15668"/>
                  </a:cubicBezTo>
                  <a:lnTo>
                    <a:pt x="3657" y="17268"/>
                  </a:lnTo>
                  <a:cubicBezTo>
                    <a:pt x="3766" y="17378"/>
                    <a:pt x="3911" y="17435"/>
                    <a:pt x="4057" y="17435"/>
                  </a:cubicBezTo>
                  <a:cubicBezTo>
                    <a:pt x="4157" y="17435"/>
                    <a:pt x="4258" y="17408"/>
                    <a:pt x="4348" y="17353"/>
                  </a:cubicBezTo>
                  <a:lnTo>
                    <a:pt x="5164" y="16864"/>
                  </a:lnTo>
                  <a:cubicBezTo>
                    <a:pt x="5958" y="17362"/>
                    <a:pt x="6830" y="17721"/>
                    <a:pt x="7745" y="17930"/>
                  </a:cubicBezTo>
                  <a:lnTo>
                    <a:pt x="7978" y="18890"/>
                  </a:lnTo>
                  <a:cubicBezTo>
                    <a:pt x="8041" y="19147"/>
                    <a:pt x="8268" y="19325"/>
                    <a:pt x="8530" y="19325"/>
                  </a:cubicBezTo>
                  <a:lnTo>
                    <a:pt x="10795" y="19325"/>
                  </a:lnTo>
                  <a:cubicBezTo>
                    <a:pt x="11058" y="19325"/>
                    <a:pt x="11284" y="19147"/>
                    <a:pt x="11344" y="18893"/>
                  </a:cubicBezTo>
                  <a:lnTo>
                    <a:pt x="11577" y="17933"/>
                  </a:lnTo>
                  <a:cubicBezTo>
                    <a:pt x="12492" y="17721"/>
                    <a:pt x="13364" y="17362"/>
                    <a:pt x="14159" y="16864"/>
                  </a:cubicBezTo>
                  <a:lnTo>
                    <a:pt x="14977" y="17356"/>
                  </a:lnTo>
                  <a:cubicBezTo>
                    <a:pt x="15066" y="17410"/>
                    <a:pt x="15166" y="17436"/>
                    <a:pt x="15266" y="17436"/>
                  </a:cubicBezTo>
                  <a:cubicBezTo>
                    <a:pt x="15413" y="17436"/>
                    <a:pt x="15559" y="17379"/>
                    <a:pt x="15668" y="17271"/>
                  </a:cubicBezTo>
                  <a:lnTo>
                    <a:pt x="17269" y="15668"/>
                  </a:lnTo>
                  <a:cubicBezTo>
                    <a:pt x="17453" y="15484"/>
                    <a:pt x="17489" y="15200"/>
                    <a:pt x="17353" y="14977"/>
                  </a:cubicBezTo>
                  <a:lnTo>
                    <a:pt x="16864" y="14161"/>
                  </a:lnTo>
                  <a:cubicBezTo>
                    <a:pt x="17362" y="13367"/>
                    <a:pt x="17722" y="12495"/>
                    <a:pt x="17930" y="11580"/>
                  </a:cubicBezTo>
                  <a:lnTo>
                    <a:pt x="18890" y="11347"/>
                  </a:lnTo>
                  <a:cubicBezTo>
                    <a:pt x="19147" y="11284"/>
                    <a:pt x="19325" y="11057"/>
                    <a:pt x="19325" y="10795"/>
                  </a:cubicBezTo>
                  <a:lnTo>
                    <a:pt x="19325" y="8530"/>
                  </a:lnTo>
                  <a:cubicBezTo>
                    <a:pt x="19325" y="8267"/>
                    <a:pt x="19147" y="8041"/>
                    <a:pt x="18893" y="7981"/>
                  </a:cubicBezTo>
                  <a:lnTo>
                    <a:pt x="17933" y="7748"/>
                  </a:lnTo>
                  <a:cubicBezTo>
                    <a:pt x="17722" y="6833"/>
                    <a:pt x="17362" y="5961"/>
                    <a:pt x="16864" y="5166"/>
                  </a:cubicBezTo>
                  <a:lnTo>
                    <a:pt x="17356" y="4348"/>
                  </a:lnTo>
                  <a:cubicBezTo>
                    <a:pt x="17489" y="4128"/>
                    <a:pt x="17453" y="3841"/>
                    <a:pt x="17272" y="3657"/>
                  </a:cubicBezTo>
                  <a:lnTo>
                    <a:pt x="15668" y="2056"/>
                  </a:lnTo>
                  <a:cubicBezTo>
                    <a:pt x="15559" y="1947"/>
                    <a:pt x="15415" y="1890"/>
                    <a:pt x="15268" y="1890"/>
                  </a:cubicBezTo>
                  <a:cubicBezTo>
                    <a:pt x="15168" y="1890"/>
                    <a:pt x="15068" y="1917"/>
                    <a:pt x="14977" y="1972"/>
                  </a:cubicBezTo>
                  <a:lnTo>
                    <a:pt x="14162" y="2461"/>
                  </a:lnTo>
                  <a:cubicBezTo>
                    <a:pt x="13367" y="1963"/>
                    <a:pt x="12495" y="1604"/>
                    <a:pt x="11580" y="1395"/>
                  </a:cubicBezTo>
                  <a:lnTo>
                    <a:pt x="11347" y="435"/>
                  </a:lnTo>
                  <a:cubicBezTo>
                    <a:pt x="11284" y="178"/>
                    <a:pt x="11058" y="0"/>
                    <a:pt x="10795"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14" name="Google Shape;9223;p74">
              <a:extLst>
                <a:ext uri="{FF2B5EF4-FFF2-40B4-BE49-F238E27FC236}">
                  <a16:creationId xmlns:a16="http://schemas.microsoft.com/office/drawing/2014/main" id="{CE20F865-1B95-BB21-5E26-6CB02B5D76A5}"/>
                </a:ext>
              </a:extLst>
            </p:cNvPr>
            <p:cNvSpPr/>
            <p:nvPr/>
          </p:nvSpPr>
          <p:spPr>
            <a:xfrm>
              <a:off x="2762000" y="918475"/>
              <a:ext cx="311400" cy="311400"/>
            </a:xfrm>
            <a:custGeom>
              <a:avLst/>
              <a:gdLst/>
              <a:ahLst/>
              <a:cxnLst/>
              <a:rect l="l" t="t" r="r" b="b"/>
              <a:pathLst>
                <a:path w="12456" h="12456" extrusionOk="0">
                  <a:moveTo>
                    <a:pt x="6227" y="1133"/>
                  </a:moveTo>
                  <a:cubicBezTo>
                    <a:pt x="9038" y="1133"/>
                    <a:pt x="11323" y="3418"/>
                    <a:pt x="11323" y="6226"/>
                  </a:cubicBezTo>
                  <a:cubicBezTo>
                    <a:pt x="11323" y="9038"/>
                    <a:pt x="9038" y="11323"/>
                    <a:pt x="6227" y="11323"/>
                  </a:cubicBezTo>
                  <a:cubicBezTo>
                    <a:pt x="3419" y="11323"/>
                    <a:pt x="1133" y="9038"/>
                    <a:pt x="1133" y="6226"/>
                  </a:cubicBezTo>
                  <a:cubicBezTo>
                    <a:pt x="1133" y="3418"/>
                    <a:pt x="3419" y="1133"/>
                    <a:pt x="6227" y="1133"/>
                  </a:cubicBezTo>
                  <a:close/>
                  <a:moveTo>
                    <a:pt x="6227" y="0"/>
                  </a:moveTo>
                  <a:cubicBezTo>
                    <a:pt x="2794" y="0"/>
                    <a:pt x="1" y="2793"/>
                    <a:pt x="1" y="6226"/>
                  </a:cubicBezTo>
                  <a:cubicBezTo>
                    <a:pt x="1" y="9663"/>
                    <a:pt x="2794" y="12456"/>
                    <a:pt x="6227" y="12456"/>
                  </a:cubicBezTo>
                  <a:cubicBezTo>
                    <a:pt x="9663" y="12456"/>
                    <a:pt x="12456" y="9663"/>
                    <a:pt x="12456" y="6226"/>
                  </a:cubicBezTo>
                  <a:cubicBezTo>
                    <a:pt x="12456" y="2793"/>
                    <a:pt x="9663" y="0"/>
                    <a:pt x="6227" y="0"/>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sp>
          <p:nvSpPr>
            <p:cNvPr id="15" name="Google Shape;9224;p74">
              <a:extLst>
                <a:ext uri="{FF2B5EF4-FFF2-40B4-BE49-F238E27FC236}">
                  <a16:creationId xmlns:a16="http://schemas.microsoft.com/office/drawing/2014/main" id="{007F960F-C3CB-B64D-6A52-69E1711B12FE}"/>
                </a:ext>
              </a:extLst>
            </p:cNvPr>
            <p:cNvSpPr/>
            <p:nvPr/>
          </p:nvSpPr>
          <p:spPr>
            <a:xfrm>
              <a:off x="2810775" y="975075"/>
              <a:ext cx="206025" cy="198150"/>
            </a:xfrm>
            <a:custGeom>
              <a:avLst/>
              <a:gdLst/>
              <a:ahLst/>
              <a:cxnLst/>
              <a:rect l="l" t="t" r="r" b="b"/>
              <a:pathLst>
                <a:path w="8241" h="7926" extrusionOk="0">
                  <a:moveTo>
                    <a:pt x="4275" y="1132"/>
                  </a:moveTo>
                  <a:cubicBezTo>
                    <a:pt x="4640" y="1132"/>
                    <a:pt x="5009" y="1203"/>
                    <a:pt x="5360" y="1348"/>
                  </a:cubicBezTo>
                  <a:cubicBezTo>
                    <a:pt x="6416" y="1785"/>
                    <a:pt x="7108" y="2818"/>
                    <a:pt x="7108" y="3962"/>
                  </a:cubicBezTo>
                  <a:cubicBezTo>
                    <a:pt x="7105" y="5527"/>
                    <a:pt x="5840" y="6792"/>
                    <a:pt x="4276" y="6795"/>
                  </a:cubicBezTo>
                  <a:cubicBezTo>
                    <a:pt x="3131" y="6795"/>
                    <a:pt x="2099" y="6103"/>
                    <a:pt x="1661" y="5046"/>
                  </a:cubicBezTo>
                  <a:cubicBezTo>
                    <a:pt x="1223" y="3987"/>
                    <a:pt x="1465" y="2770"/>
                    <a:pt x="2274" y="1961"/>
                  </a:cubicBezTo>
                  <a:cubicBezTo>
                    <a:pt x="2815" y="1419"/>
                    <a:pt x="3538" y="1132"/>
                    <a:pt x="4275" y="1132"/>
                  </a:cubicBezTo>
                  <a:close/>
                  <a:moveTo>
                    <a:pt x="4276" y="1"/>
                  </a:moveTo>
                  <a:cubicBezTo>
                    <a:pt x="2672" y="1"/>
                    <a:pt x="1229" y="964"/>
                    <a:pt x="613" y="2447"/>
                  </a:cubicBezTo>
                  <a:cubicBezTo>
                    <a:pt x="0" y="3926"/>
                    <a:pt x="341" y="5632"/>
                    <a:pt x="1474" y="6764"/>
                  </a:cubicBezTo>
                  <a:cubicBezTo>
                    <a:pt x="2232" y="7523"/>
                    <a:pt x="3247" y="7926"/>
                    <a:pt x="4279" y="7926"/>
                  </a:cubicBezTo>
                  <a:cubicBezTo>
                    <a:pt x="4789" y="7926"/>
                    <a:pt x="5302" y="7828"/>
                    <a:pt x="5791" y="7625"/>
                  </a:cubicBezTo>
                  <a:cubicBezTo>
                    <a:pt x="7274" y="7009"/>
                    <a:pt x="8240" y="5566"/>
                    <a:pt x="8240" y="3962"/>
                  </a:cubicBezTo>
                  <a:cubicBezTo>
                    <a:pt x="8237" y="1773"/>
                    <a:pt x="6465" y="1"/>
                    <a:pt x="4276" y="1"/>
                  </a:cubicBezTo>
                  <a:close/>
                </a:path>
              </a:pathLst>
            </a:custGeom>
            <a:grpFill/>
            <a:ln>
              <a:noFill/>
            </a:ln>
          </p:spPr>
          <p:txBody>
            <a:bodyPr spcFirstLastPara="1" wrap="square" lIns="98677" tIns="98677" rIns="98677" bIns="98677" anchor="ctr" anchorCtr="0">
              <a:noAutofit/>
            </a:bodyPr>
            <a:lstStyle/>
            <a:p>
              <a:endParaRPr sz="2115">
                <a:solidFill>
                  <a:srgbClr val="E2851E"/>
                </a:solidFill>
              </a:endParaRPr>
            </a:p>
          </p:txBody>
        </p:sp>
      </p:grpSp>
      <p:grpSp>
        <p:nvGrpSpPr>
          <p:cNvPr id="16" name="Google Shape;9306;p74">
            <a:extLst>
              <a:ext uri="{FF2B5EF4-FFF2-40B4-BE49-F238E27FC236}">
                <a16:creationId xmlns:a16="http://schemas.microsoft.com/office/drawing/2014/main" id="{77369869-1700-5C2B-7556-61839DD5EC85}"/>
              </a:ext>
            </a:extLst>
          </p:cNvPr>
          <p:cNvGrpSpPr/>
          <p:nvPr/>
        </p:nvGrpSpPr>
        <p:grpSpPr>
          <a:xfrm>
            <a:off x="1416647" y="3693865"/>
            <a:ext cx="379559" cy="360313"/>
            <a:chOff x="6222125" y="2025975"/>
            <a:chExt cx="499450" cy="474125"/>
          </a:xfrm>
          <a:solidFill>
            <a:srgbClr val="0D79B6"/>
          </a:solidFill>
        </p:grpSpPr>
        <p:sp>
          <p:nvSpPr>
            <p:cNvPr id="17" name="Google Shape;9307;p74">
              <a:extLst>
                <a:ext uri="{FF2B5EF4-FFF2-40B4-BE49-F238E27FC236}">
                  <a16:creationId xmlns:a16="http://schemas.microsoft.com/office/drawing/2014/main" id="{7C50BB91-8E9D-4DCC-83AD-2B67624F1DF6}"/>
                </a:ext>
              </a:extLst>
            </p:cNvPr>
            <p:cNvSpPr/>
            <p:nvPr/>
          </p:nvSpPr>
          <p:spPr>
            <a:xfrm>
              <a:off x="6222125" y="2025975"/>
              <a:ext cx="499450" cy="474125"/>
            </a:xfrm>
            <a:custGeom>
              <a:avLst/>
              <a:gdLst/>
              <a:ahLst/>
              <a:cxnLst/>
              <a:rect l="l" t="t" r="r" b="b"/>
              <a:pathLst>
                <a:path w="19978" h="18965" extrusionOk="0">
                  <a:moveTo>
                    <a:pt x="10490" y="1134"/>
                  </a:moveTo>
                  <a:cubicBezTo>
                    <a:pt x="15095" y="1134"/>
                    <a:pt x="18839" y="4878"/>
                    <a:pt x="18839" y="9483"/>
                  </a:cubicBezTo>
                  <a:cubicBezTo>
                    <a:pt x="18839" y="14087"/>
                    <a:pt x="15095" y="17832"/>
                    <a:pt x="10490" y="17832"/>
                  </a:cubicBezTo>
                  <a:cubicBezTo>
                    <a:pt x="5886" y="17832"/>
                    <a:pt x="2142" y="14087"/>
                    <a:pt x="2142" y="9483"/>
                  </a:cubicBezTo>
                  <a:cubicBezTo>
                    <a:pt x="2142" y="4878"/>
                    <a:pt x="5886" y="1134"/>
                    <a:pt x="10490" y="1134"/>
                  </a:cubicBezTo>
                  <a:close/>
                  <a:moveTo>
                    <a:pt x="10488" y="0"/>
                  </a:moveTo>
                  <a:cubicBezTo>
                    <a:pt x="6717" y="0"/>
                    <a:pt x="3222" y="2259"/>
                    <a:pt x="1731" y="5853"/>
                  </a:cubicBezTo>
                  <a:cubicBezTo>
                    <a:pt x="1" y="10032"/>
                    <a:pt x="1462" y="14854"/>
                    <a:pt x="5222" y="17367"/>
                  </a:cubicBezTo>
                  <a:cubicBezTo>
                    <a:pt x="6828" y="18439"/>
                    <a:pt x="8663" y="18964"/>
                    <a:pt x="10487" y="18964"/>
                  </a:cubicBezTo>
                  <a:cubicBezTo>
                    <a:pt x="12934" y="18964"/>
                    <a:pt x="15362" y="18020"/>
                    <a:pt x="17194" y="16186"/>
                  </a:cubicBezTo>
                  <a:cubicBezTo>
                    <a:pt x="18978" y="14414"/>
                    <a:pt x="19978" y="11998"/>
                    <a:pt x="19972" y="9483"/>
                  </a:cubicBezTo>
                  <a:cubicBezTo>
                    <a:pt x="19972" y="4960"/>
                    <a:pt x="16777" y="1065"/>
                    <a:pt x="12341" y="183"/>
                  </a:cubicBezTo>
                  <a:cubicBezTo>
                    <a:pt x="11721" y="60"/>
                    <a:pt x="11101" y="0"/>
                    <a:pt x="10488" y="0"/>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8" name="Google Shape;9308;p74">
              <a:extLst>
                <a:ext uri="{FF2B5EF4-FFF2-40B4-BE49-F238E27FC236}">
                  <a16:creationId xmlns:a16="http://schemas.microsoft.com/office/drawing/2014/main" id="{7B154214-0FB8-08EA-250C-E3C9AE9F5AEE}"/>
                </a:ext>
              </a:extLst>
            </p:cNvPr>
            <p:cNvSpPr/>
            <p:nvPr/>
          </p:nvSpPr>
          <p:spPr>
            <a:xfrm>
              <a:off x="6309175" y="2087825"/>
              <a:ext cx="350425" cy="350425"/>
            </a:xfrm>
            <a:custGeom>
              <a:avLst/>
              <a:gdLst/>
              <a:ahLst/>
              <a:cxnLst/>
              <a:rect l="l" t="t" r="r" b="b"/>
              <a:pathLst>
                <a:path w="14017" h="14017" extrusionOk="0">
                  <a:moveTo>
                    <a:pt x="7008" y="1133"/>
                  </a:moveTo>
                  <a:cubicBezTo>
                    <a:pt x="10248" y="1133"/>
                    <a:pt x="12884" y="3769"/>
                    <a:pt x="12884" y="7009"/>
                  </a:cubicBezTo>
                  <a:cubicBezTo>
                    <a:pt x="12884" y="10249"/>
                    <a:pt x="10248" y="12885"/>
                    <a:pt x="7008" y="12885"/>
                  </a:cubicBezTo>
                  <a:cubicBezTo>
                    <a:pt x="3769" y="12885"/>
                    <a:pt x="1133" y="10249"/>
                    <a:pt x="1133" y="7009"/>
                  </a:cubicBezTo>
                  <a:cubicBezTo>
                    <a:pt x="1133" y="3769"/>
                    <a:pt x="3769" y="1133"/>
                    <a:pt x="7008" y="1133"/>
                  </a:cubicBezTo>
                  <a:close/>
                  <a:moveTo>
                    <a:pt x="7008" y="1"/>
                  </a:moveTo>
                  <a:cubicBezTo>
                    <a:pt x="3144" y="1"/>
                    <a:pt x="0" y="3144"/>
                    <a:pt x="0" y="7009"/>
                  </a:cubicBezTo>
                  <a:cubicBezTo>
                    <a:pt x="0" y="10874"/>
                    <a:pt x="3144" y="14017"/>
                    <a:pt x="7008" y="14017"/>
                  </a:cubicBezTo>
                  <a:cubicBezTo>
                    <a:pt x="10873" y="14017"/>
                    <a:pt x="14017" y="10874"/>
                    <a:pt x="14017" y="7009"/>
                  </a:cubicBezTo>
                  <a:cubicBezTo>
                    <a:pt x="14017" y="3144"/>
                    <a:pt x="10873" y="1"/>
                    <a:pt x="7008"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sp>
          <p:nvSpPr>
            <p:cNvPr id="19" name="Google Shape;9309;p74">
              <a:extLst>
                <a:ext uri="{FF2B5EF4-FFF2-40B4-BE49-F238E27FC236}">
                  <a16:creationId xmlns:a16="http://schemas.microsoft.com/office/drawing/2014/main" id="{3C980E41-A1C0-E640-6BF1-5815318F5131}"/>
                </a:ext>
              </a:extLst>
            </p:cNvPr>
            <p:cNvSpPr/>
            <p:nvPr/>
          </p:nvSpPr>
          <p:spPr>
            <a:xfrm>
              <a:off x="6431600" y="2142250"/>
              <a:ext cx="105575" cy="241575"/>
            </a:xfrm>
            <a:custGeom>
              <a:avLst/>
              <a:gdLst/>
              <a:ahLst/>
              <a:cxnLst/>
              <a:rect l="l" t="t" r="r" b="b"/>
              <a:pathLst>
                <a:path w="4223" h="9663" extrusionOk="0">
                  <a:moveTo>
                    <a:pt x="2111" y="1"/>
                  </a:moveTo>
                  <a:cubicBezTo>
                    <a:pt x="1797" y="1"/>
                    <a:pt x="1547" y="254"/>
                    <a:pt x="1547" y="568"/>
                  </a:cubicBezTo>
                  <a:lnTo>
                    <a:pt x="1547" y="1504"/>
                  </a:lnTo>
                  <a:cubicBezTo>
                    <a:pt x="599" y="1785"/>
                    <a:pt x="1" y="2718"/>
                    <a:pt x="143" y="3697"/>
                  </a:cubicBezTo>
                  <a:cubicBezTo>
                    <a:pt x="285" y="4675"/>
                    <a:pt x="1124" y="5399"/>
                    <a:pt x="2111" y="5399"/>
                  </a:cubicBezTo>
                  <a:cubicBezTo>
                    <a:pt x="2872" y="5399"/>
                    <a:pt x="3256" y="6320"/>
                    <a:pt x="2715" y="6858"/>
                  </a:cubicBezTo>
                  <a:cubicBezTo>
                    <a:pt x="2542" y="7033"/>
                    <a:pt x="2328" y="7111"/>
                    <a:pt x="2118" y="7111"/>
                  </a:cubicBezTo>
                  <a:cubicBezTo>
                    <a:pt x="1679" y="7111"/>
                    <a:pt x="1257" y="6769"/>
                    <a:pt x="1257" y="6254"/>
                  </a:cubicBezTo>
                  <a:cubicBezTo>
                    <a:pt x="1257" y="5940"/>
                    <a:pt x="1003" y="5686"/>
                    <a:pt x="689" y="5686"/>
                  </a:cubicBezTo>
                  <a:cubicBezTo>
                    <a:pt x="378" y="5686"/>
                    <a:pt x="125" y="5940"/>
                    <a:pt x="125" y="6254"/>
                  </a:cubicBezTo>
                  <a:cubicBezTo>
                    <a:pt x="125" y="7133"/>
                    <a:pt x="701" y="7909"/>
                    <a:pt x="1547" y="8159"/>
                  </a:cubicBezTo>
                  <a:lnTo>
                    <a:pt x="1547" y="9098"/>
                  </a:lnTo>
                  <a:cubicBezTo>
                    <a:pt x="1547" y="9409"/>
                    <a:pt x="1797" y="9663"/>
                    <a:pt x="2111" y="9663"/>
                  </a:cubicBezTo>
                  <a:cubicBezTo>
                    <a:pt x="2425" y="9663"/>
                    <a:pt x="2679" y="9409"/>
                    <a:pt x="2679" y="9098"/>
                  </a:cubicBezTo>
                  <a:lnTo>
                    <a:pt x="2679" y="8159"/>
                  </a:lnTo>
                  <a:cubicBezTo>
                    <a:pt x="3624" y="7878"/>
                    <a:pt x="4222" y="6945"/>
                    <a:pt x="4080" y="5967"/>
                  </a:cubicBezTo>
                  <a:cubicBezTo>
                    <a:pt x="3939" y="4991"/>
                    <a:pt x="3102" y="4267"/>
                    <a:pt x="2118" y="4267"/>
                  </a:cubicBezTo>
                  <a:cubicBezTo>
                    <a:pt x="2116" y="4267"/>
                    <a:pt x="2114" y="4267"/>
                    <a:pt x="2111" y="4267"/>
                  </a:cubicBezTo>
                  <a:cubicBezTo>
                    <a:pt x="2106" y="4267"/>
                    <a:pt x="2100" y="4267"/>
                    <a:pt x="2095" y="4267"/>
                  </a:cubicBezTo>
                  <a:cubicBezTo>
                    <a:pt x="1622" y="4267"/>
                    <a:pt x="1239" y="3884"/>
                    <a:pt x="1239" y="3410"/>
                  </a:cubicBezTo>
                  <a:cubicBezTo>
                    <a:pt x="1239" y="2935"/>
                    <a:pt x="1622" y="2555"/>
                    <a:pt x="2095" y="2555"/>
                  </a:cubicBezTo>
                  <a:cubicBezTo>
                    <a:pt x="2100" y="2555"/>
                    <a:pt x="2106" y="2555"/>
                    <a:pt x="2111" y="2555"/>
                  </a:cubicBezTo>
                  <a:cubicBezTo>
                    <a:pt x="2582" y="2555"/>
                    <a:pt x="2966" y="2939"/>
                    <a:pt x="2966" y="3410"/>
                  </a:cubicBezTo>
                  <a:cubicBezTo>
                    <a:pt x="2966" y="3724"/>
                    <a:pt x="3220" y="3977"/>
                    <a:pt x="3534" y="3977"/>
                  </a:cubicBezTo>
                  <a:cubicBezTo>
                    <a:pt x="3845" y="3977"/>
                    <a:pt x="4098" y="3724"/>
                    <a:pt x="4098" y="3410"/>
                  </a:cubicBezTo>
                  <a:cubicBezTo>
                    <a:pt x="4098" y="2531"/>
                    <a:pt x="3522" y="1755"/>
                    <a:pt x="2679" y="1504"/>
                  </a:cubicBezTo>
                  <a:lnTo>
                    <a:pt x="2679" y="568"/>
                  </a:lnTo>
                  <a:cubicBezTo>
                    <a:pt x="2679" y="254"/>
                    <a:pt x="2425" y="1"/>
                    <a:pt x="2111" y="1"/>
                  </a:cubicBezTo>
                  <a:close/>
                </a:path>
              </a:pathLst>
            </a:custGeom>
            <a:grpFill/>
            <a:ln>
              <a:noFill/>
            </a:ln>
          </p:spPr>
          <p:txBody>
            <a:bodyPr spcFirstLastPara="1" wrap="square" lIns="98677" tIns="98677" rIns="98677" bIns="98677" anchor="ctr" anchorCtr="0">
              <a:noAutofit/>
            </a:bodyPr>
            <a:lstStyle/>
            <a:p>
              <a:endParaRPr sz="2115">
                <a:solidFill>
                  <a:srgbClr val="435D74"/>
                </a:solidFill>
              </a:endParaRPr>
            </a:p>
          </p:txBody>
        </p:sp>
      </p:grpSp>
      <p:grpSp>
        <p:nvGrpSpPr>
          <p:cNvPr id="20" name="Google Shape;9842;p76">
            <a:extLst>
              <a:ext uri="{FF2B5EF4-FFF2-40B4-BE49-F238E27FC236}">
                <a16:creationId xmlns:a16="http://schemas.microsoft.com/office/drawing/2014/main" id="{399D7FAB-2CE5-40E4-E5CB-D026CD69E8A8}"/>
              </a:ext>
            </a:extLst>
          </p:cNvPr>
          <p:cNvGrpSpPr/>
          <p:nvPr/>
        </p:nvGrpSpPr>
        <p:grpSpPr>
          <a:xfrm>
            <a:off x="1488151" y="4307016"/>
            <a:ext cx="332688" cy="302240"/>
            <a:chOff x="-62518200" y="2692475"/>
            <a:chExt cx="318225" cy="289100"/>
          </a:xfrm>
          <a:solidFill>
            <a:schemeClr val="accent2"/>
          </a:solidFill>
        </p:grpSpPr>
        <p:sp>
          <p:nvSpPr>
            <p:cNvPr id="21" name="Google Shape;9843;p76">
              <a:extLst>
                <a:ext uri="{FF2B5EF4-FFF2-40B4-BE49-F238E27FC236}">
                  <a16:creationId xmlns:a16="http://schemas.microsoft.com/office/drawing/2014/main" id="{76AE70CA-CA1E-4E23-EB87-F197106296C1}"/>
                </a:ext>
              </a:extLst>
            </p:cNvPr>
            <p:cNvSpPr/>
            <p:nvPr/>
          </p:nvSpPr>
          <p:spPr>
            <a:xfrm>
              <a:off x="-62518200" y="2692475"/>
              <a:ext cx="318225" cy="289100"/>
            </a:xfrm>
            <a:custGeom>
              <a:avLst/>
              <a:gdLst/>
              <a:ahLst/>
              <a:cxnLst/>
              <a:rect l="l" t="t" r="r" b="b"/>
              <a:pathLst>
                <a:path w="12729" h="11564" extrusionOk="0">
                  <a:moveTo>
                    <a:pt x="3750" y="851"/>
                  </a:moveTo>
                  <a:cubicBezTo>
                    <a:pt x="5420" y="851"/>
                    <a:pt x="6617" y="1513"/>
                    <a:pt x="6617" y="2112"/>
                  </a:cubicBezTo>
                  <a:cubicBezTo>
                    <a:pt x="6617" y="2679"/>
                    <a:pt x="5420" y="3309"/>
                    <a:pt x="3750" y="3309"/>
                  </a:cubicBezTo>
                  <a:cubicBezTo>
                    <a:pt x="2206" y="3309"/>
                    <a:pt x="851" y="2679"/>
                    <a:pt x="851" y="2112"/>
                  </a:cubicBezTo>
                  <a:cubicBezTo>
                    <a:pt x="851" y="1481"/>
                    <a:pt x="2112" y="851"/>
                    <a:pt x="3750" y="851"/>
                  </a:cubicBezTo>
                  <a:close/>
                  <a:moveTo>
                    <a:pt x="6617" y="3403"/>
                  </a:moveTo>
                  <a:lnTo>
                    <a:pt x="6617" y="3781"/>
                  </a:lnTo>
                  <a:cubicBezTo>
                    <a:pt x="5829" y="4222"/>
                    <a:pt x="5199" y="4884"/>
                    <a:pt x="4821" y="5672"/>
                  </a:cubicBezTo>
                  <a:cubicBezTo>
                    <a:pt x="4475" y="5766"/>
                    <a:pt x="4096" y="5766"/>
                    <a:pt x="3750" y="5766"/>
                  </a:cubicBezTo>
                  <a:cubicBezTo>
                    <a:pt x="2206" y="5766"/>
                    <a:pt x="851" y="5136"/>
                    <a:pt x="851" y="4506"/>
                  </a:cubicBezTo>
                  <a:lnTo>
                    <a:pt x="851" y="3403"/>
                  </a:lnTo>
                  <a:cubicBezTo>
                    <a:pt x="1639" y="3939"/>
                    <a:pt x="2742" y="4159"/>
                    <a:pt x="3750" y="4159"/>
                  </a:cubicBezTo>
                  <a:cubicBezTo>
                    <a:pt x="4727" y="4159"/>
                    <a:pt x="5829" y="3939"/>
                    <a:pt x="6617" y="3403"/>
                  </a:cubicBezTo>
                  <a:close/>
                  <a:moveTo>
                    <a:pt x="883" y="5913"/>
                  </a:moveTo>
                  <a:cubicBezTo>
                    <a:pt x="1396" y="6254"/>
                    <a:pt x="2361" y="6617"/>
                    <a:pt x="3750" y="6617"/>
                  </a:cubicBezTo>
                  <a:cubicBezTo>
                    <a:pt x="4033" y="6617"/>
                    <a:pt x="4254" y="6617"/>
                    <a:pt x="4538" y="6585"/>
                  </a:cubicBezTo>
                  <a:lnTo>
                    <a:pt x="4538" y="6585"/>
                  </a:lnTo>
                  <a:cubicBezTo>
                    <a:pt x="4475" y="6869"/>
                    <a:pt x="4475" y="7184"/>
                    <a:pt x="4475" y="7467"/>
                  </a:cubicBezTo>
                  <a:cubicBezTo>
                    <a:pt x="4475" y="7719"/>
                    <a:pt x="4506" y="7971"/>
                    <a:pt x="4538" y="8255"/>
                  </a:cubicBezTo>
                  <a:cubicBezTo>
                    <a:pt x="4317" y="8287"/>
                    <a:pt x="4033" y="8287"/>
                    <a:pt x="3781" y="8287"/>
                  </a:cubicBezTo>
                  <a:cubicBezTo>
                    <a:pt x="2269" y="8287"/>
                    <a:pt x="883" y="7656"/>
                    <a:pt x="883" y="7026"/>
                  </a:cubicBezTo>
                  <a:lnTo>
                    <a:pt x="883" y="5913"/>
                  </a:lnTo>
                  <a:close/>
                  <a:moveTo>
                    <a:pt x="851" y="8350"/>
                  </a:moveTo>
                  <a:cubicBezTo>
                    <a:pt x="1639" y="8917"/>
                    <a:pt x="2773" y="9106"/>
                    <a:pt x="3750" y="9106"/>
                  </a:cubicBezTo>
                  <a:cubicBezTo>
                    <a:pt x="4096" y="9106"/>
                    <a:pt x="4412" y="9074"/>
                    <a:pt x="4727" y="9043"/>
                  </a:cubicBezTo>
                  <a:cubicBezTo>
                    <a:pt x="4979" y="9547"/>
                    <a:pt x="5294" y="10019"/>
                    <a:pt x="5672" y="10397"/>
                  </a:cubicBezTo>
                  <a:cubicBezTo>
                    <a:pt x="5136" y="10649"/>
                    <a:pt x="4475" y="10775"/>
                    <a:pt x="3750" y="10775"/>
                  </a:cubicBezTo>
                  <a:cubicBezTo>
                    <a:pt x="2112" y="10775"/>
                    <a:pt x="851" y="10082"/>
                    <a:pt x="851" y="9547"/>
                  </a:cubicBezTo>
                  <a:lnTo>
                    <a:pt x="851" y="8350"/>
                  </a:lnTo>
                  <a:close/>
                  <a:moveTo>
                    <a:pt x="8570" y="4159"/>
                  </a:moveTo>
                  <a:cubicBezTo>
                    <a:pt x="10366" y="4159"/>
                    <a:pt x="11878" y="5640"/>
                    <a:pt x="11878" y="7467"/>
                  </a:cubicBezTo>
                  <a:cubicBezTo>
                    <a:pt x="11878" y="9263"/>
                    <a:pt x="10366" y="10775"/>
                    <a:pt x="8570" y="10775"/>
                  </a:cubicBezTo>
                  <a:cubicBezTo>
                    <a:pt x="6743" y="10775"/>
                    <a:pt x="5262" y="9263"/>
                    <a:pt x="5262" y="7467"/>
                  </a:cubicBezTo>
                  <a:cubicBezTo>
                    <a:pt x="5262" y="5609"/>
                    <a:pt x="6743" y="4159"/>
                    <a:pt x="8570" y="4159"/>
                  </a:cubicBezTo>
                  <a:close/>
                  <a:moveTo>
                    <a:pt x="3781" y="1"/>
                  </a:moveTo>
                  <a:cubicBezTo>
                    <a:pt x="1797" y="1"/>
                    <a:pt x="64" y="851"/>
                    <a:pt x="64" y="2112"/>
                  </a:cubicBezTo>
                  <a:lnTo>
                    <a:pt x="64" y="9547"/>
                  </a:lnTo>
                  <a:cubicBezTo>
                    <a:pt x="1" y="10082"/>
                    <a:pt x="442" y="10649"/>
                    <a:pt x="1230" y="11027"/>
                  </a:cubicBezTo>
                  <a:cubicBezTo>
                    <a:pt x="1891" y="11405"/>
                    <a:pt x="2805" y="11563"/>
                    <a:pt x="3750" y="11563"/>
                  </a:cubicBezTo>
                  <a:cubicBezTo>
                    <a:pt x="4790" y="11563"/>
                    <a:pt x="5735" y="11311"/>
                    <a:pt x="6428" y="10964"/>
                  </a:cubicBezTo>
                  <a:cubicBezTo>
                    <a:pt x="7058" y="11342"/>
                    <a:pt x="7814" y="11563"/>
                    <a:pt x="8602" y="11563"/>
                  </a:cubicBezTo>
                  <a:cubicBezTo>
                    <a:pt x="10870" y="11563"/>
                    <a:pt x="12729" y="9704"/>
                    <a:pt x="12729" y="7404"/>
                  </a:cubicBezTo>
                  <a:cubicBezTo>
                    <a:pt x="12729" y="5136"/>
                    <a:pt x="10870" y="3277"/>
                    <a:pt x="8602" y="3277"/>
                  </a:cubicBezTo>
                  <a:cubicBezTo>
                    <a:pt x="8192" y="3277"/>
                    <a:pt x="7846" y="3309"/>
                    <a:pt x="7499" y="3435"/>
                  </a:cubicBezTo>
                  <a:lnTo>
                    <a:pt x="7499" y="2049"/>
                  </a:lnTo>
                  <a:cubicBezTo>
                    <a:pt x="7499" y="1481"/>
                    <a:pt x="7058" y="914"/>
                    <a:pt x="6302" y="536"/>
                  </a:cubicBezTo>
                  <a:cubicBezTo>
                    <a:pt x="5640" y="158"/>
                    <a:pt x="4727" y="1"/>
                    <a:pt x="3781" y="1"/>
                  </a:cubicBezTo>
                  <a:close/>
                </a:path>
              </a:pathLst>
            </a:custGeom>
            <a:grpFill/>
            <a:ln>
              <a:noFill/>
            </a:ln>
          </p:spPr>
          <p:txBody>
            <a:bodyPr spcFirstLastPara="1" wrap="square" lIns="98677" tIns="98677" rIns="98677" bIns="98677" anchor="ctr" anchorCtr="0">
              <a:noAutofit/>
            </a:bodyPr>
            <a:lstStyle/>
            <a:p>
              <a:endParaRPr sz="2115"/>
            </a:p>
          </p:txBody>
        </p:sp>
        <p:sp>
          <p:nvSpPr>
            <p:cNvPr id="22" name="Google Shape;9844;p76">
              <a:extLst>
                <a:ext uri="{FF2B5EF4-FFF2-40B4-BE49-F238E27FC236}">
                  <a16:creationId xmlns:a16="http://schemas.microsoft.com/office/drawing/2014/main" id="{D95854B7-1CE7-7847-9928-9BD30E055998}"/>
                </a:ext>
              </a:extLst>
            </p:cNvPr>
            <p:cNvSpPr/>
            <p:nvPr/>
          </p:nvSpPr>
          <p:spPr>
            <a:xfrm>
              <a:off x="-62335475" y="2804325"/>
              <a:ext cx="62250" cy="146525"/>
            </a:xfrm>
            <a:custGeom>
              <a:avLst/>
              <a:gdLst/>
              <a:ahLst/>
              <a:cxnLst/>
              <a:rect l="l" t="t" r="r" b="b"/>
              <a:pathLst>
                <a:path w="2490" h="5861" extrusionOk="0">
                  <a:moveTo>
                    <a:pt x="1261" y="0"/>
                  </a:moveTo>
                  <a:cubicBezTo>
                    <a:pt x="1009" y="0"/>
                    <a:pt x="820" y="189"/>
                    <a:pt x="820" y="410"/>
                  </a:cubicBezTo>
                  <a:lnTo>
                    <a:pt x="820" y="694"/>
                  </a:lnTo>
                  <a:cubicBezTo>
                    <a:pt x="348" y="851"/>
                    <a:pt x="1" y="1324"/>
                    <a:pt x="1" y="1891"/>
                  </a:cubicBezTo>
                  <a:cubicBezTo>
                    <a:pt x="1" y="2552"/>
                    <a:pt x="537" y="2930"/>
                    <a:pt x="978" y="3245"/>
                  </a:cubicBezTo>
                  <a:cubicBezTo>
                    <a:pt x="1293" y="3497"/>
                    <a:pt x="1639" y="3718"/>
                    <a:pt x="1639" y="3970"/>
                  </a:cubicBezTo>
                  <a:cubicBezTo>
                    <a:pt x="1671" y="4254"/>
                    <a:pt x="1482" y="4411"/>
                    <a:pt x="1261" y="4411"/>
                  </a:cubicBezTo>
                  <a:cubicBezTo>
                    <a:pt x="1009" y="4411"/>
                    <a:pt x="820" y="4191"/>
                    <a:pt x="820" y="3970"/>
                  </a:cubicBezTo>
                  <a:cubicBezTo>
                    <a:pt x="820" y="3718"/>
                    <a:pt x="631" y="3529"/>
                    <a:pt x="411" y="3529"/>
                  </a:cubicBezTo>
                  <a:cubicBezTo>
                    <a:pt x="190" y="3529"/>
                    <a:pt x="1" y="3718"/>
                    <a:pt x="1" y="3970"/>
                  </a:cubicBezTo>
                  <a:cubicBezTo>
                    <a:pt x="1" y="4506"/>
                    <a:pt x="348" y="4947"/>
                    <a:pt x="820" y="5136"/>
                  </a:cubicBezTo>
                  <a:lnTo>
                    <a:pt x="820" y="5419"/>
                  </a:lnTo>
                  <a:cubicBezTo>
                    <a:pt x="820" y="5671"/>
                    <a:pt x="1009" y="5860"/>
                    <a:pt x="1261" y="5860"/>
                  </a:cubicBezTo>
                  <a:cubicBezTo>
                    <a:pt x="1482" y="5860"/>
                    <a:pt x="1639" y="5671"/>
                    <a:pt x="1639" y="5419"/>
                  </a:cubicBezTo>
                  <a:lnTo>
                    <a:pt x="1639" y="5136"/>
                  </a:lnTo>
                  <a:cubicBezTo>
                    <a:pt x="2112" y="4978"/>
                    <a:pt x="2458" y="4506"/>
                    <a:pt x="2458" y="3970"/>
                  </a:cubicBezTo>
                  <a:cubicBezTo>
                    <a:pt x="2458" y="3308"/>
                    <a:pt x="1923" y="2899"/>
                    <a:pt x="1482" y="2584"/>
                  </a:cubicBezTo>
                  <a:cubicBezTo>
                    <a:pt x="1167" y="2363"/>
                    <a:pt x="820" y="2111"/>
                    <a:pt x="820" y="1891"/>
                  </a:cubicBezTo>
                  <a:cubicBezTo>
                    <a:pt x="820" y="1639"/>
                    <a:pt x="1009" y="1450"/>
                    <a:pt x="1261" y="1450"/>
                  </a:cubicBezTo>
                  <a:cubicBezTo>
                    <a:pt x="1482" y="1450"/>
                    <a:pt x="1639" y="1639"/>
                    <a:pt x="1639" y="1891"/>
                  </a:cubicBezTo>
                  <a:cubicBezTo>
                    <a:pt x="1639" y="2111"/>
                    <a:pt x="1860" y="2300"/>
                    <a:pt x="2049" y="2300"/>
                  </a:cubicBezTo>
                  <a:cubicBezTo>
                    <a:pt x="2269" y="2300"/>
                    <a:pt x="2490" y="2111"/>
                    <a:pt x="2490" y="1891"/>
                  </a:cubicBezTo>
                  <a:cubicBezTo>
                    <a:pt x="2490" y="1324"/>
                    <a:pt x="2112" y="883"/>
                    <a:pt x="1639" y="694"/>
                  </a:cubicBezTo>
                  <a:lnTo>
                    <a:pt x="1639" y="410"/>
                  </a:lnTo>
                  <a:cubicBezTo>
                    <a:pt x="1639" y="189"/>
                    <a:pt x="1450" y="0"/>
                    <a:pt x="1261" y="0"/>
                  </a:cubicBezTo>
                  <a:close/>
                </a:path>
              </a:pathLst>
            </a:custGeom>
            <a:grpFill/>
            <a:ln>
              <a:noFill/>
            </a:ln>
          </p:spPr>
          <p:txBody>
            <a:bodyPr spcFirstLastPara="1" wrap="square" lIns="98677" tIns="98677" rIns="98677" bIns="98677" anchor="ctr" anchorCtr="0">
              <a:noAutofit/>
            </a:bodyPr>
            <a:lstStyle/>
            <a:p>
              <a:endParaRPr sz="2115"/>
            </a:p>
          </p:txBody>
        </p:sp>
      </p:grpSp>
      <p:grpSp>
        <p:nvGrpSpPr>
          <p:cNvPr id="23" name="Google Shape;9938;p76">
            <a:extLst>
              <a:ext uri="{FF2B5EF4-FFF2-40B4-BE49-F238E27FC236}">
                <a16:creationId xmlns:a16="http://schemas.microsoft.com/office/drawing/2014/main" id="{24B82626-9C23-F69B-B7DB-27F80A77F19B}"/>
              </a:ext>
            </a:extLst>
          </p:cNvPr>
          <p:cNvGrpSpPr/>
          <p:nvPr/>
        </p:nvGrpSpPr>
        <p:grpSpPr>
          <a:xfrm>
            <a:off x="1473864" y="4899467"/>
            <a:ext cx="333498" cy="330310"/>
            <a:chOff x="-59889100" y="2671925"/>
            <a:chExt cx="319000" cy="315950"/>
          </a:xfrm>
          <a:solidFill>
            <a:schemeClr val="accent1">
              <a:lumMod val="75000"/>
            </a:schemeClr>
          </a:solidFill>
        </p:grpSpPr>
        <p:sp>
          <p:nvSpPr>
            <p:cNvPr id="24" name="Google Shape;9939;p76">
              <a:extLst>
                <a:ext uri="{FF2B5EF4-FFF2-40B4-BE49-F238E27FC236}">
                  <a16:creationId xmlns:a16="http://schemas.microsoft.com/office/drawing/2014/main" id="{911CD36F-7369-26C2-F87E-64E6099420EF}"/>
                </a:ext>
              </a:extLst>
            </p:cNvPr>
            <p:cNvSpPr/>
            <p:nvPr/>
          </p:nvSpPr>
          <p:spPr>
            <a:xfrm>
              <a:off x="-59889100" y="2672000"/>
              <a:ext cx="149675" cy="256025"/>
            </a:xfrm>
            <a:custGeom>
              <a:avLst/>
              <a:gdLst/>
              <a:ahLst/>
              <a:cxnLst/>
              <a:rect l="l" t="t" r="r" b="b"/>
              <a:pathLst>
                <a:path w="5987" h="10241" extrusionOk="0">
                  <a:moveTo>
                    <a:pt x="5073" y="946"/>
                  </a:moveTo>
                  <a:lnTo>
                    <a:pt x="5073" y="2647"/>
                  </a:lnTo>
                  <a:lnTo>
                    <a:pt x="5104" y="2647"/>
                  </a:lnTo>
                  <a:cubicBezTo>
                    <a:pt x="3623" y="3151"/>
                    <a:pt x="2489" y="4569"/>
                    <a:pt x="2489" y="6302"/>
                  </a:cubicBezTo>
                  <a:cubicBezTo>
                    <a:pt x="2489" y="6900"/>
                    <a:pt x="2647" y="7499"/>
                    <a:pt x="2867" y="8034"/>
                  </a:cubicBezTo>
                  <a:lnTo>
                    <a:pt x="1639" y="9263"/>
                  </a:lnTo>
                  <a:cubicBezTo>
                    <a:pt x="1103" y="8381"/>
                    <a:pt x="788" y="7373"/>
                    <a:pt x="788" y="6302"/>
                  </a:cubicBezTo>
                  <a:cubicBezTo>
                    <a:pt x="788" y="3750"/>
                    <a:pt x="2584" y="1513"/>
                    <a:pt x="5073" y="946"/>
                  </a:cubicBezTo>
                  <a:close/>
                  <a:moveTo>
                    <a:pt x="5482" y="1"/>
                  </a:moveTo>
                  <a:cubicBezTo>
                    <a:pt x="2395" y="442"/>
                    <a:pt x="0" y="3088"/>
                    <a:pt x="0" y="6270"/>
                  </a:cubicBezTo>
                  <a:cubicBezTo>
                    <a:pt x="0" y="7688"/>
                    <a:pt x="441" y="8979"/>
                    <a:pt x="1292" y="10082"/>
                  </a:cubicBezTo>
                  <a:cubicBezTo>
                    <a:pt x="1377" y="10184"/>
                    <a:pt x="1500" y="10241"/>
                    <a:pt x="1624" y="10241"/>
                  </a:cubicBezTo>
                  <a:cubicBezTo>
                    <a:pt x="1729" y="10241"/>
                    <a:pt x="1835" y="10200"/>
                    <a:pt x="1922" y="10114"/>
                  </a:cubicBezTo>
                  <a:lnTo>
                    <a:pt x="3718" y="8349"/>
                  </a:lnTo>
                  <a:cubicBezTo>
                    <a:pt x="3812" y="8223"/>
                    <a:pt x="3844" y="8003"/>
                    <a:pt x="3781" y="7845"/>
                  </a:cubicBezTo>
                  <a:cubicBezTo>
                    <a:pt x="3497" y="7373"/>
                    <a:pt x="3340" y="6806"/>
                    <a:pt x="3340" y="6270"/>
                  </a:cubicBezTo>
                  <a:cubicBezTo>
                    <a:pt x="3340" y="4884"/>
                    <a:pt x="4285" y="3655"/>
                    <a:pt x="5671" y="3309"/>
                  </a:cubicBezTo>
                  <a:cubicBezTo>
                    <a:pt x="5860" y="3277"/>
                    <a:pt x="5986" y="3120"/>
                    <a:pt x="5986" y="2899"/>
                  </a:cubicBezTo>
                  <a:lnTo>
                    <a:pt x="5986" y="379"/>
                  </a:lnTo>
                  <a:cubicBezTo>
                    <a:pt x="5955" y="190"/>
                    <a:pt x="5703" y="1"/>
                    <a:pt x="5482" y="1"/>
                  </a:cubicBezTo>
                  <a:close/>
                </a:path>
              </a:pathLst>
            </a:custGeom>
            <a:grpFill/>
            <a:ln>
              <a:noFill/>
            </a:ln>
          </p:spPr>
          <p:txBody>
            <a:bodyPr spcFirstLastPara="1" wrap="square" lIns="98677" tIns="98677" rIns="98677" bIns="98677" anchor="ctr" anchorCtr="0">
              <a:noAutofit/>
            </a:bodyPr>
            <a:lstStyle/>
            <a:p>
              <a:endParaRPr sz="2115"/>
            </a:p>
          </p:txBody>
        </p:sp>
        <p:sp>
          <p:nvSpPr>
            <p:cNvPr id="25" name="Google Shape;9940;p76">
              <a:extLst>
                <a:ext uri="{FF2B5EF4-FFF2-40B4-BE49-F238E27FC236}">
                  <a16:creationId xmlns:a16="http://schemas.microsoft.com/office/drawing/2014/main" id="{76C531CA-72B6-882A-1EF5-403785763E95}"/>
                </a:ext>
              </a:extLst>
            </p:cNvPr>
            <p:cNvSpPr/>
            <p:nvPr/>
          </p:nvSpPr>
          <p:spPr>
            <a:xfrm>
              <a:off x="-59830825" y="2892525"/>
              <a:ext cx="201650" cy="95350"/>
            </a:xfrm>
            <a:custGeom>
              <a:avLst/>
              <a:gdLst/>
              <a:ahLst/>
              <a:cxnLst/>
              <a:rect l="l" t="t" r="r" b="b"/>
              <a:pathLst>
                <a:path w="8066" h="3814" extrusionOk="0">
                  <a:moveTo>
                    <a:pt x="5735" y="946"/>
                  </a:moveTo>
                  <a:lnTo>
                    <a:pt x="6963" y="2175"/>
                  </a:lnTo>
                  <a:cubicBezTo>
                    <a:pt x="6113" y="2710"/>
                    <a:pt x="5073" y="2994"/>
                    <a:pt x="4065" y="2994"/>
                  </a:cubicBezTo>
                  <a:cubicBezTo>
                    <a:pt x="3025" y="2994"/>
                    <a:pt x="2017" y="2710"/>
                    <a:pt x="1135" y="2175"/>
                  </a:cubicBezTo>
                  <a:lnTo>
                    <a:pt x="2364" y="946"/>
                  </a:lnTo>
                  <a:cubicBezTo>
                    <a:pt x="2868" y="1198"/>
                    <a:pt x="3466" y="1356"/>
                    <a:pt x="4065" y="1356"/>
                  </a:cubicBezTo>
                  <a:cubicBezTo>
                    <a:pt x="4600" y="1356"/>
                    <a:pt x="5199" y="1198"/>
                    <a:pt x="5735" y="946"/>
                  </a:cubicBezTo>
                  <a:close/>
                  <a:moveTo>
                    <a:pt x="5758" y="1"/>
                  </a:moveTo>
                  <a:cubicBezTo>
                    <a:pt x="5693" y="1"/>
                    <a:pt x="5630" y="11"/>
                    <a:pt x="5577" y="32"/>
                  </a:cubicBezTo>
                  <a:cubicBezTo>
                    <a:pt x="5105" y="316"/>
                    <a:pt x="4569" y="474"/>
                    <a:pt x="4002" y="474"/>
                  </a:cubicBezTo>
                  <a:cubicBezTo>
                    <a:pt x="3956" y="476"/>
                    <a:pt x="3911" y="478"/>
                    <a:pt x="3865" y="478"/>
                  </a:cubicBezTo>
                  <a:cubicBezTo>
                    <a:pt x="3376" y="478"/>
                    <a:pt x="2890" y="326"/>
                    <a:pt x="2458" y="95"/>
                  </a:cubicBezTo>
                  <a:cubicBezTo>
                    <a:pt x="2389" y="54"/>
                    <a:pt x="2315" y="31"/>
                    <a:pt x="2239" y="31"/>
                  </a:cubicBezTo>
                  <a:cubicBezTo>
                    <a:pt x="2142" y="31"/>
                    <a:pt x="2043" y="70"/>
                    <a:pt x="1954" y="158"/>
                  </a:cubicBezTo>
                  <a:lnTo>
                    <a:pt x="190" y="1923"/>
                  </a:lnTo>
                  <a:cubicBezTo>
                    <a:pt x="1" y="2143"/>
                    <a:pt x="32" y="2395"/>
                    <a:pt x="221" y="2553"/>
                  </a:cubicBezTo>
                  <a:cubicBezTo>
                    <a:pt x="1324" y="3403"/>
                    <a:pt x="2616" y="3813"/>
                    <a:pt x="4002" y="3813"/>
                  </a:cubicBezTo>
                  <a:cubicBezTo>
                    <a:pt x="5388" y="3813"/>
                    <a:pt x="6711" y="3403"/>
                    <a:pt x="7814" y="2521"/>
                  </a:cubicBezTo>
                  <a:cubicBezTo>
                    <a:pt x="8035" y="2364"/>
                    <a:pt x="8066" y="2080"/>
                    <a:pt x="7877" y="1891"/>
                  </a:cubicBezTo>
                  <a:lnTo>
                    <a:pt x="6113" y="127"/>
                  </a:lnTo>
                  <a:cubicBezTo>
                    <a:pt x="6029" y="43"/>
                    <a:pt x="5889" y="1"/>
                    <a:pt x="5758" y="1"/>
                  </a:cubicBezTo>
                  <a:close/>
                </a:path>
              </a:pathLst>
            </a:custGeom>
            <a:grpFill/>
            <a:ln>
              <a:noFill/>
            </a:ln>
          </p:spPr>
          <p:txBody>
            <a:bodyPr spcFirstLastPara="1" wrap="square" lIns="98677" tIns="98677" rIns="98677" bIns="98677" anchor="ctr" anchorCtr="0">
              <a:noAutofit/>
            </a:bodyPr>
            <a:lstStyle/>
            <a:p>
              <a:endParaRPr sz="2115"/>
            </a:p>
          </p:txBody>
        </p:sp>
        <p:sp>
          <p:nvSpPr>
            <p:cNvPr id="26" name="Google Shape;9941;p76">
              <a:extLst>
                <a:ext uri="{FF2B5EF4-FFF2-40B4-BE49-F238E27FC236}">
                  <a16:creationId xmlns:a16="http://schemas.microsoft.com/office/drawing/2014/main" id="{69534201-9866-C353-64E8-42BF15C29334}"/>
                </a:ext>
              </a:extLst>
            </p:cNvPr>
            <p:cNvSpPr/>
            <p:nvPr/>
          </p:nvSpPr>
          <p:spPr>
            <a:xfrm>
              <a:off x="-59719775" y="2671925"/>
              <a:ext cx="149675" cy="256425"/>
            </a:xfrm>
            <a:custGeom>
              <a:avLst/>
              <a:gdLst/>
              <a:ahLst/>
              <a:cxnLst/>
              <a:rect l="l" t="t" r="r" b="b"/>
              <a:pathLst>
                <a:path w="5987" h="10257" extrusionOk="0">
                  <a:moveTo>
                    <a:pt x="820" y="917"/>
                  </a:moveTo>
                  <a:cubicBezTo>
                    <a:pt x="3309" y="1453"/>
                    <a:pt x="5105" y="3690"/>
                    <a:pt x="5105" y="6273"/>
                  </a:cubicBezTo>
                  <a:cubicBezTo>
                    <a:pt x="5073" y="7344"/>
                    <a:pt x="4790" y="8352"/>
                    <a:pt x="4254" y="9235"/>
                  </a:cubicBezTo>
                  <a:lnTo>
                    <a:pt x="3025" y="8006"/>
                  </a:lnTo>
                  <a:cubicBezTo>
                    <a:pt x="3309" y="7502"/>
                    <a:pt x="3435" y="6903"/>
                    <a:pt x="3435" y="6305"/>
                  </a:cubicBezTo>
                  <a:cubicBezTo>
                    <a:pt x="3435" y="4572"/>
                    <a:pt x="2332" y="3154"/>
                    <a:pt x="820" y="2650"/>
                  </a:cubicBezTo>
                  <a:lnTo>
                    <a:pt x="820" y="917"/>
                  </a:lnTo>
                  <a:close/>
                  <a:moveTo>
                    <a:pt x="419" y="0"/>
                  </a:moveTo>
                  <a:cubicBezTo>
                    <a:pt x="190" y="0"/>
                    <a:pt x="1" y="180"/>
                    <a:pt x="1" y="413"/>
                  </a:cubicBezTo>
                  <a:lnTo>
                    <a:pt x="1" y="2934"/>
                  </a:lnTo>
                  <a:cubicBezTo>
                    <a:pt x="1" y="3123"/>
                    <a:pt x="127" y="3280"/>
                    <a:pt x="316" y="3312"/>
                  </a:cubicBezTo>
                  <a:cubicBezTo>
                    <a:pt x="1639" y="3658"/>
                    <a:pt x="2647" y="4855"/>
                    <a:pt x="2647" y="6273"/>
                  </a:cubicBezTo>
                  <a:cubicBezTo>
                    <a:pt x="2647" y="6809"/>
                    <a:pt x="2490" y="7376"/>
                    <a:pt x="2206" y="7848"/>
                  </a:cubicBezTo>
                  <a:cubicBezTo>
                    <a:pt x="2080" y="8006"/>
                    <a:pt x="2112" y="8195"/>
                    <a:pt x="2269" y="8352"/>
                  </a:cubicBezTo>
                  <a:lnTo>
                    <a:pt x="4065" y="10117"/>
                  </a:lnTo>
                  <a:cubicBezTo>
                    <a:pt x="4149" y="10214"/>
                    <a:pt x="4251" y="10257"/>
                    <a:pt x="4353" y="10257"/>
                  </a:cubicBezTo>
                  <a:cubicBezTo>
                    <a:pt x="4481" y="10257"/>
                    <a:pt x="4608" y="10190"/>
                    <a:pt x="4695" y="10085"/>
                  </a:cubicBezTo>
                  <a:cubicBezTo>
                    <a:pt x="5514" y="8982"/>
                    <a:pt x="5987" y="7659"/>
                    <a:pt x="5987" y="6273"/>
                  </a:cubicBezTo>
                  <a:cubicBezTo>
                    <a:pt x="5892" y="3123"/>
                    <a:pt x="3529" y="445"/>
                    <a:pt x="474" y="4"/>
                  </a:cubicBezTo>
                  <a:cubicBezTo>
                    <a:pt x="455" y="1"/>
                    <a:pt x="437" y="0"/>
                    <a:pt x="419" y="0"/>
                  </a:cubicBezTo>
                  <a:close/>
                </a:path>
              </a:pathLst>
            </a:custGeom>
            <a:grpFill/>
            <a:ln>
              <a:noFill/>
            </a:ln>
          </p:spPr>
          <p:txBody>
            <a:bodyPr spcFirstLastPara="1" wrap="square" lIns="98677" tIns="98677" rIns="98677" bIns="98677" anchor="ctr" anchorCtr="0">
              <a:noAutofit/>
            </a:bodyPr>
            <a:lstStyle/>
            <a:p>
              <a:endParaRPr sz="2115"/>
            </a:p>
          </p:txBody>
        </p:sp>
        <p:sp>
          <p:nvSpPr>
            <p:cNvPr id="27" name="Google Shape;9942;p76">
              <a:extLst>
                <a:ext uri="{FF2B5EF4-FFF2-40B4-BE49-F238E27FC236}">
                  <a16:creationId xmlns:a16="http://schemas.microsoft.com/office/drawing/2014/main" id="{8F745B69-ECC3-3E34-D589-F46AB663BD95}"/>
                </a:ext>
              </a:extLst>
            </p:cNvPr>
            <p:cNvSpPr/>
            <p:nvPr/>
          </p:nvSpPr>
          <p:spPr>
            <a:xfrm>
              <a:off x="-59762300" y="2757075"/>
              <a:ext cx="63025" cy="145725"/>
            </a:xfrm>
            <a:custGeom>
              <a:avLst/>
              <a:gdLst/>
              <a:ahLst/>
              <a:cxnLst/>
              <a:rect l="l" t="t" r="r" b="b"/>
              <a:pathLst>
                <a:path w="2521" h="5829" extrusionOk="0">
                  <a:moveTo>
                    <a:pt x="1261" y="0"/>
                  </a:moveTo>
                  <a:cubicBezTo>
                    <a:pt x="1040" y="0"/>
                    <a:pt x="820" y="189"/>
                    <a:pt x="820" y="378"/>
                  </a:cubicBezTo>
                  <a:lnTo>
                    <a:pt x="820" y="662"/>
                  </a:lnTo>
                  <a:cubicBezTo>
                    <a:pt x="347" y="819"/>
                    <a:pt x="1" y="1292"/>
                    <a:pt x="1" y="1827"/>
                  </a:cubicBezTo>
                  <a:cubicBezTo>
                    <a:pt x="1" y="2521"/>
                    <a:pt x="568" y="2899"/>
                    <a:pt x="977" y="3214"/>
                  </a:cubicBezTo>
                  <a:cubicBezTo>
                    <a:pt x="1292" y="3466"/>
                    <a:pt x="1670" y="3686"/>
                    <a:pt x="1670" y="3938"/>
                  </a:cubicBezTo>
                  <a:cubicBezTo>
                    <a:pt x="1670" y="4159"/>
                    <a:pt x="1450" y="4348"/>
                    <a:pt x="1261" y="4348"/>
                  </a:cubicBezTo>
                  <a:cubicBezTo>
                    <a:pt x="1072" y="4348"/>
                    <a:pt x="820" y="4159"/>
                    <a:pt x="820" y="3938"/>
                  </a:cubicBezTo>
                  <a:cubicBezTo>
                    <a:pt x="820" y="3686"/>
                    <a:pt x="631" y="3497"/>
                    <a:pt x="442" y="3497"/>
                  </a:cubicBezTo>
                  <a:cubicBezTo>
                    <a:pt x="253" y="3497"/>
                    <a:pt x="32" y="3686"/>
                    <a:pt x="32" y="3938"/>
                  </a:cubicBezTo>
                  <a:cubicBezTo>
                    <a:pt x="32" y="4474"/>
                    <a:pt x="410" y="4915"/>
                    <a:pt x="883" y="5104"/>
                  </a:cubicBezTo>
                  <a:lnTo>
                    <a:pt x="883" y="5387"/>
                  </a:lnTo>
                  <a:cubicBezTo>
                    <a:pt x="883" y="5608"/>
                    <a:pt x="1072" y="5829"/>
                    <a:pt x="1292" y="5829"/>
                  </a:cubicBezTo>
                  <a:cubicBezTo>
                    <a:pt x="1544" y="5829"/>
                    <a:pt x="1702" y="5608"/>
                    <a:pt x="1702" y="5387"/>
                  </a:cubicBezTo>
                  <a:lnTo>
                    <a:pt x="1702" y="5104"/>
                  </a:lnTo>
                  <a:cubicBezTo>
                    <a:pt x="2175" y="4946"/>
                    <a:pt x="2521" y="4474"/>
                    <a:pt x="2521" y="3938"/>
                  </a:cubicBezTo>
                  <a:cubicBezTo>
                    <a:pt x="2521" y="3245"/>
                    <a:pt x="1985" y="2867"/>
                    <a:pt x="1544" y="2552"/>
                  </a:cubicBezTo>
                  <a:cubicBezTo>
                    <a:pt x="1229" y="2300"/>
                    <a:pt x="883" y="2079"/>
                    <a:pt x="883" y="1827"/>
                  </a:cubicBezTo>
                  <a:cubicBezTo>
                    <a:pt x="883" y="1607"/>
                    <a:pt x="1072" y="1418"/>
                    <a:pt x="1292" y="1418"/>
                  </a:cubicBezTo>
                  <a:cubicBezTo>
                    <a:pt x="1544" y="1418"/>
                    <a:pt x="1702" y="1607"/>
                    <a:pt x="1702" y="1827"/>
                  </a:cubicBezTo>
                  <a:cubicBezTo>
                    <a:pt x="1702" y="2079"/>
                    <a:pt x="1891" y="2268"/>
                    <a:pt x="2143" y="2268"/>
                  </a:cubicBezTo>
                  <a:cubicBezTo>
                    <a:pt x="2364" y="2268"/>
                    <a:pt x="2521" y="2079"/>
                    <a:pt x="2521" y="1827"/>
                  </a:cubicBezTo>
                  <a:cubicBezTo>
                    <a:pt x="2521" y="1292"/>
                    <a:pt x="2175" y="851"/>
                    <a:pt x="1702" y="662"/>
                  </a:cubicBezTo>
                  <a:lnTo>
                    <a:pt x="1702" y="378"/>
                  </a:lnTo>
                  <a:cubicBezTo>
                    <a:pt x="1702" y="189"/>
                    <a:pt x="1513" y="0"/>
                    <a:pt x="1261" y="0"/>
                  </a:cubicBezTo>
                  <a:close/>
                </a:path>
              </a:pathLst>
            </a:custGeom>
            <a:grpFill/>
            <a:ln>
              <a:noFill/>
            </a:ln>
          </p:spPr>
          <p:txBody>
            <a:bodyPr spcFirstLastPara="1" wrap="square" lIns="98677" tIns="98677" rIns="98677" bIns="98677" anchor="ctr" anchorCtr="0">
              <a:noAutofit/>
            </a:bodyPr>
            <a:lstStyle/>
            <a:p>
              <a:endParaRPr sz="2115"/>
            </a:p>
          </p:txBody>
        </p:sp>
      </p:grpSp>
      <p:sp>
        <p:nvSpPr>
          <p:cNvPr id="29" name="CuadroTexto 28">
            <a:extLst>
              <a:ext uri="{FF2B5EF4-FFF2-40B4-BE49-F238E27FC236}">
                <a16:creationId xmlns:a16="http://schemas.microsoft.com/office/drawing/2014/main" id="{65BFADDB-41C5-291C-C5C7-E0A50528CA3D}"/>
              </a:ext>
            </a:extLst>
          </p:cNvPr>
          <p:cNvSpPr txBox="1"/>
          <p:nvPr/>
        </p:nvSpPr>
        <p:spPr>
          <a:xfrm>
            <a:off x="599613" y="5410719"/>
            <a:ext cx="6174768" cy="2031325"/>
          </a:xfrm>
          <a:prstGeom prst="rect">
            <a:avLst/>
          </a:prstGeom>
          <a:noFill/>
        </p:spPr>
        <p:txBody>
          <a:bodyPr wrap="square" rtlCol="0">
            <a:spAutoFit/>
          </a:bodyPr>
          <a:lstStyle/>
          <a:p>
            <a:pPr algn="just"/>
            <a:r>
              <a:rPr lang="es-ES_tradnl" sz="1400" kern="100" dirty="0">
                <a:effectLst/>
                <a:latin typeface="Verdana" panose="020B0604030504040204" pitchFamily="34" charset="0"/>
                <a:ea typeface="Verdana" panose="020B0604030504040204" pitchFamily="34" charset="0"/>
                <a:cs typeface="Times New Roman" panose="02020603050405020304" pitchFamily="18" charset="0"/>
              </a:rPr>
              <a:t>El aforo inicial de </a:t>
            </a:r>
            <a:r>
              <a:rPr lang="es-ES_tradnl" sz="1400" kern="100" dirty="0">
                <a:latin typeface="Verdana" panose="020B0604030504040204" pitchFamily="34" charset="0"/>
                <a:ea typeface="Verdana" panose="020B0604030504040204" pitchFamily="34" charset="0"/>
                <a:cs typeface="Times New Roman" panose="02020603050405020304" pitchFamily="18" charset="0"/>
              </a:rPr>
              <a:t>rentas y recursos de capital del PGN 2025 aprobado por el </a:t>
            </a:r>
            <a:r>
              <a:rPr lang="es-ES" sz="1400" kern="100" dirty="0">
                <a:latin typeface="Verdana" panose="020B0604030504040204" pitchFamily="34" charset="0"/>
                <a:ea typeface="Verdana" panose="020B0604030504040204" pitchFamily="34" charset="0"/>
                <a:cs typeface="Times New Roman" panose="02020603050405020304" pitchFamily="18" charset="0"/>
              </a:rPr>
              <a:t>Decreto 1523 de 2024 </a:t>
            </a:r>
            <a:r>
              <a:rPr lang="es-ES_tradnl" sz="1400" kern="100" dirty="0">
                <a:latin typeface="Verdana" panose="020B0604030504040204" pitchFamily="34" charset="0"/>
                <a:ea typeface="Verdana" panose="020B0604030504040204" pitchFamily="34" charset="0"/>
                <a:cs typeface="Times New Roman" panose="02020603050405020304" pitchFamily="18" charset="0"/>
              </a:rPr>
              <a:t>asciende a $511 billones. Lo</a:t>
            </a:r>
            <a:r>
              <a:rPr lang="es-ES" sz="1400" kern="100" dirty="0">
                <a:latin typeface="Verdana" panose="020B0604030504040204" pitchFamily="34" charset="0"/>
                <a:ea typeface="Cambria" panose="02040503050406030204" pitchFamily="18" charset="0"/>
                <a:cs typeface="Times New Roman" panose="02020603050405020304" pitchFamily="18" charset="0"/>
              </a:rPr>
              <a:t>s ingresos no incluyen $12 billones para financiar los gastos aprobados, por lo que mediante Decreto 69 de 2025 se aplazó el presupuesto de gastos en este monto.</a:t>
            </a:r>
            <a:endParaRPr lang="es-CO" sz="1400" dirty="0"/>
          </a:p>
          <a:p>
            <a:pPr algn="just"/>
            <a:endParaRPr lang="es-ES_tradnl" sz="1400" kern="100" dirty="0">
              <a:latin typeface="Verdana" panose="020B0604030504040204" pitchFamily="34" charset="0"/>
              <a:ea typeface="Verdana" panose="020B0604030504040204" pitchFamily="34" charset="0"/>
              <a:cs typeface="Times New Roman" panose="02020603050405020304" pitchFamily="18" charset="0"/>
            </a:endParaRPr>
          </a:p>
          <a:p>
            <a:pPr algn="just"/>
            <a:r>
              <a:rPr lang="es-ES_tradnl" sz="1400" kern="100" dirty="0">
                <a:latin typeface="Verdana" panose="020B0604030504040204" pitchFamily="34" charset="0"/>
                <a:ea typeface="Verdana" panose="020B0604030504040204" pitchFamily="34" charset="0"/>
                <a:cs typeface="Times New Roman" panose="02020603050405020304" pitchFamily="18" charset="0"/>
              </a:rPr>
              <a:t>A agosto de 2025 se presentaron modificaciones que los adicionan en $2,9 billones, para un aforo vigente de $513,9 billones. (Cuadro No. 1).</a:t>
            </a:r>
            <a:endParaRPr lang="es-CO" sz="1400" kern="1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32" name="Gráfico 31">
            <a:extLst>
              <a:ext uri="{FF2B5EF4-FFF2-40B4-BE49-F238E27FC236}">
                <a16:creationId xmlns:a16="http://schemas.microsoft.com/office/drawing/2014/main" id="{93BB19D7-B763-5874-58BC-66770B1232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72316" y="1126873"/>
            <a:ext cx="4215041" cy="400943"/>
          </a:xfrm>
          <a:prstGeom prst="rect">
            <a:avLst/>
          </a:prstGeom>
        </p:spPr>
      </p:pic>
      <p:sp>
        <p:nvSpPr>
          <p:cNvPr id="33" name="CuadroTexto 32">
            <a:extLst>
              <a:ext uri="{FF2B5EF4-FFF2-40B4-BE49-F238E27FC236}">
                <a16:creationId xmlns:a16="http://schemas.microsoft.com/office/drawing/2014/main" id="{BB9E7A89-378A-4AA0-CB56-3991A40E98BA}"/>
              </a:ext>
            </a:extLst>
          </p:cNvPr>
          <p:cNvSpPr txBox="1"/>
          <p:nvPr/>
        </p:nvSpPr>
        <p:spPr>
          <a:xfrm>
            <a:off x="1630341" y="1176683"/>
            <a:ext cx="4104558"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1. Aforo de Ingresos</a:t>
            </a:r>
          </a:p>
        </p:txBody>
      </p:sp>
      <p:pic>
        <p:nvPicPr>
          <p:cNvPr id="34" name="Imagen 33">
            <a:extLst>
              <a:ext uri="{FF2B5EF4-FFF2-40B4-BE49-F238E27FC236}">
                <a16:creationId xmlns:a16="http://schemas.microsoft.com/office/drawing/2014/main" id="{EEE925AA-A99A-AA6D-83EF-E722322CDAF8}"/>
              </a:ext>
            </a:extLst>
          </p:cNvPr>
          <p:cNvPicPr>
            <a:picLocks noChangeAspect="1"/>
          </p:cNvPicPr>
          <p:nvPr/>
        </p:nvPicPr>
        <p:blipFill>
          <a:blip r:embed="rId12"/>
          <a:stretch>
            <a:fillRect/>
          </a:stretch>
        </p:blipFill>
        <p:spPr>
          <a:xfrm>
            <a:off x="4805097" y="328224"/>
            <a:ext cx="1659313" cy="296306"/>
          </a:xfrm>
          <a:prstGeom prst="rect">
            <a:avLst/>
          </a:prstGeom>
        </p:spPr>
      </p:pic>
      <p:sp>
        <p:nvSpPr>
          <p:cNvPr id="35" name="CuadroTexto 34">
            <a:extLst>
              <a:ext uri="{FF2B5EF4-FFF2-40B4-BE49-F238E27FC236}">
                <a16:creationId xmlns:a16="http://schemas.microsoft.com/office/drawing/2014/main" id="{C70D301B-4F93-E76C-DBC2-56A9F2C2E5EC}"/>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2" name="Imagen 1">
            <a:extLst>
              <a:ext uri="{FF2B5EF4-FFF2-40B4-BE49-F238E27FC236}">
                <a16:creationId xmlns:a16="http://schemas.microsoft.com/office/drawing/2014/main" id="{0F2E6A92-9F8E-E229-87DE-60200E3675DF}"/>
              </a:ext>
            </a:extLst>
          </p:cNvPr>
          <p:cNvPicPr>
            <a:picLocks noChangeAspect="1"/>
          </p:cNvPicPr>
          <p:nvPr/>
        </p:nvPicPr>
        <p:blipFill>
          <a:blip r:embed="rId13"/>
          <a:stretch>
            <a:fillRect/>
          </a:stretch>
        </p:blipFill>
        <p:spPr>
          <a:xfrm>
            <a:off x="533297" y="7822135"/>
            <a:ext cx="6637150" cy="2031325"/>
          </a:xfrm>
          <a:prstGeom prst="rect">
            <a:avLst/>
          </a:prstGeom>
        </p:spPr>
      </p:pic>
    </p:spTree>
    <p:extLst>
      <p:ext uri="{BB962C8B-B14F-4D97-AF65-F5344CB8AC3E}">
        <p14:creationId xmlns:p14="http://schemas.microsoft.com/office/powerpoint/2010/main" val="195615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6F20D-CE7B-39B4-A3E2-702B8401C11D}"/>
              </a:ext>
            </a:extLst>
          </p:cNvPr>
          <p:cNvSpPr>
            <a:spLocks noGrp="1"/>
          </p:cNvSpPr>
          <p:nvPr>
            <p:ph type="title"/>
          </p:nvPr>
        </p:nvSpPr>
        <p:spPr>
          <a:xfrm>
            <a:off x="519729" y="1110667"/>
            <a:ext cx="6520220" cy="48606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511" b="1" i="0" u="none" strike="noStrike" kern="1200" cap="none" spc="0" normalizeH="0" baseline="0" noProof="0" dirty="0">
                <a:ln>
                  <a:noFill/>
                </a:ln>
                <a:solidFill>
                  <a:srgbClr val="0B78B5"/>
                </a:solidFill>
                <a:effectLst/>
                <a:uLnTx/>
                <a:uFillTx/>
                <a:latin typeface="Verdana" panose="020B0604030504040204" pitchFamily="34" charset="0"/>
                <a:ea typeface="Verdana" panose="020B0604030504040204" pitchFamily="34" charset="0"/>
                <a:cs typeface="+mn-cs"/>
              </a:rPr>
              <a:t>1.1 Modificaciones Ingresos PGN</a:t>
            </a:r>
          </a:p>
        </p:txBody>
      </p:sp>
      <p:sp>
        <p:nvSpPr>
          <p:cNvPr id="3" name="Marcador de contenido 2">
            <a:extLst>
              <a:ext uri="{FF2B5EF4-FFF2-40B4-BE49-F238E27FC236}">
                <a16:creationId xmlns:a16="http://schemas.microsoft.com/office/drawing/2014/main" id="{131BA7B6-8D90-9EC7-C268-09A3A97C3816}"/>
              </a:ext>
            </a:extLst>
          </p:cNvPr>
          <p:cNvSpPr>
            <a:spLocks noGrp="1"/>
          </p:cNvSpPr>
          <p:nvPr>
            <p:ph idx="1"/>
          </p:nvPr>
        </p:nvSpPr>
        <p:spPr>
          <a:xfrm>
            <a:off x="476359" y="1581521"/>
            <a:ext cx="6520219" cy="2251879"/>
          </a:xfrm>
        </p:spPr>
        <p:txBody>
          <a:bodyPr>
            <a:normAutofit fontScale="85000" lnSpcReduction="10000"/>
          </a:bodyPr>
          <a:lstStyle/>
          <a:p>
            <a:pPr marL="0" indent="0" algn="just">
              <a:lnSpc>
                <a:spcPct val="100000"/>
              </a:lnSpc>
              <a:buNone/>
            </a:pPr>
            <a:r>
              <a:rPr lang="es-ES_tradnl" sz="1400" kern="100" dirty="0">
                <a:cs typeface="Times New Roman" panose="02020603050405020304" pitchFamily="18" charset="0"/>
              </a:rPr>
              <a:t>A agosto de 2025, se presentaron modificaciones que adicionaron los ingresos en $2.883 mil millones (mm) que provienen de: </a:t>
            </a:r>
            <a:r>
              <a:rPr lang="es-ES_tradnl" sz="1400" b="1" kern="100" dirty="0">
                <a:cs typeface="Times New Roman" panose="02020603050405020304" pitchFamily="18" charset="0"/>
              </a:rPr>
              <a:t>1)</a:t>
            </a:r>
            <a:r>
              <a:rPr lang="es-ES_tradnl" sz="1400" kern="100" dirty="0">
                <a:cs typeface="Times New Roman" panose="02020603050405020304" pitchFamily="18" charset="0"/>
              </a:rPr>
              <a:t> </a:t>
            </a:r>
            <a:r>
              <a:rPr lang="es-ES_tradnl" sz="1400" b="1" kern="100" dirty="0">
                <a:cs typeface="Times New Roman" panose="02020603050405020304" pitchFamily="18" charset="0"/>
              </a:rPr>
              <a:t>Adiciones por convenios interadministrativos</a:t>
            </a:r>
            <a:r>
              <a:rPr lang="es-ES_tradnl" sz="1400" kern="100" dirty="0">
                <a:cs typeface="Times New Roman" panose="02020603050405020304" pitchFamily="18" charset="0"/>
              </a:rPr>
              <a:t>, Acuerdo 001 del 28 de enero de 2025 del Fondo de Pasivo Social de Ferrocarriles Nacionales de Colombia ($28 mm), Acuerdo 02 del 10 de abril de 2025 del Hospital Militar ($38 mm), Resolución 312 del 3 de julio de 2025 nación otros recursos de capital Función Pública ($2 mm) y Acuerdo 003 del 24 de julio de 2025 Unidad Nacional de Protección ($42 mm); cuyo detalle se presenta en el anexo No. 1. </a:t>
            </a:r>
            <a:r>
              <a:rPr lang="es-ES_tradnl" sz="1400" b="1" kern="100" dirty="0">
                <a:cs typeface="Times New Roman" panose="02020603050405020304" pitchFamily="18" charset="0"/>
              </a:rPr>
              <a:t>2) Adiciones por donaciones</a:t>
            </a:r>
            <a:r>
              <a:rPr lang="es-ES_tradnl" sz="1400" kern="100" dirty="0">
                <a:cs typeface="Times New Roman" panose="02020603050405020304" pitchFamily="18" charset="0"/>
              </a:rPr>
              <a:t>, mediante los Decretos 646 del 13 de junio de 2025 y 718 del 25 de junio de 2025 por $5 mm y $1 mm, respectivamente. </a:t>
            </a:r>
            <a:r>
              <a:rPr lang="es-ES_tradnl" sz="1400" b="1" kern="100" dirty="0">
                <a:cs typeface="Times New Roman" panose="02020603050405020304" pitchFamily="18" charset="0"/>
              </a:rPr>
              <a:t>3)</a:t>
            </a:r>
            <a:r>
              <a:rPr lang="es-ES_tradnl" sz="1400" kern="100" dirty="0">
                <a:cs typeface="Times New Roman" panose="02020603050405020304" pitchFamily="18" charset="0"/>
              </a:rPr>
              <a:t> </a:t>
            </a:r>
            <a:r>
              <a:rPr lang="es-ES_tradnl" sz="1400" b="1" kern="100" dirty="0">
                <a:cs typeface="Times New Roman" panose="02020603050405020304" pitchFamily="18" charset="0"/>
              </a:rPr>
              <a:t>Adición por el estado de conmoción interior</a:t>
            </a:r>
            <a:r>
              <a:rPr lang="es-ES_tradnl" sz="1400" kern="100" dirty="0">
                <a:cs typeface="Times New Roman" panose="02020603050405020304" pitchFamily="18" charset="0"/>
              </a:rPr>
              <a:t>, Decreto 274 de 2025 (Liquidado en el Decreto 359 de 2025) por $2.768 mm y </a:t>
            </a:r>
            <a:r>
              <a:rPr lang="es-ES_tradnl" sz="1400" b="1" kern="100" dirty="0">
                <a:cs typeface="Times New Roman" panose="02020603050405020304" pitchFamily="18" charset="0"/>
              </a:rPr>
              <a:t>4) Distribuciones entre entidades </a:t>
            </a:r>
            <a:r>
              <a:rPr lang="es-ES_tradnl" sz="1400" kern="100" dirty="0">
                <a:cs typeface="Times New Roman" panose="02020603050405020304" pitchFamily="18" charset="0"/>
              </a:rPr>
              <a:t>por $24 mm (que no modifican el total del presupuesto). (Cuadro No. 2)</a:t>
            </a:r>
            <a:endParaRPr lang="es-CO" sz="1400" kern="100" dirty="0">
              <a:effectLst/>
              <a:cs typeface="Times New Roman" panose="02020603050405020304" pitchFamily="18" charset="0"/>
            </a:endParaRPr>
          </a:p>
        </p:txBody>
      </p:sp>
      <p:pic>
        <p:nvPicPr>
          <p:cNvPr id="8" name="Gráfico 7">
            <a:extLst>
              <a:ext uri="{FF2B5EF4-FFF2-40B4-BE49-F238E27FC236}">
                <a16:creationId xmlns:a16="http://schemas.microsoft.com/office/drawing/2014/main" id="{44A33528-4EDC-97C8-C972-4418A2BA38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2316" y="742210"/>
            <a:ext cx="4215041" cy="400943"/>
          </a:xfrm>
          <a:prstGeom prst="rect">
            <a:avLst/>
          </a:prstGeom>
        </p:spPr>
      </p:pic>
      <p:sp>
        <p:nvSpPr>
          <p:cNvPr id="9" name="CuadroTexto 8">
            <a:extLst>
              <a:ext uri="{FF2B5EF4-FFF2-40B4-BE49-F238E27FC236}">
                <a16:creationId xmlns:a16="http://schemas.microsoft.com/office/drawing/2014/main" id="{56C38716-3A13-2E3F-6A22-261BCF408EE1}"/>
              </a:ext>
            </a:extLst>
          </p:cNvPr>
          <p:cNvSpPr txBox="1"/>
          <p:nvPr/>
        </p:nvSpPr>
        <p:spPr>
          <a:xfrm>
            <a:off x="1630341" y="792020"/>
            <a:ext cx="4104558" cy="291618"/>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1. Aforo de Ingresos</a:t>
            </a:r>
          </a:p>
        </p:txBody>
      </p:sp>
      <p:pic>
        <p:nvPicPr>
          <p:cNvPr id="10" name="Imagen 9">
            <a:extLst>
              <a:ext uri="{FF2B5EF4-FFF2-40B4-BE49-F238E27FC236}">
                <a16:creationId xmlns:a16="http://schemas.microsoft.com/office/drawing/2014/main" id="{9165DA78-44F6-3A37-BAFB-DC0D5A40E044}"/>
              </a:ext>
            </a:extLst>
          </p:cNvPr>
          <p:cNvPicPr>
            <a:picLocks noChangeAspect="1"/>
          </p:cNvPicPr>
          <p:nvPr/>
        </p:nvPicPr>
        <p:blipFill>
          <a:blip r:embed="rId4"/>
          <a:stretch>
            <a:fillRect/>
          </a:stretch>
        </p:blipFill>
        <p:spPr>
          <a:xfrm>
            <a:off x="4805097" y="328224"/>
            <a:ext cx="1659313" cy="296306"/>
          </a:xfrm>
          <a:prstGeom prst="rect">
            <a:avLst/>
          </a:prstGeom>
        </p:spPr>
      </p:pic>
      <p:sp>
        <p:nvSpPr>
          <p:cNvPr id="11" name="CuadroTexto 10">
            <a:extLst>
              <a:ext uri="{FF2B5EF4-FFF2-40B4-BE49-F238E27FC236}">
                <a16:creationId xmlns:a16="http://schemas.microsoft.com/office/drawing/2014/main" id="{15BBCE59-9B54-6EB4-08E3-E2D7ABB4551A}"/>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sp>
        <p:nvSpPr>
          <p:cNvPr id="5" name="Marcador de contenido 2">
            <a:extLst>
              <a:ext uri="{FF2B5EF4-FFF2-40B4-BE49-F238E27FC236}">
                <a16:creationId xmlns:a16="http://schemas.microsoft.com/office/drawing/2014/main" id="{6E751134-AA8F-4262-353E-43E1C97C31A9}"/>
              </a:ext>
            </a:extLst>
          </p:cNvPr>
          <p:cNvSpPr txBox="1">
            <a:spLocks/>
          </p:cNvSpPr>
          <p:nvPr/>
        </p:nvSpPr>
        <p:spPr>
          <a:xfrm>
            <a:off x="519730" y="6887644"/>
            <a:ext cx="6447142" cy="333309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buNone/>
            </a:pPr>
            <a:r>
              <a:rPr lang="es-ES" sz="1400" kern="100" dirty="0">
                <a:cs typeface="Times New Roman" panose="02020603050405020304" pitchFamily="18" charset="0"/>
              </a:rPr>
              <a:t>Para hacer frente a la Conmoción Interior, el Decreto 175 de 2025 introduce varias modificaciones en materia tributaria mediante los cuales se espera obtener recursos para financiar gastos en la región del Catatumbo, y que fueron adicionados en el PGN mediante Decreto Ley 274 de 2025 ($2.768 mm) así:</a:t>
            </a:r>
          </a:p>
          <a:p>
            <a:pPr marL="342900" indent="-342900" algn="just">
              <a:buAutoNum type="arabicParenR"/>
            </a:pPr>
            <a:r>
              <a:rPr lang="es-ES" sz="1400" kern="100" dirty="0">
                <a:cs typeface="Times New Roman" panose="02020603050405020304" pitchFamily="18" charset="0"/>
              </a:rPr>
              <a:t>Impuesto sobre las ventas - IVA en los juegos de suerte y azar operados exclusivamente por internet en el territorio nacional o desde el exterior con tarifa del 19% ($614 mm),</a:t>
            </a:r>
          </a:p>
          <a:p>
            <a:pPr marL="342900" indent="-342900" algn="just">
              <a:buAutoNum type="arabicParenR"/>
            </a:pPr>
            <a:r>
              <a:rPr lang="es-ES" sz="1400" kern="100" dirty="0">
                <a:cs typeface="Times New Roman" panose="02020603050405020304" pitchFamily="18" charset="0"/>
              </a:rPr>
              <a:t>Impuesto Especial para el Catatumbo que constituye un tributo temporal que grava la extracción en el territorio nacional de hidrocarburos y carbón para las partidas arancelarias 27.01 y 27.09, al momento de la primera venta o la exportación, con tarifa del 1% ($1.053 mm); y </a:t>
            </a:r>
          </a:p>
          <a:p>
            <a:pPr marL="342900" indent="-342900" algn="just">
              <a:buAutoNum type="arabicParenR"/>
            </a:pPr>
            <a:r>
              <a:rPr lang="es-ES" sz="1400" kern="100" dirty="0">
                <a:cs typeface="Times New Roman" panose="02020603050405020304" pitchFamily="18" charset="0"/>
              </a:rPr>
              <a:t>Modificación de la tarifa del Impuesto de Timbre estableciéndola en el 1% ($1.100 mm). </a:t>
            </a:r>
            <a:endParaRPr lang="es-CO" sz="1400" kern="100" dirty="0">
              <a:cs typeface="Times New Roman" panose="02020603050405020304" pitchFamily="18" charset="0"/>
            </a:endParaRPr>
          </a:p>
          <a:p>
            <a:pPr marL="0" indent="0" algn="just">
              <a:lnSpc>
                <a:spcPct val="100000"/>
              </a:lnSpc>
              <a:buFont typeface="Arial" panose="020B0604020202020204" pitchFamily="34" charset="0"/>
              <a:buNone/>
            </a:pPr>
            <a:endParaRPr lang="es-CO" sz="1400" kern="100" dirty="0">
              <a:cs typeface="Times New Roman" panose="02020603050405020304" pitchFamily="18" charset="0"/>
            </a:endParaRPr>
          </a:p>
        </p:txBody>
      </p:sp>
      <p:pic>
        <p:nvPicPr>
          <p:cNvPr id="7" name="Imagen 6">
            <a:extLst>
              <a:ext uri="{FF2B5EF4-FFF2-40B4-BE49-F238E27FC236}">
                <a16:creationId xmlns:a16="http://schemas.microsoft.com/office/drawing/2014/main" id="{5272330C-83DE-4191-A654-613196B5DEAF}"/>
              </a:ext>
            </a:extLst>
          </p:cNvPr>
          <p:cNvPicPr>
            <a:picLocks noChangeAspect="1"/>
          </p:cNvPicPr>
          <p:nvPr/>
        </p:nvPicPr>
        <p:blipFill>
          <a:blip r:embed="rId5"/>
          <a:stretch>
            <a:fillRect/>
          </a:stretch>
        </p:blipFill>
        <p:spPr>
          <a:xfrm>
            <a:off x="978980" y="3926681"/>
            <a:ext cx="5514975" cy="2838450"/>
          </a:xfrm>
          <a:prstGeom prst="rect">
            <a:avLst/>
          </a:prstGeom>
        </p:spPr>
      </p:pic>
    </p:spTree>
    <p:extLst>
      <p:ext uri="{BB962C8B-B14F-4D97-AF65-F5344CB8AC3E}">
        <p14:creationId xmlns:p14="http://schemas.microsoft.com/office/powerpoint/2010/main" val="4191609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5566B06-1F01-E2D4-A0F7-C179E7573FE5}"/>
            </a:ext>
          </a:extLst>
        </p:cNvPr>
        <p:cNvGrpSpPr/>
        <p:nvPr/>
      </p:nvGrpSpPr>
      <p:grpSpPr>
        <a:xfrm>
          <a:off x="0" y="0"/>
          <a:ext cx="0" cy="0"/>
          <a:chOff x="0" y="0"/>
          <a:chExt cx="0" cy="0"/>
        </a:xfrm>
      </p:grpSpPr>
      <p:pic>
        <p:nvPicPr>
          <p:cNvPr id="9" name="Imagen 8" descr="Cabeza y torso de un hombre y una mujer con un sombrero&#10;&#10;Descripción generada automáticamente con confianza baja">
            <a:extLst>
              <a:ext uri="{FF2B5EF4-FFF2-40B4-BE49-F238E27FC236}">
                <a16:creationId xmlns:a16="http://schemas.microsoft.com/office/drawing/2014/main" id="{8A931E39-EBA7-1D8F-E770-B6BD49FEFE4D}"/>
              </a:ext>
            </a:extLst>
          </p:cNvPr>
          <p:cNvPicPr>
            <a:picLocks noChangeAspect="1"/>
          </p:cNvPicPr>
          <p:nvPr/>
        </p:nvPicPr>
        <p:blipFill>
          <a:blip r:embed="rId2"/>
          <a:srcRect l="22857"/>
          <a:stretch/>
        </p:blipFill>
        <p:spPr>
          <a:xfrm>
            <a:off x="304410" y="910345"/>
            <a:ext cx="5710133" cy="4933478"/>
          </a:xfrm>
          <a:prstGeom prst="rect">
            <a:avLst/>
          </a:prstGeom>
        </p:spPr>
      </p:pic>
      <p:pic>
        <p:nvPicPr>
          <p:cNvPr id="3" name="Imagen 2">
            <a:extLst>
              <a:ext uri="{FF2B5EF4-FFF2-40B4-BE49-F238E27FC236}">
                <a16:creationId xmlns:a16="http://schemas.microsoft.com/office/drawing/2014/main" id="{EBA28994-0D15-6DE3-442A-8D8800CF21F7}"/>
              </a:ext>
            </a:extLst>
          </p:cNvPr>
          <p:cNvPicPr>
            <a:picLocks noChangeAspect="1"/>
          </p:cNvPicPr>
          <p:nvPr/>
        </p:nvPicPr>
        <p:blipFill>
          <a:blip r:embed="rId3"/>
          <a:stretch>
            <a:fillRect/>
          </a:stretch>
        </p:blipFill>
        <p:spPr>
          <a:xfrm>
            <a:off x="-756" y="0"/>
            <a:ext cx="7560431" cy="10691813"/>
          </a:xfrm>
          <a:prstGeom prst="rect">
            <a:avLst/>
          </a:prstGeom>
        </p:spPr>
      </p:pic>
      <p:sp>
        <p:nvSpPr>
          <p:cNvPr id="7" name="Título 1">
            <a:extLst>
              <a:ext uri="{FF2B5EF4-FFF2-40B4-BE49-F238E27FC236}">
                <a16:creationId xmlns:a16="http://schemas.microsoft.com/office/drawing/2014/main" id="{E84D20CB-F8FE-B98F-E5A0-D8B3B3A3351F}"/>
              </a:ext>
            </a:extLst>
          </p:cNvPr>
          <p:cNvSpPr txBox="1">
            <a:spLocks/>
          </p:cNvSpPr>
          <p:nvPr/>
        </p:nvSpPr>
        <p:spPr>
          <a:xfrm>
            <a:off x="1012875" y="6049109"/>
            <a:ext cx="6217920" cy="1952196"/>
          </a:xfrm>
          <a:prstGeom prst="rect">
            <a:avLst/>
          </a:prstGeom>
        </p:spPr>
        <p:txBody>
          <a:bodyPr vert="horz" lIns="98694" tIns="49347" rIns="98694" bIns="49347"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5180" b="1" dirty="0">
                <a:solidFill>
                  <a:schemeClr val="bg1"/>
                </a:solidFill>
                <a:latin typeface="Verdana" panose="020B0604030504040204" pitchFamily="34" charset="0"/>
                <a:ea typeface="Verdana" panose="020B0604030504040204" pitchFamily="34" charset="0"/>
                <a:cs typeface="Verdana" panose="020B0604030504040204" pitchFamily="34" charset="0"/>
              </a:rPr>
              <a:t>2. Composición del Presupuesto de Ingresos</a:t>
            </a:r>
            <a:endParaRPr lang="es-ES" sz="518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Rectángulo redondeado 6">
            <a:extLst>
              <a:ext uri="{FF2B5EF4-FFF2-40B4-BE49-F238E27FC236}">
                <a16:creationId xmlns:a16="http://schemas.microsoft.com/office/drawing/2014/main" id="{6611965D-A32B-1CF1-91BF-F28658D76083}"/>
              </a:ext>
            </a:extLst>
          </p:cNvPr>
          <p:cNvSpPr/>
          <p:nvPr/>
        </p:nvSpPr>
        <p:spPr>
          <a:xfrm>
            <a:off x="1907625" y="8254577"/>
            <a:ext cx="4428420" cy="1526891"/>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lIns="55515" tIns="27758" rIns="55515" bIns="27758" rtlCol="0" anchor="ctr"/>
          <a:lstStyle/>
          <a:p>
            <a:pPr algn="just"/>
            <a:endParaRPr lang="es-CO" sz="1079" dirty="0">
              <a:solidFill>
                <a:schemeClr val="bg1"/>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1E92DDD3-C876-ADB7-4917-1EE956F0CC87}"/>
              </a:ext>
            </a:extLst>
          </p:cNvPr>
          <p:cNvSpPr txBox="1"/>
          <p:nvPr/>
        </p:nvSpPr>
        <p:spPr>
          <a:xfrm>
            <a:off x="2173460" y="8833356"/>
            <a:ext cx="3896750" cy="461665"/>
          </a:xfrm>
          <a:prstGeom prst="rect">
            <a:avLst/>
          </a:prstGeom>
          <a:noFill/>
        </p:spPr>
        <p:txBody>
          <a:bodyPr wrap="square">
            <a:spAutoFit/>
          </a:bodyPr>
          <a:lstStyle/>
          <a:p>
            <a:pPr algn="just"/>
            <a:r>
              <a:rPr lang="es-CO" sz="2400" dirty="0">
                <a:solidFill>
                  <a:schemeClr val="bg1"/>
                </a:solidFill>
                <a:latin typeface="Verdana" panose="020B0604030504040204" pitchFamily="34" charset="0"/>
                <a:ea typeface="Verdana" panose="020B0604030504040204" pitchFamily="34" charset="0"/>
              </a:rPr>
              <a:t>Corte agosto de 2025</a:t>
            </a:r>
          </a:p>
        </p:txBody>
      </p:sp>
    </p:spTree>
    <p:extLst>
      <p:ext uri="{BB962C8B-B14F-4D97-AF65-F5344CB8AC3E}">
        <p14:creationId xmlns:p14="http://schemas.microsoft.com/office/powerpoint/2010/main" val="246060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C9A6EC06-ACA6-7AD9-BF8C-0C15ED49B2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45" y="1092115"/>
            <a:ext cx="5517653" cy="524850"/>
          </a:xfrm>
          <a:prstGeom prst="rect">
            <a:avLst/>
          </a:prstGeom>
        </p:spPr>
      </p:pic>
      <p:sp>
        <p:nvSpPr>
          <p:cNvPr id="5" name="CuadroTexto 4">
            <a:extLst>
              <a:ext uri="{FF2B5EF4-FFF2-40B4-BE49-F238E27FC236}">
                <a16:creationId xmlns:a16="http://schemas.microsoft.com/office/drawing/2014/main" id="{C2861B25-B50D-4839-9BE2-BFBD6527BFA8}"/>
              </a:ext>
            </a:extLst>
          </p:cNvPr>
          <p:cNvSpPr txBox="1"/>
          <p:nvPr/>
        </p:nvSpPr>
        <p:spPr>
          <a:xfrm>
            <a:off x="2083976" y="1101450"/>
            <a:ext cx="3391722" cy="490904"/>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2. Composición del Presupuesto de Ingresos</a:t>
            </a:r>
          </a:p>
        </p:txBody>
      </p:sp>
      <p:sp>
        <p:nvSpPr>
          <p:cNvPr id="6" name="CuadroTexto 5">
            <a:extLst>
              <a:ext uri="{FF2B5EF4-FFF2-40B4-BE49-F238E27FC236}">
                <a16:creationId xmlns:a16="http://schemas.microsoft.com/office/drawing/2014/main" id="{1BB8B055-DE8D-5A75-6CB1-5B4E75E9FE3C}"/>
              </a:ext>
            </a:extLst>
          </p:cNvPr>
          <p:cNvSpPr txBox="1"/>
          <p:nvPr/>
        </p:nvSpPr>
        <p:spPr>
          <a:xfrm>
            <a:off x="526686" y="1699138"/>
            <a:ext cx="6739767" cy="601703"/>
          </a:xfrm>
          <a:prstGeom prst="rect">
            <a:avLst/>
          </a:prstGeom>
          <a:noFill/>
        </p:spPr>
        <p:txBody>
          <a:bodyPr wrap="square" rtlCol="0">
            <a:spAutoFit/>
          </a:bodyPr>
          <a:lstStyle/>
          <a:p>
            <a:pPr algn="ctr"/>
            <a:r>
              <a:rPr lang="es-ES" sz="1510" b="1" dirty="0">
                <a:solidFill>
                  <a:srgbClr val="0B78B5"/>
                </a:solidFill>
                <a:latin typeface="Verdana" panose="020B0604030504040204" pitchFamily="34" charset="0"/>
                <a:ea typeface="Verdana" panose="020B0604030504040204" pitchFamily="34" charset="0"/>
              </a:rPr>
              <a:t>2.1 Por Fuente</a:t>
            </a:r>
          </a:p>
          <a:p>
            <a:endParaRPr lang="es-CO" dirty="0"/>
          </a:p>
        </p:txBody>
      </p:sp>
      <p:sp>
        <p:nvSpPr>
          <p:cNvPr id="10" name="Flecha: a la derecha 9">
            <a:extLst>
              <a:ext uri="{FF2B5EF4-FFF2-40B4-BE49-F238E27FC236}">
                <a16:creationId xmlns:a16="http://schemas.microsoft.com/office/drawing/2014/main" id="{6783714E-8610-4450-94CC-B18257AC214E}"/>
              </a:ext>
            </a:extLst>
          </p:cNvPr>
          <p:cNvSpPr/>
          <p:nvPr/>
        </p:nvSpPr>
        <p:spPr>
          <a:xfrm rot="5400000">
            <a:off x="5351215" y="5830775"/>
            <a:ext cx="178674" cy="189387"/>
          </a:xfrm>
          <a:prstGeom prst="rightArrow">
            <a:avLst>
              <a:gd name="adj1" fmla="val 66700"/>
              <a:gd name="adj2" fmla="val 50000"/>
            </a:avLst>
          </a:prstGeom>
          <a:solidFill>
            <a:schemeClr val="accent6"/>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s-CO"/>
          </a:p>
        </p:txBody>
      </p:sp>
      <p:pic>
        <p:nvPicPr>
          <p:cNvPr id="63" name="Imagen 62">
            <a:extLst>
              <a:ext uri="{FF2B5EF4-FFF2-40B4-BE49-F238E27FC236}">
                <a16:creationId xmlns:a16="http://schemas.microsoft.com/office/drawing/2014/main" id="{6FB5D590-C6E9-2420-ACA9-DBEF11BDF250}"/>
              </a:ext>
            </a:extLst>
          </p:cNvPr>
          <p:cNvPicPr>
            <a:picLocks noChangeAspect="1"/>
          </p:cNvPicPr>
          <p:nvPr/>
        </p:nvPicPr>
        <p:blipFill>
          <a:blip r:embed="rId5"/>
          <a:stretch>
            <a:fillRect/>
          </a:stretch>
        </p:blipFill>
        <p:spPr>
          <a:xfrm>
            <a:off x="4805097" y="328224"/>
            <a:ext cx="1659313" cy="296306"/>
          </a:xfrm>
          <a:prstGeom prst="rect">
            <a:avLst/>
          </a:prstGeom>
        </p:spPr>
      </p:pic>
      <p:sp>
        <p:nvSpPr>
          <p:cNvPr id="64" name="CuadroTexto 63">
            <a:extLst>
              <a:ext uri="{FF2B5EF4-FFF2-40B4-BE49-F238E27FC236}">
                <a16:creationId xmlns:a16="http://schemas.microsoft.com/office/drawing/2014/main" id="{D8B327E1-1EB8-C263-9912-1BA2ED2CB0DE}"/>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cxnSp>
        <p:nvCxnSpPr>
          <p:cNvPr id="61" name="Conector recto 60">
            <a:extLst>
              <a:ext uri="{FF2B5EF4-FFF2-40B4-BE49-F238E27FC236}">
                <a16:creationId xmlns:a16="http://schemas.microsoft.com/office/drawing/2014/main" id="{CE114726-EF28-DBA8-67F2-FF4E589DFA58}"/>
              </a:ext>
            </a:extLst>
          </p:cNvPr>
          <p:cNvCxnSpPr/>
          <p:nvPr/>
        </p:nvCxnSpPr>
        <p:spPr>
          <a:xfrm>
            <a:off x="3744692" y="3707833"/>
            <a:ext cx="0" cy="5265453"/>
          </a:xfrm>
          <a:prstGeom prst="line">
            <a:avLst/>
          </a:prstGeom>
        </p:spPr>
        <p:style>
          <a:lnRef idx="1">
            <a:schemeClr val="accent1"/>
          </a:lnRef>
          <a:fillRef idx="0">
            <a:schemeClr val="accent1"/>
          </a:fillRef>
          <a:effectRef idx="0">
            <a:schemeClr val="accent1"/>
          </a:effectRef>
          <a:fontRef idx="minor">
            <a:schemeClr val="tx1"/>
          </a:fontRef>
        </p:style>
      </p:cxnSp>
      <p:sp>
        <p:nvSpPr>
          <p:cNvPr id="62" name="Marcador de contenido 2">
            <a:extLst>
              <a:ext uri="{FF2B5EF4-FFF2-40B4-BE49-F238E27FC236}">
                <a16:creationId xmlns:a16="http://schemas.microsoft.com/office/drawing/2014/main" id="{3336A147-677D-440F-5186-E20B5AD9D7EF}"/>
              </a:ext>
            </a:extLst>
          </p:cNvPr>
          <p:cNvSpPr>
            <a:spLocks noGrp="1"/>
          </p:cNvSpPr>
          <p:nvPr>
            <p:ph idx="1"/>
          </p:nvPr>
        </p:nvSpPr>
        <p:spPr>
          <a:xfrm>
            <a:off x="512770" y="2003689"/>
            <a:ext cx="6520219" cy="1228110"/>
          </a:xfrm>
        </p:spPr>
        <p:txBody>
          <a:bodyPr>
            <a:normAutofit lnSpcReduction="10000"/>
          </a:bodyPr>
          <a:lstStyle/>
          <a:p>
            <a:pPr marL="0" indent="0" algn="just">
              <a:lnSpc>
                <a:spcPct val="115000"/>
              </a:lnSpc>
              <a:spcAft>
                <a:spcPts val="800"/>
              </a:spcAft>
              <a:buNone/>
            </a:pPr>
            <a:r>
              <a:rPr lang="es-ES_tradnl" sz="1400" kern="100" dirty="0">
                <a:effectLst/>
                <a:cs typeface="Times New Roman" panose="02020603050405020304" pitchFamily="18" charset="0"/>
              </a:rPr>
              <a:t>La clasificación por fuente de los ingresos se realiza </a:t>
            </a:r>
            <a:r>
              <a:rPr lang="es-CO" sz="1400" kern="100" dirty="0">
                <a:cs typeface="Times New Roman" panose="02020603050405020304" pitchFamily="18" charset="0"/>
              </a:rPr>
              <a:t>de acuerdo con su origen, si son del presupuesto nacional se identifican como Nación y si son administrados por establecimientos públicos se identifican como Propios. En el gráfico No. 1 se presentan los montos por fuente y concepto.</a:t>
            </a:r>
            <a:endParaRPr lang="es-ES_tradnl" sz="1400" kern="100" dirty="0">
              <a:effectLst/>
              <a:cs typeface="Times New Roman" panose="02020603050405020304" pitchFamily="18" charset="0"/>
            </a:endParaRPr>
          </a:p>
        </p:txBody>
      </p:sp>
      <p:sp>
        <p:nvSpPr>
          <p:cNvPr id="2" name="Marcador de contenido 2">
            <a:extLst>
              <a:ext uri="{FF2B5EF4-FFF2-40B4-BE49-F238E27FC236}">
                <a16:creationId xmlns:a16="http://schemas.microsoft.com/office/drawing/2014/main" id="{B78A0740-112E-D6C3-A18A-19ABF45D5866}"/>
              </a:ext>
            </a:extLst>
          </p:cNvPr>
          <p:cNvSpPr txBox="1">
            <a:spLocks/>
          </p:cNvSpPr>
          <p:nvPr/>
        </p:nvSpPr>
        <p:spPr>
          <a:xfrm>
            <a:off x="1257301" y="3272435"/>
            <a:ext cx="4826000" cy="493196"/>
          </a:xfrm>
          <a:prstGeom prst="rect">
            <a:avLst/>
          </a:prstGeom>
        </p:spPr>
        <p:txBody>
          <a:bodyPr vert="horz" lIns="91440" tIns="45720" rIns="91440" bIns="45720" rtlCol="0">
            <a:normAutofit fontScale="85000" lnSpcReduction="10000"/>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510" b="1" dirty="0">
                <a:solidFill>
                  <a:srgbClr val="0B78B5"/>
                </a:solidFill>
                <a:cs typeface="+mn-cs"/>
              </a:rPr>
              <a:t>Gráfico No.1. Presupuesto de ingresos por fuente</a:t>
            </a:r>
            <a:endParaRPr lang="es-ES_tradnl" sz="1510" b="1" dirty="0">
              <a:solidFill>
                <a:srgbClr val="0B78B5"/>
              </a:solidFill>
              <a:cs typeface="+mn-cs"/>
            </a:endParaRPr>
          </a:p>
        </p:txBody>
      </p:sp>
      <p:sp>
        <p:nvSpPr>
          <p:cNvPr id="3" name="Flecha: a la derecha 2">
            <a:extLst>
              <a:ext uri="{FF2B5EF4-FFF2-40B4-BE49-F238E27FC236}">
                <a16:creationId xmlns:a16="http://schemas.microsoft.com/office/drawing/2014/main" id="{7B881BB8-2B52-5887-DF8B-276AFDB259C8}"/>
              </a:ext>
            </a:extLst>
          </p:cNvPr>
          <p:cNvSpPr/>
          <p:nvPr/>
        </p:nvSpPr>
        <p:spPr>
          <a:xfrm rot="5400000">
            <a:off x="1959496" y="5830775"/>
            <a:ext cx="178674" cy="189387"/>
          </a:xfrm>
          <a:prstGeom prst="rightArrow">
            <a:avLst>
              <a:gd name="adj1" fmla="val 66700"/>
              <a:gd name="adj2" fmla="val 50000"/>
            </a:avLst>
          </a:prstGeom>
          <a:solidFill>
            <a:schemeClr val="accent6"/>
          </a:solidFill>
        </p:spPr>
        <p:style>
          <a:lnRef idx="0">
            <a:schemeClr val="accent1">
              <a:tint val="60000"/>
              <a:hueOff val="0"/>
              <a:satOff val="0"/>
              <a:lumOff val="0"/>
              <a:alphaOff val="0"/>
            </a:schemeClr>
          </a:lnRef>
          <a:fillRef idx="1">
            <a:scrgbClr r="0" g="0" b="0"/>
          </a:fillRef>
          <a:effectRef idx="1">
            <a:schemeClr val="accent1">
              <a:tint val="60000"/>
              <a:hueOff val="0"/>
              <a:satOff val="0"/>
              <a:lumOff val="0"/>
              <a:alphaOff val="0"/>
            </a:schemeClr>
          </a:effectRef>
          <a:fontRef idx="minor">
            <a:schemeClr val="lt1"/>
          </a:fontRef>
        </p:style>
        <p:txBody>
          <a:bodyPr/>
          <a:lstStyle/>
          <a:p>
            <a:endParaRPr lang="es-CO"/>
          </a:p>
        </p:txBody>
      </p:sp>
      <p:pic>
        <p:nvPicPr>
          <p:cNvPr id="15" name="Imagen 14">
            <a:extLst>
              <a:ext uri="{FF2B5EF4-FFF2-40B4-BE49-F238E27FC236}">
                <a16:creationId xmlns:a16="http://schemas.microsoft.com/office/drawing/2014/main" id="{5C08A2CA-07A7-459B-79BC-686AC8618002}"/>
              </a:ext>
            </a:extLst>
          </p:cNvPr>
          <p:cNvPicPr>
            <a:picLocks noChangeAspect="1"/>
          </p:cNvPicPr>
          <p:nvPr/>
        </p:nvPicPr>
        <p:blipFill>
          <a:blip r:embed="rId6"/>
          <a:stretch>
            <a:fillRect/>
          </a:stretch>
        </p:blipFill>
        <p:spPr>
          <a:xfrm>
            <a:off x="1067938" y="3846774"/>
            <a:ext cx="2171416" cy="1908214"/>
          </a:xfrm>
          <a:prstGeom prst="rect">
            <a:avLst/>
          </a:prstGeom>
        </p:spPr>
      </p:pic>
      <p:pic>
        <p:nvPicPr>
          <p:cNvPr id="17" name="Imagen 16">
            <a:extLst>
              <a:ext uri="{FF2B5EF4-FFF2-40B4-BE49-F238E27FC236}">
                <a16:creationId xmlns:a16="http://schemas.microsoft.com/office/drawing/2014/main" id="{6CDA75B9-8AD3-5210-4BBC-4B2C0DB44991}"/>
              </a:ext>
            </a:extLst>
          </p:cNvPr>
          <p:cNvPicPr>
            <a:picLocks noChangeAspect="1"/>
          </p:cNvPicPr>
          <p:nvPr/>
        </p:nvPicPr>
        <p:blipFill>
          <a:blip r:embed="rId7"/>
          <a:stretch>
            <a:fillRect/>
          </a:stretch>
        </p:blipFill>
        <p:spPr>
          <a:xfrm>
            <a:off x="4485872" y="3827462"/>
            <a:ext cx="2180816" cy="1908214"/>
          </a:xfrm>
          <a:prstGeom prst="rect">
            <a:avLst/>
          </a:prstGeom>
        </p:spPr>
      </p:pic>
      <p:pic>
        <p:nvPicPr>
          <p:cNvPr id="19" name="Imagen 18">
            <a:extLst>
              <a:ext uri="{FF2B5EF4-FFF2-40B4-BE49-F238E27FC236}">
                <a16:creationId xmlns:a16="http://schemas.microsoft.com/office/drawing/2014/main" id="{AB932D14-2E3E-BA52-EE58-20AE487C9BC1}"/>
              </a:ext>
            </a:extLst>
          </p:cNvPr>
          <p:cNvPicPr>
            <a:picLocks noChangeAspect="1"/>
          </p:cNvPicPr>
          <p:nvPr/>
        </p:nvPicPr>
        <p:blipFill>
          <a:blip r:embed="rId8"/>
          <a:stretch>
            <a:fillRect/>
          </a:stretch>
        </p:blipFill>
        <p:spPr>
          <a:xfrm>
            <a:off x="616673" y="6115261"/>
            <a:ext cx="2674932" cy="2864254"/>
          </a:xfrm>
          <a:prstGeom prst="rect">
            <a:avLst/>
          </a:prstGeom>
        </p:spPr>
      </p:pic>
      <p:pic>
        <p:nvPicPr>
          <p:cNvPr id="22" name="Imagen 21">
            <a:extLst>
              <a:ext uri="{FF2B5EF4-FFF2-40B4-BE49-F238E27FC236}">
                <a16:creationId xmlns:a16="http://schemas.microsoft.com/office/drawing/2014/main" id="{5C69A1FE-EEB2-F831-7BEA-48FCAD8CD647}"/>
              </a:ext>
            </a:extLst>
          </p:cNvPr>
          <p:cNvPicPr>
            <a:picLocks noChangeAspect="1"/>
          </p:cNvPicPr>
          <p:nvPr/>
        </p:nvPicPr>
        <p:blipFill>
          <a:blip r:embed="rId9"/>
          <a:stretch>
            <a:fillRect/>
          </a:stretch>
        </p:blipFill>
        <p:spPr>
          <a:xfrm>
            <a:off x="4237758" y="6109032"/>
            <a:ext cx="2475880" cy="2864254"/>
          </a:xfrm>
          <a:prstGeom prst="rect">
            <a:avLst/>
          </a:prstGeom>
        </p:spPr>
      </p:pic>
    </p:spTree>
    <p:extLst>
      <p:ext uri="{BB962C8B-B14F-4D97-AF65-F5344CB8AC3E}">
        <p14:creationId xmlns:p14="http://schemas.microsoft.com/office/powerpoint/2010/main" val="4220269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a:extLst>
              <a:ext uri="{FF2B5EF4-FFF2-40B4-BE49-F238E27FC236}">
                <a16:creationId xmlns:a16="http://schemas.microsoft.com/office/drawing/2014/main" id="{F372539D-6604-848E-CE07-A7409CF5BAF2}"/>
              </a:ext>
            </a:extLst>
          </p:cNvPr>
          <p:cNvPicPr>
            <a:picLocks noChangeAspect="1"/>
          </p:cNvPicPr>
          <p:nvPr/>
        </p:nvPicPr>
        <p:blipFill>
          <a:blip r:embed="rId2"/>
          <a:stretch>
            <a:fillRect/>
          </a:stretch>
        </p:blipFill>
        <p:spPr>
          <a:xfrm>
            <a:off x="191717" y="7388234"/>
            <a:ext cx="3204150" cy="1273172"/>
          </a:xfrm>
          <a:prstGeom prst="rect">
            <a:avLst/>
          </a:prstGeom>
        </p:spPr>
      </p:pic>
      <p:pic>
        <p:nvPicPr>
          <p:cNvPr id="23" name="Imagen 22">
            <a:extLst>
              <a:ext uri="{FF2B5EF4-FFF2-40B4-BE49-F238E27FC236}">
                <a16:creationId xmlns:a16="http://schemas.microsoft.com/office/drawing/2014/main" id="{45A6B22E-1D9A-BFAC-D6B0-62E71658F033}"/>
              </a:ext>
            </a:extLst>
          </p:cNvPr>
          <p:cNvPicPr>
            <a:picLocks noChangeAspect="1"/>
          </p:cNvPicPr>
          <p:nvPr/>
        </p:nvPicPr>
        <p:blipFill>
          <a:blip r:embed="rId3"/>
          <a:stretch>
            <a:fillRect/>
          </a:stretch>
        </p:blipFill>
        <p:spPr>
          <a:xfrm>
            <a:off x="3788258" y="4491951"/>
            <a:ext cx="3511333" cy="1414286"/>
          </a:xfrm>
          <a:prstGeom prst="rect">
            <a:avLst/>
          </a:prstGeom>
        </p:spPr>
      </p:pic>
      <p:pic>
        <p:nvPicPr>
          <p:cNvPr id="18" name="Imagen 17">
            <a:extLst>
              <a:ext uri="{FF2B5EF4-FFF2-40B4-BE49-F238E27FC236}">
                <a16:creationId xmlns:a16="http://schemas.microsoft.com/office/drawing/2014/main" id="{3799BB88-71DA-1E85-B43D-4D81E84D8FA9}"/>
              </a:ext>
            </a:extLst>
          </p:cNvPr>
          <p:cNvPicPr>
            <a:picLocks noChangeAspect="1"/>
          </p:cNvPicPr>
          <p:nvPr/>
        </p:nvPicPr>
        <p:blipFill>
          <a:blip r:embed="rId4"/>
          <a:stretch>
            <a:fillRect/>
          </a:stretch>
        </p:blipFill>
        <p:spPr>
          <a:xfrm>
            <a:off x="344696" y="4515502"/>
            <a:ext cx="3185280" cy="1298266"/>
          </a:xfrm>
          <a:prstGeom prst="rect">
            <a:avLst/>
          </a:prstGeom>
        </p:spPr>
      </p:pic>
      <p:sp>
        <p:nvSpPr>
          <p:cNvPr id="3" name="Marcador de contenido 2">
            <a:extLst>
              <a:ext uri="{FF2B5EF4-FFF2-40B4-BE49-F238E27FC236}">
                <a16:creationId xmlns:a16="http://schemas.microsoft.com/office/drawing/2014/main" id="{C8AEF975-FF59-DCBC-DF24-C288A3F8582E}"/>
              </a:ext>
            </a:extLst>
          </p:cNvPr>
          <p:cNvSpPr>
            <a:spLocks noGrp="1"/>
          </p:cNvSpPr>
          <p:nvPr>
            <p:ph idx="1"/>
          </p:nvPr>
        </p:nvSpPr>
        <p:spPr>
          <a:xfrm>
            <a:off x="519727" y="2084550"/>
            <a:ext cx="6520219" cy="1172485"/>
          </a:xfrm>
        </p:spPr>
        <p:txBody>
          <a:bodyPr>
            <a:normAutofit lnSpcReduction="10000"/>
          </a:bodyPr>
          <a:lstStyle/>
          <a:p>
            <a:pPr marL="0" indent="0" algn="just">
              <a:lnSpc>
                <a:spcPct val="115000"/>
              </a:lnSpc>
              <a:spcAft>
                <a:spcPts val="800"/>
              </a:spcAft>
              <a:buNone/>
            </a:pPr>
            <a:r>
              <a:rPr lang="es-ES_tradnl" sz="1400" kern="100" dirty="0">
                <a:effectLst/>
                <a:cs typeface="Times New Roman" panose="02020603050405020304" pitchFamily="18" charset="0"/>
              </a:rPr>
              <a:t>Los ingresos se clasifican en: Ingresos corrientes, recursos de capital, fondos especiales y contribuciones parafiscales. En el gráfico No. 2 se presentan los principales conceptos dentro de cada uno sin distinguir la fuente (nación y propios).</a:t>
            </a:r>
            <a:endParaRPr lang="es-CO" sz="1400" kern="100" dirty="0">
              <a:effectLst/>
              <a:cs typeface="Times New Roman" panose="02020603050405020304" pitchFamily="18" charset="0"/>
            </a:endParaRPr>
          </a:p>
          <a:p>
            <a:pPr marL="0" indent="0">
              <a:buNone/>
            </a:pPr>
            <a:endParaRPr lang="es-CO" dirty="0"/>
          </a:p>
        </p:txBody>
      </p:sp>
      <p:pic>
        <p:nvPicPr>
          <p:cNvPr id="4" name="Gráfico 3">
            <a:extLst>
              <a:ext uri="{FF2B5EF4-FFF2-40B4-BE49-F238E27FC236}">
                <a16:creationId xmlns:a16="http://schemas.microsoft.com/office/drawing/2014/main" id="{AB9C0FC2-2FF1-587A-060B-EEF1E3BA2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745" y="1092115"/>
            <a:ext cx="5517653" cy="524850"/>
          </a:xfrm>
          <a:prstGeom prst="rect">
            <a:avLst/>
          </a:prstGeom>
        </p:spPr>
      </p:pic>
      <p:sp>
        <p:nvSpPr>
          <p:cNvPr id="5" name="CuadroTexto 4">
            <a:extLst>
              <a:ext uri="{FF2B5EF4-FFF2-40B4-BE49-F238E27FC236}">
                <a16:creationId xmlns:a16="http://schemas.microsoft.com/office/drawing/2014/main" id="{0BEC06E7-197D-CBDE-F65D-D529C3D503DB}"/>
              </a:ext>
            </a:extLst>
          </p:cNvPr>
          <p:cNvSpPr txBox="1"/>
          <p:nvPr/>
        </p:nvSpPr>
        <p:spPr>
          <a:xfrm>
            <a:off x="2083976" y="1101450"/>
            <a:ext cx="3391722" cy="490904"/>
          </a:xfrm>
          <a:prstGeom prst="rect">
            <a:avLst/>
          </a:prstGeom>
          <a:noFill/>
        </p:spPr>
        <p:txBody>
          <a:bodyPr wrap="square">
            <a:spAutoFit/>
          </a:bodyPr>
          <a:lstStyle/>
          <a:p>
            <a:pPr algn="ctr"/>
            <a:r>
              <a:rPr lang="es-CO" sz="1295" b="1" dirty="0">
                <a:solidFill>
                  <a:schemeClr val="bg1"/>
                </a:solidFill>
                <a:latin typeface="Verdana" panose="020B0604030504040204" pitchFamily="34" charset="0"/>
                <a:ea typeface="Verdana" panose="020B0604030504040204" pitchFamily="34" charset="0"/>
              </a:rPr>
              <a:t>2. Composición del Presupuesto de Ingresos</a:t>
            </a:r>
          </a:p>
        </p:txBody>
      </p:sp>
      <p:sp>
        <p:nvSpPr>
          <p:cNvPr id="6" name="CuadroTexto 5">
            <a:extLst>
              <a:ext uri="{FF2B5EF4-FFF2-40B4-BE49-F238E27FC236}">
                <a16:creationId xmlns:a16="http://schemas.microsoft.com/office/drawing/2014/main" id="{BD87A2C5-1C00-3E40-8633-33207F6BB47D}"/>
              </a:ext>
            </a:extLst>
          </p:cNvPr>
          <p:cNvSpPr txBox="1"/>
          <p:nvPr/>
        </p:nvSpPr>
        <p:spPr>
          <a:xfrm>
            <a:off x="559824" y="1685649"/>
            <a:ext cx="6739767" cy="601703"/>
          </a:xfrm>
          <a:prstGeom prst="rect">
            <a:avLst/>
          </a:prstGeom>
          <a:noFill/>
        </p:spPr>
        <p:txBody>
          <a:bodyPr wrap="square" rtlCol="0">
            <a:spAutoFit/>
          </a:bodyPr>
          <a:lstStyle/>
          <a:p>
            <a:pPr algn="ctr"/>
            <a:r>
              <a:rPr lang="es-ES" sz="1510" b="1" dirty="0">
                <a:solidFill>
                  <a:srgbClr val="0B78B5"/>
                </a:solidFill>
                <a:latin typeface="Verdana" panose="020B0604030504040204" pitchFamily="34" charset="0"/>
                <a:ea typeface="Verdana" panose="020B0604030504040204" pitchFamily="34" charset="0"/>
              </a:rPr>
              <a:t>2.2 Por Concepto</a:t>
            </a:r>
          </a:p>
          <a:p>
            <a:endParaRPr lang="es-CO" dirty="0"/>
          </a:p>
        </p:txBody>
      </p:sp>
      <p:pic>
        <p:nvPicPr>
          <p:cNvPr id="10" name="Imagen 9">
            <a:extLst>
              <a:ext uri="{FF2B5EF4-FFF2-40B4-BE49-F238E27FC236}">
                <a16:creationId xmlns:a16="http://schemas.microsoft.com/office/drawing/2014/main" id="{10E27969-B839-AB1E-0F7A-70AE85E18551}"/>
              </a:ext>
            </a:extLst>
          </p:cNvPr>
          <p:cNvPicPr>
            <a:picLocks noChangeAspect="1"/>
          </p:cNvPicPr>
          <p:nvPr/>
        </p:nvPicPr>
        <p:blipFill>
          <a:blip r:embed="rId7"/>
          <a:stretch>
            <a:fillRect/>
          </a:stretch>
        </p:blipFill>
        <p:spPr>
          <a:xfrm>
            <a:off x="4805097" y="328224"/>
            <a:ext cx="1659313" cy="296306"/>
          </a:xfrm>
          <a:prstGeom prst="rect">
            <a:avLst/>
          </a:prstGeom>
        </p:spPr>
      </p:pic>
      <p:sp>
        <p:nvSpPr>
          <p:cNvPr id="11" name="CuadroTexto 10">
            <a:extLst>
              <a:ext uri="{FF2B5EF4-FFF2-40B4-BE49-F238E27FC236}">
                <a16:creationId xmlns:a16="http://schemas.microsoft.com/office/drawing/2014/main" id="{2610D5CC-88D8-D01F-A6CA-E375D2844B09}"/>
              </a:ext>
            </a:extLst>
          </p:cNvPr>
          <p:cNvSpPr txBox="1"/>
          <p:nvPr/>
        </p:nvSpPr>
        <p:spPr>
          <a:xfrm>
            <a:off x="4693778" y="409086"/>
            <a:ext cx="2130951" cy="215444"/>
          </a:xfrm>
          <a:prstGeom prst="rect">
            <a:avLst/>
          </a:prstGeom>
          <a:noFill/>
        </p:spPr>
        <p:txBody>
          <a:bodyPr wrap="square" rtlCol="0">
            <a:spAutoFit/>
          </a:bodyPr>
          <a:lstStyle/>
          <a:p>
            <a:r>
              <a:rPr lang="es-CO" sz="800" b="1" dirty="0">
                <a:solidFill>
                  <a:schemeClr val="bg1">
                    <a:lumMod val="65000"/>
                  </a:schemeClr>
                </a:solidFill>
                <a:latin typeface="Verdana Pro" panose="020B0604030504040204" pitchFamily="34" charset="0"/>
                <a:ea typeface="Verdana" panose="020B0604030504040204" pitchFamily="34" charset="0"/>
              </a:rPr>
              <a:t>PGN 2025: </a:t>
            </a:r>
            <a:r>
              <a:rPr lang="es-CO" sz="800" b="1" dirty="0">
                <a:solidFill>
                  <a:schemeClr val="tx1">
                    <a:lumMod val="65000"/>
                    <a:lumOff val="35000"/>
                  </a:schemeClr>
                </a:solidFill>
                <a:latin typeface="Verdana Pro" panose="020B0604030504040204" pitchFamily="34" charset="0"/>
                <a:ea typeface="Verdana" panose="020B0604030504040204" pitchFamily="34" charset="0"/>
              </a:rPr>
              <a:t>Ejecución Ingresos</a:t>
            </a:r>
          </a:p>
        </p:txBody>
      </p:sp>
      <p:pic>
        <p:nvPicPr>
          <p:cNvPr id="14" name="Gráfico 13">
            <a:extLst>
              <a:ext uri="{FF2B5EF4-FFF2-40B4-BE49-F238E27FC236}">
                <a16:creationId xmlns:a16="http://schemas.microsoft.com/office/drawing/2014/main" id="{3B613C72-9F3F-F66F-584D-C30EEE30B9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4595" y="3903353"/>
            <a:ext cx="2961271" cy="320804"/>
          </a:xfrm>
          <a:prstGeom prst="rect">
            <a:avLst/>
          </a:prstGeom>
        </p:spPr>
      </p:pic>
      <p:sp>
        <p:nvSpPr>
          <p:cNvPr id="15" name="CuadroTexto 14">
            <a:extLst>
              <a:ext uri="{FF2B5EF4-FFF2-40B4-BE49-F238E27FC236}">
                <a16:creationId xmlns:a16="http://schemas.microsoft.com/office/drawing/2014/main" id="{D2D54E1E-6397-EE8B-E8C0-C2CB3EF09598}"/>
              </a:ext>
            </a:extLst>
          </p:cNvPr>
          <p:cNvSpPr txBox="1"/>
          <p:nvPr/>
        </p:nvSpPr>
        <p:spPr>
          <a:xfrm>
            <a:off x="1053256" y="3942560"/>
            <a:ext cx="1837341" cy="261610"/>
          </a:xfrm>
          <a:prstGeom prst="rect">
            <a:avLst/>
          </a:prstGeom>
          <a:noFill/>
        </p:spPr>
        <p:txBody>
          <a:bodyPr wrap="square">
            <a:spAutoFit/>
          </a:bodyPr>
          <a:lstStyle/>
          <a:p>
            <a:pPr algn="ctr"/>
            <a:r>
              <a:rPr lang="es-CO" sz="1100" b="1" dirty="0">
                <a:latin typeface="Verdana" panose="020B0604030504040204" pitchFamily="34" charset="0"/>
                <a:ea typeface="Verdana" panose="020B0604030504040204" pitchFamily="34" charset="0"/>
              </a:rPr>
              <a:t>Ingresos Corrientes</a:t>
            </a:r>
          </a:p>
        </p:txBody>
      </p:sp>
      <p:pic>
        <p:nvPicPr>
          <p:cNvPr id="16" name="Gráfico 15">
            <a:extLst>
              <a:ext uri="{FF2B5EF4-FFF2-40B4-BE49-F238E27FC236}">
                <a16:creationId xmlns:a16="http://schemas.microsoft.com/office/drawing/2014/main" id="{867DA221-3CF7-1ADA-B843-CF36AFF307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8931" y="6824043"/>
            <a:ext cx="2961271" cy="320805"/>
          </a:xfrm>
          <a:prstGeom prst="rect">
            <a:avLst/>
          </a:prstGeom>
        </p:spPr>
      </p:pic>
      <p:sp>
        <p:nvSpPr>
          <p:cNvPr id="17" name="CuadroTexto 16">
            <a:extLst>
              <a:ext uri="{FF2B5EF4-FFF2-40B4-BE49-F238E27FC236}">
                <a16:creationId xmlns:a16="http://schemas.microsoft.com/office/drawing/2014/main" id="{925BF52C-4BF1-EE9B-7BE5-3E94336C77EB}"/>
              </a:ext>
            </a:extLst>
          </p:cNvPr>
          <p:cNvSpPr txBox="1"/>
          <p:nvPr/>
        </p:nvSpPr>
        <p:spPr>
          <a:xfrm>
            <a:off x="897723" y="6854845"/>
            <a:ext cx="1909086" cy="261610"/>
          </a:xfrm>
          <a:prstGeom prst="rect">
            <a:avLst/>
          </a:prstGeom>
          <a:noFill/>
        </p:spPr>
        <p:txBody>
          <a:bodyPr wrap="square">
            <a:spAutoFit/>
          </a:bodyPr>
          <a:lstStyle/>
          <a:p>
            <a:pPr algn="ctr"/>
            <a:r>
              <a:rPr lang="es-CO" sz="1100" b="1" dirty="0">
                <a:solidFill>
                  <a:schemeClr val="bg1"/>
                </a:solidFill>
                <a:latin typeface="Verdana" panose="020B0604030504040204" pitchFamily="34" charset="0"/>
                <a:ea typeface="Verdana" panose="020B0604030504040204" pitchFamily="34" charset="0"/>
              </a:rPr>
              <a:t>Fondos Especiales</a:t>
            </a:r>
          </a:p>
        </p:txBody>
      </p:sp>
      <p:cxnSp>
        <p:nvCxnSpPr>
          <p:cNvPr id="24" name="Conector recto 23">
            <a:extLst>
              <a:ext uri="{FF2B5EF4-FFF2-40B4-BE49-F238E27FC236}">
                <a16:creationId xmlns:a16="http://schemas.microsoft.com/office/drawing/2014/main" id="{4DC7C1B9-8459-E8F4-1415-8A3B0F73E419}"/>
              </a:ext>
            </a:extLst>
          </p:cNvPr>
          <p:cNvCxnSpPr>
            <a:cxnSpLocks/>
          </p:cNvCxnSpPr>
          <p:nvPr/>
        </p:nvCxnSpPr>
        <p:spPr>
          <a:xfrm>
            <a:off x="3647416" y="3812801"/>
            <a:ext cx="0" cy="5425242"/>
          </a:xfrm>
          <a:prstGeom prst="line">
            <a:avLst/>
          </a:prstGeom>
        </p:spPr>
        <p:style>
          <a:lnRef idx="1">
            <a:schemeClr val="accent2"/>
          </a:lnRef>
          <a:fillRef idx="0">
            <a:schemeClr val="accent2"/>
          </a:fillRef>
          <a:effectRef idx="0">
            <a:schemeClr val="accent2"/>
          </a:effectRef>
          <a:fontRef idx="minor">
            <a:schemeClr val="tx1"/>
          </a:fontRef>
        </p:style>
      </p:cxnSp>
      <p:pic>
        <p:nvPicPr>
          <p:cNvPr id="26" name="Gráfico 25">
            <a:extLst>
              <a:ext uri="{FF2B5EF4-FFF2-40B4-BE49-F238E27FC236}">
                <a16:creationId xmlns:a16="http://schemas.microsoft.com/office/drawing/2014/main" id="{64B41695-CEEA-E635-4AB1-355D086FAC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62574" y="6833873"/>
            <a:ext cx="2955229" cy="320150"/>
          </a:xfrm>
          <a:prstGeom prst="rect">
            <a:avLst/>
          </a:prstGeom>
        </p:spPr>
      </p:pic>
      <p:sp>
        <p:nvSpPr>
          <p:cNvPr id="27" name="CuadroTexto 26">
            <a:extLst>
              <a:ext uri="{FF2B5EF4-FFF2-40B4-BE49-F238E27FC236}">
                <a16:creationId xmlns:a16="http://schemas.microsoft.com/office/drawing/2014/main" id="{12489122-4F6A-A751-805C-02B7DBC6E94E}"/>
              </a:ext>
            </a:extLst>
          </p:cNvPr>
          <p:cNvSpPr txBox="1"/>
          <p:nvPr/>
        </p:nvSpPr>
        <p:spPr>
          <a:xfrm>
            <a:off x="4215888" y="6861239"/>
            <a:ext cx="2550692" cy="261610"/>
          </a:xfrm>
          <a:prstGeom prst="rect">
            <a:avLst/>
          </a:prstGeom>
          <a:noFill/>
        </p:spPr>
        <p:txBody>
          <a:bodyPr wrap="square">
            <a:spAutoFit/>
          </a:bodyPr>
          <a:lstStyle/>
          <a:p>
            <a:pPr algn="ctr"/>
            <a:r>
              <a:rPr lang="es-CO" sz="1100" b="1" dirty="0">
                <a:solidFill>
                  <a:schemeClr val="bg1"/>
                </a:solidFill>
                <a:latin typeface="Verdana" panose="020B0604030504040204" pitchFamily="34" charset="0"/>
                <a:ea typeface="Verdana" panose="020B0604030504040204" pitchFamily="34" charset="0"/>
              </a:rPr>
              <a:t>Contribuciones Parafiscales</a:t>
            </a:r>
          </a:p>
        </p:txBody>
      </p:sp>
      <p:pic>
        <p:nvPicPr>
          <p:cNvPr id="29" name="Imagen 28">
            <a:extLst>
              <a:ext uri="{FF2B5EF4-FFF2-40B4-BE49-F238E27FC236}">
                <a16:creationId xmlns:a16="http://schemas.microsoft.com/office/drawing/2014/main" id="{F85E5244-77B0-D0D5-002D-0CF33852FB16}"/>
              </a:ext>
            </a:extLst>
          </p:cNvPr>
          <p:cNvPicPr>
            <a:picLocks noChangeAspect="1"/>
          </p:cNvPicPr>
          <p:nvPr/>
        </p:nvPicPr>
        <p:blipFill>
          <a:blip r:embed="rId14"/>
          <a:stretch>
            <a:fillRect/>
          </a:stretch>
        </p:blipFill>
        <p:spPr>
          <a:xfrm>
            <a:off x="3710358" y="7368757"/>
            <a:ext cx="3329588" cy="1306453"/>
          </a:xfrm>
          <a:prstGeom prst="rect">
            <a:avLst/>
          </a:prstGeom>
        </p:spPr>
      </p:pic>
      <p:sp>
        <p:nvSpPr>
          <p:cNvPr id="33" name="CuadroTexto 32">
            <a:extLst>
              <a:ext uri="{FF2B5EF4-FFF2-40B4-BE49-F238E27FC236}">
                <a16:creationId xmlns:a16="http://schemas.microsoft.com/office/drawing/2014/main" id="{3A23D664-9A4F-80E2-A10C-FFC418926EAC}"/>
              </a:ext>
            </a:extLst>
          </p:cNvPr>
          <p:cNvSpPr txBox="1"/>
          <p:nvPr/>
        </p:nvSpPr>
        <p:spPr>
          <a:xfrm>
            <a:off x="618986" y="5982773"/>
            <a:ext cx="2559218" cy="477054"/>
          </a:xfrm>
          <a:prstGeom prst="rect">
            <a:avLst/>
          </a:prstGeom>
          <a:noFill/>
        </p:spPr>
        <p:txBody>
          <a:bodyPr wrap="square">
            <a:spAutoFit/>
          </a:bodyPr>
          <a:lstStyle/>
          <a:p>
            <a:pPr algn="ctr"/>
            <a:r>
              <a:rPr lang="es-CO" sz="1100" b="1" dirty="0">
                <a:solidFill>
                  <a:srgbClr val="00B050"/>
                </a:solidFill>
                <a:latin typeface="Aptos" panose="020B0004020202020204" pitchFamily="34" charset="0"/>
                <a:ea typeface="Verdana" panose="020B0604030504040204" pitchFamily="34" charset="0"/>
              </a:rPr>
              <a:t>Participación porcentual en PGN: </a:t>
            </a:r>
            <a:r>
              <a:rPr lang="es-CO" sz="1400" b="1" dirty="0">
                <a:solidFill>
                  <a:srgbClr val="002060"/>
                </a:solidFill>
                <a:latin typeface="Aptos" panose="020B0004020202020204" pitchFamily="34" charset="0"/>
                <a:ea typeface="Verdana" panose="020B0604030504040204" pitchFamily="34" charset="0"/>
              </a:rPr>
              <a:t>62,7%</a:t>
            </a:r>
            <a:endParaRPr lang="es-CO" sz="3200" b="1" dirty="0">
              <a:solidFill>
                <a:srgbClr val="002060"/>
              </a:solidFill>
              <a:latin typeface="Aptos" panose="020B0004020202020204" pitchFamily="34" charset="0"/>
              <a:ea typeface="Verdana" panose="020B0604030504040204" pitchFamily="34" charset="0"/>
            </a:endParaRPr>
          </a:p>
        </p:txBody>
      </p:sp>
      <p:sp>
        <p:nvSpPr>
          <p:cNvPr id="36" name="CuadroTexto 35">
            <a:extLst>
              <a:ext uri="{FF2B5EF4-FFF2-40B4-BE49-F238E27FC236}">
                <a16:creationId xmlns:a16="http://schemas.microsoft.com/office/drawing/2014/main" id="{A86A14FD-BBC8-C157-667E-63ADDCBF93EB}"/>
              </a:ext>
            </a:extLst>
          </p:cNvPr>
          <p:cNvSpPr txBox="1"/>
          <p:nvPr/>
        </p:nvSpPr>
        <p:spPr>
          <a:xfrm>
            <a:off x="4164250" y="8443786"/>
            <a:ext cx="1113585" cy="261610"/>
          </a:xfrm>
          <a:prstGeom prst="rect">
            <a:avLst/>
          </a:prstGeom>
          <a:noFill/>
        </p:spPr>
        <p:txBody>
          <a:bodyPr wrap="square">
            <a:spAutoFit/>
          </a:bodyPr>
          <a:lstStyle/>
          <a:p>
            <a:pPr algn="ctr"/>
            <a:r>
              <a:rPr lang="es-CO" sz="1100" b="1" i="0" u="none" strike="noStrike" dirty="0">
                <a:solidFill>
                  <a:srgbClr val="797979"/>
                </a:solidFill>
                <a:effectLst/>
                <a:latin typeface="Aptos" panose="020B0004020202020204" pitchFamily="34" charset="0"/>
                <a:ea typeface="Verdana" panose="020B0604030504040204" pitchFamily="34" charset="0"/>
              </a:rPr>
              <a:t>$9,989 mm</a:t>
            </a:r>
            <a:endParaRPr lang="es-CO" sz="3200" b="1" dirty="0">
              <a:solidFill>
                <a:srgbClr val="797979"/>
              </a:solidFill>
              <a:latin typeface="Aptos" panose="020B0004020202020204" pitchFamily="34" charset="0"/>
              <a:ea typeface="Verdana" panose="020B0604030504040204" pitchFamily="34" charset="0"/>
            </a:endParaRPr>
          </a:p>
        </p:txBody>
      </p:sp>
      <p:sp>
        <p:nvSpPr>
          <p:cNvPr id="37" name="CuadroTexto 36">
            <a:extLst>
              <a:ext uri="{FF2B5EF4-FFF2-40B4-BE49-F238E27FC236}">
                <a16:creationId xmlns:a16="http://schemas.microsoft.com/office/drawing/2014/main" id="{270E4131-5067-720A-7832-9F410AD72136}"/>
              </a:ext>
            </a:extLst>
          </p:cNvPr>
          <p:cNvSpPr txBox="1"/>
          <p:nvPr/>
        </p:nvSpPr>
        <p:spPr>
          <a:xfrm>
            <a:off x="340625" y="8909604"/>
            <a:ext cx="2559218" cy="477054"/>
          </a:xfrm>
          <a:prstGeom prst="rect">
            <a:avLst/>
          </a:prstGeom>
          <a:noFill/>
        </p:spPr>
        <p:txBody>
          <a:bodyPr wrap="square">
            <a:spAutoFit/>
          </a:bodyPr>
          <a:lstStyle/>
          <a:p>
            <a:pPr algn="ctr"/>
            <a:r>
              <a:rPr lang="es-CO" sz="1100" b="1" dirty="0">
                <a:solidFill>
                  <a:srgbClr val="00B050"/>
                </a:solidFill>
                <a:latin typeface="Aptos" panose="020B0004020202020204" pitchFamily="34" charset="0"/>
                <a:ea typeface="Verdana" panose="020B0604030504040204" pitchFamily="34" charset="0"/>
              </a:rPr>
              <a:t>Participación porcentual en PGN: </a:t>
            </a:r>
            <a:r>
              <a:rPr lang="es-CO" sz="1400" b="1" dirty="0">
                <a:solidFill>
                  <a:srgbClr val="002060"/>
                </a:solidFill>
                <a:latin typeface="Aptos" panose="020B0004020202020204" pitchFamily="34" charset="0"/>
                <a:ea typeface="Verdana" panose="020B0604030504040204" pitchFamily="34" charset="0"/>
              </a:rPr>
              <a:t>3,7%</a:t>
            </a:r>
            <a:endParaRPr lang="es-CO" sz="3200" b="1" dirty="0">
              <a:solidFill>
                <a:srgbClr val="002060"/>
              </a:solidFill>
              <a:latin typeface="Aptos" panose="020B0004020202020204" pitchFamily="34" charset="0"/>
              <a:ea typeface="Verdana" panose="020B0604030504040204" pitchFamily="34" charset="0"/>
            </a:endParaRPr>
          </a:p>
        </p:txBody>
      </p:sp>
      <p:sp>
        <p:nvSpPr>
          <p:cNvPr id="39" name="CuadroTexto 38">
            <a:extLst>
              <a:ext uri="{FF2B5EF4-FFF2-40B4-BE49-F238E27FC236}">
                <a16:creationId xmlns:a16="http://schemas.microsoft.com/office/drawing/2014/main" id="{CF2E08A8-4FEE-4D17-890D-48C4BED25AE7}"/>
              </a:ext>
            </a:extLst>
          </p:cNvPr>
          <p:cNvSpPr txBox="1"/>
          <p:nvPr/>
        </p:nvSpPr>
        <p:spPr>
          <a:xfrm>
            <a:off x="4023206" y="8907119"/>
            <a:ext cx="2559218" cy="477054"/>
          </a:xfrm>
          <a:prstGeom prst="rect">
            <a:avLst/>
          </a:prstGeom>
          <a:noFill/>
        </p:spPr>
        <p:txBody>
          <a:bodyPr wrap="square">
            <a:spAutoFit/>
          </a:bodyPr>
          <a:lstStyle/>
          <a:p>
            <a:pPr algn="ctr"/>
            <a:r>
              <a:rPr lang="es-CO" sz="1100" b="1" dirty="0">
                <a:solidFill>
                  <a:srgbClr val="00B050"/>
                </a:solidFill>
                <a:latin typeface="Aptos" panose="020B0004020202020204" pitchFamily="34" charset="0"/>
                <a:ea typeface="Verdana" panose="020B0604030504040204" pitchFamily="34" charset="0"/>
              </a:rPr>
              <a:t>Participación porcentual en PGN: </a:t>
            </a:r>
          </a:p>
          <a:p>
            <a:pPr algn="ctr"/>
            <a:r>
              <a:rPr lang="es-CO" sz="1400" b="1" dirty="0">
                <a:solidFill>
                  <a:srgbClr val="002060"/>
                </a:solidFill>
                <a:latin typeface="Aptos" panose="020B0004020202020204" pitchFamily="34" charset="0"/>
                <a:ea typeface="Verdana" panose="020B0604030504040204" pitchFamily="34" charset="0"/>
              </a:rPr>
              <a:t>1,9%</a:t>
            </a:r>
            <a:endParaRPr lang="es-CO" sz="4000" b="1" dirty="0">
              <a:solidFill>
                <a:srgbClr val="002060"/>
              </a:solidFill>
              <a:latin typeface="Aptos" panose="020B0004020202020204" pitchFamily="34" charset="0"/>
              <a:ea typeface="Verdana" panose="020B0604030504040204" pitchFamily="34" charset="0"/>
            </a:endParaRPr>
          </a:p>
        </p:txBody>
      </p:sp>
      <p:sp>
        <p:nvSpPr>
          <p:cNvPr id="7" name="Marcador de contenido 2">
            <a:extLst>
              <a:ext uri="{FF2B5EF4-FFF2-40B4-BE49-F238E27FC236}">
                <a16:creationId xmlns:a16="http://schemas.microsoft.com/office/drawing/2014/main" id="{4F4A7988-3A34-FA17-E50D-DE991A05FFAD}"/>
              </a:ext>
            </a:extLst>
          </p:cNvPr>
          <p:cNvSpPr txBox="1">
            <a:spLocks/>
          </p:cNvSpPr>
          <p:nvPr/>
        </p:nvSpPr>
        <p:spPr>
          <a:xfrm>
            <a:off x="1435099" y="3195513"/>
            <a:ext cx="5122344" cy="635688"/>
          </a:xfrm>
          <a:prstGeom prst="rect">
            <a:avLst/>
          </a:prstGeom>
        </p:spPr>
        <p:txBody>
          <a:bodyPr vert="horz" lIns="91440" tIns="45720" rIns="91440" bIns="45720" rtlCol="0">
            <a:normAutofit/>
          </a:bodyPr>
          <a:lstStyle>
            <a:lvl1pPr marL="188984" indent="-188984" algn="l" defTabSz="755934" rtl="0" eaLnBrk="1" latinLnBrk="0" hangingPunct="1">
              <a:lnSpc>
                <a:spcPct val="90000"/>
              </a:lnSpc>
              <a:spcBef>
                <a:spcPts val="827"/>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lnSpc>
                <a:spcPct val="115000"/>
              </a:lnSpc>
              <a:spcAft>
                <a:spcPts val="800"/>
              </a:spcAft>
              <a:buFont typeface="Arial" panose="020B0604020202020204" pitchFamily="34" charset="0"/>
              <a:buNone/>
            </a:pPr>
            <a:r>
              <a:rPr lang="es-CO" sz="1300" b="1" dirty="0">
                <a:solidFill>
                  <a:srgbClr val="0B78B5"/>
                </a:solidFill>
                <a:cs typeface="+mn-cs"/>
              </a:rPr>
              <a:t>Gráfico No. 2. Presupuesto de Ingresos por concepto             Miles de millones de pesos</a:t>
            </a:r>
            <a:endParaRPr lang="es-ES_tradnl" sz="1300" b="1" dirty="0">
              <a:solidFill>
                <a:srgbClr val="0B78B5"/>
              </a:solidFill>
              <a:cs typeface="+mn-cs"/>
            </a:endParaRPr>
          </a:p>
        </p:txBody>
      </p:sp>
      <p:sp>
        <p:nvSpPr>
          <p:cNvPr id="34" name="CuadroTexto 33">
            <a:extLst>
              <a:ext uri="{FF2B5EF4-FFF2-40B4-BE49-F238E27FC236}">
                <a16:creationId xmlns:a16="http://schemas.microsoft.com/office/drawing/2014/main" id="{84372CAE-99FA-FB14-0DD5-B5400924861B}"/>
              </a:ext>
            </a:extLst>
          </p:cNvPr>
          <p:cNvSpPr txBox="1"/>
          <p:nvPr/>
        </p:nvSpPr>
        <p:spPr>
          <a:xfrm>
            <a:off x="738681" y="8498563"/>
            <a:ext cx="1113585" cy="261610"/>
          </a:xfrm>
          <a:prstGeom prst="rect">
            <a:avLst/>
          </a:prstGeom>
          <a:noFill/>
        </p:spPr>
        <p:txBody>
          <a:bodyPr wrap="square">
            <a:spAutoFit/>
          </a:bodyPr>
          <a:lstStyle/>
          <a:p>
            <a:pPr algn="ctr"/>
            <a:r>
              <a:rPr lang="es-CO" sz="1100" b="1" i="0" u="none" strike="noStrike" dirty="0">
                <a:solidFill>
                  <a:srgbClr val="797979"/>
                </a:solidFill>
                <a:effectLst/>
                <a:latin typeface="Aptos" panose="020B0004020202020204" pitchFamily="34" charset="0"/>
                <a:ea typeface="Verdana" panose="020B0604030504040204" pitchFamily="34" charset="0"/>
              </a:rPr>
              <a:t>$19,093 mm</a:t>
            </a:r>
            <a:endParaRPr lang="es-CO" sz="3200" b="1" dirty="0">
              <a:solidFill>
                <a:srgbClr val="797979"/>
              </a:solidFill>
              <a:latin typeface="Aptos" panose="020B0004020202020204" pitchFamily="34" charset="0"/>
              <a:ea typeface="Verdana" panose="020B0604030504040204" pitchFamily="34" charset="0"/>
            </a:endParaRPr>
          </a:p>
        </p:txBody>
      </p:sp>
      <p:sp>
        <p:nvSpPr>
          <p:cNvPr id="32" name="CuadroTexto 31">
            <a:extLst>
              <a:ext uri="{FF2B5EF4-FFF2-40B4-BE49-F238E27FC236}">
                <a16:creationId xmlns:a16="http://schemas.microsoft.com/office/drawing/2014/main" id="{BFE021C3-2ABB-26E1-F7F2-91C68546C873}"/>
              </a:ext>
            </a:extLst>
          </p:cNvPr>
          <p:cNvSpPr txBox="1"/>
          <p:nvPr/>
        </p:nvSpPr>
        <p:spPr>
          <a:xfrm>
            <a:off x="738681" y="5644613"/>
            <a:ext cx="1113585" cy="261610"/>
          </a:xfrm>
          <a:prstGeom prst="rect">
            <a:avLst/>
          </a:prstGeom>
          <a:noFill/>
        </p:spPr>
        <p:txBody>
          <a:bodyPr wrap="square">
            <a:spAutoFit/>
          </a:bodyPr>
          <a:lstStyle/>
          <a:p>
            <a:pPr algn="ctr"/>
            <a:r>
              <a:rPr lang="es-CO" sz="1100" b="1" i="0" u="none" strike="noStrike" dirty="0">
                <a:solidFill>
                  <a:srgbClr val="797979"/>
                </a:solidFill>
                <a:effectLst/>
                <a:latin typeface="Aptos" panose="020B0004020202020204" pitchFamily="34" charset="0"/>
                <a:ea typeface="Verdana" panose="020B0604030504040204" pitchFamily="34" charset="0"/>
              </a:rPr>
              <a:t>$321,999 mm</a:t>
            </a:r>
            <a:endParaRPr lang="es-CO" sz="3200" b="1" dirty="0">
              <a:solidFill>
                <a:srgbClr val="797979"/>
              </a:solidFill>
              <a:latin typeface="Aptos" panose="020B0004020202020204" pitchFamily="34" charset="0"/>
              <a:ea typeface="Verdana" panose="020B0604030504040204" pitchFamily="34" charset="0"/>
            </a:endParaRPr>
          </a:p>
        </p:txBody>
      </p:sp>
      <p:pic>
        <p:nvPicPr>
          <p:cNvPr id="2" name="Gráfico 58">
            <a:extLst>
              <a:ext uri="{FF2B5EF4-FFF2-40B4-BE49-F238E27FC236}">
                <a16:creationId xmlns:a16="http://schemas.microsoft.com/office/drawing/2014/main" id="{DE6C4D00-8D44-502A-0448-B4E1179EE0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8258" y="3970077"/>
            <a:ext cx="2955243" cy="320151"/>
          </a:xfrm>
          <a:prstGeom prst="rect">
            <a:avLst/>
          </a:prstGeom>
        </p:spPr>
      </p:pic>
      <p:sp>
        <p:nvSpPr>
          <p:cNvPr id="9" name="CuadroTexto 23">
            <a:extLst>
              <a:ext uri="{FF2B5EF4-FFF2-40B4-BE49-F238E27FC236}">
                <a16:creationId xmlns:a16="http://schemas.microsoft.com/office/drawing/2014/main" id="{94813510-084C-2E75-A74E-C83E9C1A090B}"/>
              </a:ext>
            </a:extLst>
          </p:cNvPr>
          <p:cNvSpPr txBox="1"/>
          <p:nvPr/>
        </p:nvSpPr>
        <p:spPr>
          <a:xfrm>
            <a:off x="4041572" y="4002147"/>
            <a:ext cx="2550704" cy="26161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s-CO" sz="1100" b="1" dirty="0">
                <a:solidFill>
                  <a:schemeClr val="bg1"/>
                </a:solidFill>
                <a:latin typeface="Verdana" panose="020B0604030504040204" pitchFamily="34" charset="0"/>
                <a:ea typeface="Verdana" panose="020B0604030504040204" pitchFamily="34" charset="0"/>
              </a:rPr>
              <a:t>Recursos de Capital</a:t>
            </a:r>
          </a:p>
        </p:txBody>
      </p:sp>
      <p:sp>
        <p:nvSpPr>
          <p:cNvPr id="13" name="CuadroTexto 12">
            <a:extLst>
              <a:ext uri="{FF2B5EF4-FFF2-40B4-BE49-F238E27FC236}">
                <a16:creationId xmlns:a16="http://schemas.microsoft.com/office/drawing/2014/main" id="{CE56D583-4611-988C-2C90-0BD022176BF3}"/>
              </a:ext>
            </a:extLst>
          </p:cNvPr>
          <p:cNvSpPr txBox="1"/>
          <p:nvPr/>
        </p:nvSpPr>
        <p:spPr>
          <a:xfrm>
            <a:off x="4140419" y="5986785"/>
            <a:ext cx="2559218" cy="477054"/>
          </a:xfrm>
          <a:prstGeom prst="rect">
            <a:avLst/>
          </a:prstGeom>
          <a:noFill/>
        </p:spPr>
        <p:txBody>
          <a:bodyPr wrap="square">
            <a:spAutoFit/>
          </a:bodyPr>
          <a:lstStyle/>
          <a:p>
            <a:pPr algn="ctr"/>
            <a:r>
              <a:rPr lang="es-CO" sz="1100" b="1" dirty="0">
                <a:solidFill>
                  <a:srgbClr val="00B050"/>
                </a:solidFill>
                <a:latin typeface="Aptos" panose="020B0004020202020204" pitchFamily="34" charset="0"/>
                <a:ea typeface="Verdana" panose="020B0604030504040204" pitchFamily="34" charset="0"/>
              </a:rPr>
              <a:t>Participación porcentual en PGN: </a:t>
            </a:r>
            <a:r>
              <a:rPr lang="es-CO" sz="1400" b="1" dirty="0">
                <a:solidFill>
                  <a:srgbClr val="002060"/>
                </a:solidFill>
                <a:latin typeface="Aptos" panose="020B0004020202020204" pitchFamily="34" charset="0"/>
                <a:ea typeface="Verdana" panose="020B0604030504040204" pitchFamily="34" charset="0"/>
              </a:rPr>
              <a:t>31,7%</a:t>
            </a:r>
            <a:endParaRPr lang="es-CO" sz="3200" b="1" dirty="0">
              <a:solidFill>
                <a:srgbClr val="002060"/>
              </a:solidFill>
              <a:latin typeface="Aptos" panose="020B0004020202020204" pitchFamily="34" charset="0"/>
              <a:ea typeface="Verdana" panose="020B0604030504040204" pitchFamily="34" charset="0"/>
            </a:endParaRPr>
          </a:p>
        </p:txBody>
      </p:sp>
      <p:sp>
        <p:nvSpPr>
          <p:cNvPr id="19" name="CuadroTexto 18">
            <a:extLst>
              <a:ext uri="{FF2B5EF4-FFF2-40B4-BE49-F238E27FC236}">
                <a16:creationId xmlns:a16="http://schemas.microsoft.com/office/drawing/2014/main" id="{2DE5D3C8-2361-C5F8-71E1-9362E6AAB7C5}"/>
              </a:ext>
            </a:extLst>
          </p:cNvPr>
          <p:cNvSpPr txBox="1"/>
          <p:nvPr/>
        </p:nvSpPr>
        <p:spPr>
          <a:xfrm>
            <a:off x="4409780" y="5670963"/>
            <a:ext cx="1113585" cy="261610"/>
          </a:xfrm>
          <a:prstGeom prst="rect">
            <a:avLst/>
          </a:prstGeom>
          <a:noFill/>
        </p:spPr>
        <p:txBody>
          <a:bodyPr wrap="square">
            <a:spAutoFit/>
          </a:bodyPr>
          <a:lstStyle/>
          <a:p>
            <a:pPr algn="ctr"/>
            <a:r>
              <a:rPr lang="es-CO" sz="1100" b="1" i="0" u="none" strike="noStrike" dirty="0">
                <a:solidFill>
                  <a:srgbClr val="797979"/>
                </a:solidFill>
                <a:effectLst/>
                <a:latin typeface="Aptos" panose="020B0004020202020204" pitchFamily="34" charset="0"/>
                <a:ea typeface="Verdana" panose="020B0604030504040204" pitchFamily="34" charset="0"/>
              </a:rPr>
              <a:t>$162,811 mm</a:t>
            </a:r>
            <a:endParaRPr lang="es-CO" sz="3200" b="1" dirty="0">
              <a:solidFill>
                <a:srgbClr val="797979"/>
              </a:solidFill>
              <a:latin typeface="Aptos" panose="020B0004020202020204" pitchFamily="34" charset="0"/>
              <a:ea typeface="Verdana" panose="020B0604030504040204" pitchFamily="34" charset="0"/>
            </a:endParaRPr>
          </a:p>
        </p:txBody>
      </p:sp>
    </p:spTree>
    <p:extLst>
      <p:ext uri="{BB962C8B-B14F-4D97-AF65-F5344CB8AC3E}">
        <p14:creationId xmlns:p14="http://schemas.microsoft.com/office/powerpoint/2010/main" val="1772058578"/>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36021</TotalTime>
  <Words>4191</Words>
  <Application>Microsoft Office PowerPoint</Application>
  <PresentationFormat>Personalizado</PresentationFormat>
  <Paragraphs>253</Paragraphs>
  <Slides>32</Slides>
  <Notes>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32</vt:i4>
      </vt:variant>
    </vt:vector>
  </HeadingPairs>
  <TitlesOfParts>
    <vt:vector size="41" baseType="lpstr">
      <vt:lpstr>Aptos</vt:lpstr>
      <vt:lpstr>Arial</vt:lpstr>
      <vt:lpstr>Calibri</vt:lpstr>
      <vt:lpstr>Cambria</vt:lpstr>
      <vt:lpstr>Century Gothic</vt:lpstr>
      <vt:lpstr>Times New Roman</vt:lpstr>
      <vt:lpstr>Verdana</vt:lpstr>
      <vt:lpstr>Verdana Pro</vt:lpstr>
      <vt:lpstr>Office 2013 - Tema de 2022</vt:lpstr>
      <vt:lpstr>Presentación de PowerPoint</vt:lpstr>
      <vt:lpstr>Presentación de PowerPoint</vt:lpstr>
      <vt:lpstr>Introducción</vt:lpstr>
      <vt:lpstr>Presentación de PowerPoint</vt:lpstr>
      <vt:lpstr>Presentación de PowerPoint</vt:lpstr>
      <vt:lpstr>1.1 Modificaciones Ingresos PGN</vt:lpstr>
      <vt:lpstr>Presentación de PowerPoint</vt:lpstr>
      <vt:lpstr>Presentación de PowerPoint</vt:lpstr>
      <vt:lpstr>Presentación de PowerPoint</vt:lpstr>
      <vt:lpstr>Presentación de PowerPoint</vt:lpstr>
      <vt:lpstr>Presentación de PowerPoint</vt:lpstr>
      <vt:lpstr>Presentación de PowerPoint</vt:lpstr>
      <vt:lpstr>3.1 Por Fuente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Jenny Fernanda Castiblanco Salazar</dc:creator>
  <cp:lastModifiedBy>Eddy Shirley Herreno Mosquera</cp:lastModifiedBy>
  <cp:revision>149</cp:revision>
  <dcterms:created xsi:type="dcterms:W3CDTF">2023-06-20T19:49:39Z</dcterms:created>
  <dcterms:modified xsi:type="dcterms:W3CDTF">2025-09-19T22:20:49Z</dcterms:modified>
</cp:coreProperties>
</file>