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575" r:id="rId2"/>
    <p:sldId id="580" r:id="rId3"/>
    <p:sldId id="477" r:id="rId4"/>
    <p:sldId id="294" r:id="rId5"/>
    <p:sldId id="295" r:id="rId6"/>
    <p:sldId id="298" r:id="rId7"/>
    <p:sldId id="555" r:id="rId8"/>
    <p:sldId id="554" r:id="rId9"/>
    <p:sldId id="570" r:id="rId10"/>
    <p:sldId id="682" r:id="rId11"/>
    <p:sldId id="681" r:id="rId12"/>
  </p:sldIdLst>
  <p:sldSz cx="12192000" cy="6858000"/>
  <p:notesSz cx="7010400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5E5E51-6E42-D561-B9FE-72D44C84E3B8}" name="Andres Camilo Luengas Olaya" initials="AL" userId="S::aluengas@minhacienda.gov.co::c99732b2-aede-4975-b77a-61617e678147" providerId="AD"/>
  <p188:author id="{DB3B9CAF-4970-0064-F9C8-A710C8DB0016}" name="David Mauricio Venegas Clavijo" initials="DV" userId="S::dvenegas@minhacienda.gov.co::73159470-af8b-4427-bdd1-5cc028dbad41" providerId="AD"/>
  <p188:author id="{6D178DF0-91C2-BCB9-73F5-150A2F99F470}" name="Angie Lorena Nuñez Rojas" initials="AN" userId="S::anunez@minhacienda.gov.co::fd139521-95a7-4f65-8c38-50b041bf420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000000"/>
    <a:srgbClr val="16B9A5"/>
    <a:srgbClr val="0B78B5"/>
    <a:srgbClr val="16ADB9"/>
    <a:srgbClr val="797979"/>
    <a:srgbClr val="BDD7EE"/>
    <a:srgbClr val="AACB51"/>
    <a:srgbClr val="D6FAF6"/>
    <a:srgbClr val="BF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9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E92BDF-73E7-4558-AA6E-E9D9CB057132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9AD6FC5F-E0D7-4DFF-A60E-EE3861E2403E}">
      <dgm:prSet phldrT="[Texto]" custT="1"/>
      <dgm:spPr/>
      <dgm:t>
        <a:bodyPr/>
        <a:lstStyle/>
        <a:p>
          <a:r>
            <a:rPr lang="es-CO" sz="1800" b="1" dirty="0">
              <a:latin typeface="Aptos" panose="020B0004020202020204" pitchFamily="34" charset="0"/>
            </a:rPr>
            <a:t>Aforo Inicial </a:t>
          </a:r>
          <a:br>
            <a:rPr lang="es-CO" sz="1800" b="1" dirty="0">
              <a:latin typeface="Aptos" panose="020B0004020202020204" pitchFamily="34" charset="0"/>
            </a:rPr>
          </a:br>
          <a:r>
            <a:rPr lang="es-CO" sz="1100" i="1" dirty="0">
              <a:latin typeface="Aptos" panose="020B0004020202020204" pitchFamily="34" charset="0"/>
            </a:rPr>
            <a:t>Ley 2559 de 2025</a:t>
          </a:r>
          <a:br>
            <a:rPr lang="es-CO" sz="1100" i="1" dirty="0">
              <a:latin typeface="Aptos" panose="020B0004020202020204" pitchFamily="34" charset="0"/>
            </a:rPr>
          </a:br>
          <a:r>
            <a:rPr lang="es-CO" sz="1100" i="1" dirty="0">
              <a:latin typeface="Aptos" panose="020B0004020202020204" pitchFamily="34" charset="0"/>
            </a:rPr>
            <a:t>Decreto 1477 de 2025</a:t>
          </a:r>
        </a:p>
        <a:p>
          <a:r>
            <a:rPr lang="es-CO" sz="1800" b="1" dirty="0">
              <a:latin typeface="Aptos" panose="020B0004020202020204" pitchFamily="34" charset="0"/>
              <a:ea typeface="Verdana" panose="020B0604030504040204" pitchFamily="34" charset="0"/>
            </a:rPr>
            <a:t>$541.699</a:t>
          </a:r>
        </a:p>
      </dgm:t>
    </dgm:pt>
    <dgm:pt modelId="{1D63F8ED-6A9B-4265-8BB7-012144B41A5F}" type="parTrans" cxnId="{401C6A52-B4E9-4A94-A909-594427B14148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0A0D9335-6D44-4862-BF45-06960DE7B201}" type="sibTrans" cxnId="{401C6A52-B4E9-4A94-A909-594427B14148}">
      <dgm:prSet/>
      <dgm:spPr/>
      <dgm:t>
        <a:bodyPr/>
        <a:lstStyle/>
        <a:p>
          <a:endParaRPr lang="es-CO" dirty="0">
            <a:solidFill>
              <a:srgbClr val="E3D2B3"/>
            </a:solidFill>
            <a:latin typeface="Gill Sans MT" panose="020B0502020104020203" pitchFamily="34" charset="0"/>
          </a:endParaRPr>
        </a:p>
      </dgm:t>
    </dgm:pt>
    <dgm:pt modelId="{E0248647-1503-41AB-8BC4-B283BF8A25F9}">
      <dgm:prSet phldrT="[Texto]" custT="1"/>
      <dgm:spPr/>
      <dgm:t>
        <a:bodyPr/>
        <a:lstStyle/>
        <a:p>
          <a:r>
            <a:rPr lang="es-CO" sz="1800" b="1" dirty="0">
              <a:latin typeface="Aptos" panose="020B0004020202020204" pitchFamily="34" charset="0"/>
            </a:rPr>
            <a:t>Modificaciones a los </a:t>
          </a:r>
        </a:p>
        <a:p>
          <a:r>
            <a:rPr lang="es-CO" sz="1800" b="1" dirty="0">
              <a:latin typeface="Aptos" panose="020B0004020202020204" pitchFamily="34" charset="0"/>
            </a:rPr>
            <a:t>ingresos</a:t>
          </a:r>
        </a:p>
        <a:p>
          <a:r>
            <a:rPr lang="es-CO" sz="1800" b="1" dirty="0">
              <a:latin typeface="Aptos" panose="020B0004020202020204" pitchFamily="34" charset="0"/>
            </a:rPr>
            <a:t>$9.335</a:t>
          </a:r>
        </a:p>
      </dgm:t>
    </dgm:pt>
    <dgm:pt modelId="{6157A7F3-0766-405F-8F2D-64BE02645B46}" type="parTrans" cxnId="{F0ECAEB5-0EEA-4E38-81DC-C0A018121356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BDC167D9-403C-4C44-BB86-08BEE82E81A6}" type="sibTrans" cxnId="{F0ECAEB5-0EEA-4E38-81DC-C0A018121356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83A1508B-91F3-46A3-A678-B8EA9C7708A4}">
      <dgm:prSet phldrT="[Texto]" custT="1"/>
      <dgm:spPr/>
      <dgm:t>
        <a:bodyPr/>
        <a:lstStyle/>
        <a:p>
          <a:r>
            <a:rPr lang="es-CO" sz="1800" b="1" dirty="0">
              <a:latin typeface="Aptos" panose="020B0004020202020204" pitchFamily="34" charset="0"/>
            </a:rPr>
            <a:t>Aforo </a:t>
          </a:r>
          <a:br>
            <a:rPr lang="es-CO" sz="1800" b="1" dirty="0">
              <a:latin typeface="Aptos" panose="020B0004020202020204" pitchFamily="34" charset="0"/>
            </a:rPr>
          </a:br>
          <a:r>
            <a:rPr lang="es-CO" sz="1800" b="1" dirty="0">
              <a:latin typeface="Aptos" panose="020B0004020202020204" pitchFamily="34" charset="0"/>
            </a:rPr>
            <a:t>Vigente</a:t>
          </a:r>
        </a:p>
        <a:p>
          <a:r>
            <a:rPr lang="es-CO" sz="1800" b="1" dirty="0">
              <a:latin typeface="Aptos" panose="020B0004020202020204" pitchFamily="34" charset="0"/>
              <a:ea typeface="Verdana" panose="020B0604030504040204" pitchFamily="34" charset="0"/>
            </a:rPr>
            <a:t>$551.035</a:t>
          </a:r>
          <a:endParaRPr lang="es-CO" sz="1800" b="1" dirty="0">
            <a:latin typeface="Aptos" panose="020B0004020202020204" pitchFamily="34" charset="0"/>
          </a:endParaRPr>
        </a:p>
      </dgm:t>
    </dgm:pt>
    <dgm:pt modelId="{0C73EFCE-437A-4768-BA18-BF5B12FEBA47}" type="parTrans" cxnId="{6D4A8386-74E3-471D-88B4-7672E333E2C5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DC3B5E8C-F2AF-470A-99A9-9245C55BABEF}" type="sibTrans" cxnId="{6D4A8386-74E3-471D-88B4-7672E333E2C5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4D06FF38-CC5E-4EE1-B671-CC0DCD7EC90B}" type="pres">
      <dgm:prSet presAssocID="{C4E92BDF-73E7-4558-AA6E-E9D9CB057132}" presName="Name0" presStyleCnt="0">
        <dgm:presLayoutVars>
          <dgm:dir/>
          <dgm:resizeHandles val="exact"/>
        </dgm:presLayoutVars>
      </dgm:prSet>
      <dgm:spPr/>
    </dgm:pt>
    <dgm:pt modelId="{B685FBBB-5794-423E-A16B-AD4A13CE2C7F}" type="pres">
      <dgm:prSet presAssocID="{9AD6FC5F-E0D7-4DFF-A60E-EE3861E2403E}" presName="node" presStyleLbl="node1" presStyleIdx="0" presStyleCnt="3">
        <dgm:presLayoutVars>
          <dgm:bulletEnabled val="1"/>
        </dgm:presLayoutVars>
      </dgm:prSet>
      <dgm:spPr/>
    </dgm:pt>
    <dgm:pt modelId="{687B8489-A02C-428F-85B7-B3F8944377F1}" type="pres">
      <dgm:prSet presAssocID="{0A0D9335-6D44-4862-BF45-06960DE7B201}" presName="sibTrans" presStyleLbl="sibTrans2D1" presStyleIdx="0" presStyleCnt="2" custScaleX="127239" custScaleY="128417" custLinFactNeighborX="-4202" custLinFactNeighborY="3662"/>
      <dgm:spPr>
        <a:prstGeom prst="mathPlus">
          <a:avLst/>
        </a:prstGeom>
      </dgm:spPr>
    </dgm:pt>
    <dgm:pt modelId="{C6806B71-57CA-49D6-B9C3-7970FD1BA3F5}" type="pres">
      <dgm:prSet presAssocID="{0A0D9335-6D44-4862-BF45-06960DE7B201}" presName="connectorText" presStyleLbl="sibTrans2D1" presStyleIdx="0" presStyleCnt="2"/>
      <dgm:spPr/>
    </dgm:pt>
    <dgm:pt modelId="{877B0D69-5A3A-4D66-BE30-E655A13D336E}" type="pres">
      <dgm:prSet presAssocID="{E0248647-1503-41AB-8BC4-B283BF8A25F9}" presName="node" presStyleLbl="node1" presStyleIdx="1" presStyleCnt="3" custLinFactNeighborX="1116" custLinFactNeighborY="538">
        <dgm:presLayoutVars>
          <dgm:bulletEnabled val="1"/>
        </dgm:presLayoutVars>
      </dgm:prSet>
      <dgm:spPr/>
    </dgm:pt>
    <dgm:pt modelId="{26B6E0A5-4397-469E-BAA1-13CC47FA75D8}" type="pres">
      <dgm:prSet presAssocID="{BDC167D9-403C-4C44-BB86-08BEE82E81A6}" presName="sibTrans" presStyleLbl="sibTrans2D1" presStyleIdx="1" presStyleCnt="2" custLinFactNeighborX="-7818" custLinFactNeighborY="-4356"/>
      <dgm:spPr>
        <a:prstGeom prst="mathEqual">
          <a:avLst/>
        </a:prstGeom>
      </dgm:spPr>
    </dgm:pt>
    <dgm:pt modelId="{8BC3A8CF-F60F-4B11-938A-699FC770EE37}" type="pres">
      <dgm:prSet presAssocID="{BDC167D9-403C-4C44-BB86-08BEE82E81A6}" presName="connectorText" presStyleLbl="sibTrans2D1" presStyleIdx="1" presStyleCnt="2"/>
      <dgm:spPr/>
    </dgm:pt>
    <dgm:pt modelId="{934ACA84-BA89-4E1F-899D-312058C7BA37}" type="pres">
      <dgm:prSet presAssocID="{83A1508B-91F3-46A3-A678-B8EA9C7708A4}" presName="node" presStyleLbl="node1" presStyleIdx="2" presStyleCnt="3" custScaleX="74586" custLinFactNeighborX="-20115" custLinFactNeighborY="2669">
        <dgm:presLayoutVars>
          <dgm:bulletEnabled val="1"/>
        </dgm:presLayoutVars>
      </dgm:prSet>
      <dgm:spPr/>
    </dgm:pt>
  </dgm:ptLst>
  <dgm:cxnLst>
    <dgm:cxn modelId="{F0D9F301-6644-495E-9817-CFE8787FFAAA}" type="presOf" srcId="{83A1508B-91F3-46A3-A678-B8EA9C7708A4}" destId="{934ACA84-BA89-4E1F-899D-312058C7BA37}" srcOrd="0" destOrd="0" presId="urn:microsoft.com/office/officeart/2005/8/layout/process1"/>
    <dgm:cxn modelId="{2BC32C02-7327-4338-B81A-1F2D191D9DDA}" type="presOf" srcId="{E0248647-1503-41AB-8BC4-B283BF8A25F9}" destId="{877B0D69-5A3A-4D66-BE30-E655A13D336E}" srcOrd="0" destOrd="0" presId="urn:microsoft.com/office/officeart/2005/8/layout/process1"/>
    <dgm:cxn modelId="{B058F336-81C4-4BF9-B950-D805429DD387}" type="presOf" srcId="{0A0D9335-6D44-4862-BF45-06960DE7B201}" destId="{687B8489-A02C-428F-85B7-B3F8944377F1}" srcOrd="0" destOrd="0" presId="urn:microsoft.com/office/officeart/2005/8/layout/process1"/>
    <dgm:cxn modelId="{401C6A52-B4E9-4A94-A909-594427B14148}" srcId="{C4E92BDF-73E7-4558-AA6E-E9D9CB057132}" destId="{9AD6FC5F-E0D7-4DFF-A60E-EE3861E2403E}" srcOrd="0" destOrd="0" parTransId="{1D63F8ED-6A9B-4265-8BB7-012144B41A5F}" sibTransId="{0A0D9335-6D44-4862-BF45-06960DE7B201}"/>
    <dgm:cxn modelId="{401A3875-B09B-4841-B809-75DAFEA56FDF}" type="presOf" srcId="{9AD6FC5F-E0D7-4DFF-A60E-EE3861E2403E}" destId="{B685FBBB-5794-423E-A16B-AD4A13CE2C7F}" srcOrd="0" destOrd="0" presId="urn:microsoft.com/office/officeart/2005/8/layout/process1"/>
    <dgm:cxn modelId="{6D4A8386-74E3-471D-88B4-7672E333E2C5}" srcId="{C4E92BDF-73E7-4558-AA6E-E9D9CB057132}" destId="{83A1508B-91F3-46A3-A678-B8EA9C7708A4}" srcOrd="2" destOrd="0" parTransId="{0C73EFCE-437A-4768-BA18-BF5B12FEBA47}" sibTransId="{DC3B5E8C-F2AF-470A-99A9-9245C55BABEF}"/>
    <dgm:cxn modelId="{7197F895-1080-4F01-A25C-C8DCBC4FD291}" type="presOf" srcId="{BDC167D9-403C-4C44-BB86-08BEE82E81A6}" destId="{26B6E0A5-4397-469E-BAA1-13CC47FA75D8}" srcOrd="0" destOrd="0" presId="urn:microsoft.com/office/officeart/2005/8/layout/process1"/>
    <dgm:cxn modelId="{F6A0E9AA-D84E-4D8A-91D5-A43544CF9A81}" type="presOf" srcId="{0A0D9335-6D44-4862-BF45-06960DE7B201}" destId="{C6806B71-57CA-49D6-B9C3-7970FD1BA3F5}" srcOrd="1" destOrd="0" presId="urn:microsoft.com/office/officeart/2005/8/layout/process1"/>
    <dgm:cxn modelId="{F0ECAEB5-0EEA-4E38-81DC-C0A018121356}" srcId="{C4E92BDF-73E7-4558-AA6E-E9D9CB057132}" destId="{E0248647-1503-41AB-8BC4-B283BF8A25F9}" srcOrd="1" destOrd="0" parTransId="{6157A7F3-0766-405F-8F2D-64BE02645B46}" sibTransId="{BDC167D9-403C-4C44-BB86-08BEE82E81A6}"/>
    <dgm:cxn modelId="{232C5ECF-8CC5-49E8-9E8A-A20753A9CD80}" type="presOf" srcId="{C4E92BDF-73E7-4558-AA6E-E9D9CB057132}" destId="{4D06FF38-CC5E-4EE1-B671-CC0DCD7EC90B}" srcOrd="0" destOrd="0" presId="urn:microsoft.com/office/officeart/2005/8/layout/process1"/>
    <dgm:cxn modelId="{BBB5F3F1-22F0-48FD-91D6-07024AAD652F}" type="presOf" srcId="{BDC167D9-403C-4C44-BB86-08BEE82E81A6}" destId="{8BC3A8CF-F60F-4B11-938A-699FC770EE37}" srcOrd="1" destOrd="0" presId="urn:microsoft.com/office/officeart/2005/8/layout/process1"/>
    <dgm:cxn modelId="{2E1843DB-A83A-40D3-8332-E23313EC01B9}" type="presParOf" srcId="{4D06FF38-CC5E-4EE1-B671-CC0DCD7EC90B}" destId="{B685FBBB-5794-423E-A16B-AD4A13CE2C7F}" srcOrd="0" destOrd="0" presId="urn:microsoft.com/office/officeart/2005/8/layout/process1"/>
    <dgm:cxn modelId="{BB312CE3-06BA-4996-BB06-CCD99B9A6C52}" type="presParOf" srcId="{4D06FF38-CC5E-4EE1-B671-CC0DCD7EC90B}" destId="{687B8489-A02C-428F-85B7-B3F8944377F1}" srcOrd="1" destOrd="0" presId="urn:microsoft.com/office/officeart/2005/8/layout/process1"/>
    <dgm:cxn modelId="{88B520E9-5CA8-4E87-9747-728F92E9B2FF}" type="presParOf" srcId="{687B8489-A02C-428F-85B7-B3F8944377F1}" destId="{C6806B71-57CA-49D6-B9C3-7970FD1BA3F5}" srcOrd="0" destOrd="0" presId="urn:microsoft.com/office/officeart/2005/8/layout/process1"/>
    <dgm:cxn modelId="{66E62AC3-0391-4DF1-AA60-2BC3CDCC4C87}" type="presParOf" srcId="{4D06FF38-CC5E-4EE1-B671-CC0DCD7EC90B}" destId="{877B0D69-5A3A-4D66-BE30-E655A13D336E}" srcOrd="2" destOrd="0" presId="urn:microsoft.com/office/officeart/2005/8/layout/process1"/>
    <dgm:cxn modelId="{5A488D71-12B5-4A07-AB67-518C07B26FB9}" type="presParOf" srcId="{4D06FF38-CC5E-4EE1-B671-CC0DCD7EC90B}" destId="{26B6E0A5-4397-469E-BAA1-13CC47FA75D8}" srcOrd="3" destOrd="0" presId="urn:microsoft.com/office/officeart/2005/8/layout/process1"/>
    <dgm:cxn modelId="{41043A71-6B2E-4E26-8F49-8CAFBA1B32F7}" type="presParOf" srcId="{26B6E0A5-4397-469E-BAA1-13CC47FA75D8}" destId="{8BC3A8CF-F60F-4B11-938A-699FC770EE37}" srcOrd="0" destOrd="0" presId="urn:microsoft.com/office/officeart/2005/8/layout/process1"/>
    <dgm:cxn modelId="{CF19466F-9B61-4508-8BFA-9F77A051A688}" type="presParOf" srcId="{4D06FF38-CC5E-4EE1-B671-CC0DCD7EC90B}" destId="{934ACA84-BA89-4E1F-899D-312058C7BA3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E92BDF-73E7-4558-AA6E-E9D9CB057132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9AD6FC5F-E0D7-4DFF-A60E-EE3861E2403E}">
      <dgm:prSet phldrT="[Texto]" custT="1"/>
      <dgm:spPr/>
      <dgm:t>
        <a:bodyPr/>
        <a:lstStyle/>
        <a:p>
          <a:r>
            <a:rPr lang="es-CO" sz="1800" b="1" dirty="0">
              <a:latin typeface="Aptos" panose="020B0004020202020204" pitchFamily="34" charset="0"/>
            </a:rPr>
            <a:t>Aforo</a:t>
          </a:r>
          <a:br>
            <a:rPr lang="es-CO" sz="1800" b="1" dirty="0">
              <a:latin typeface="Aptos" panose="020B0004020202020204" pitchFamily="34" charset="0"/>
            </a:rPr>
          </a:br>
          <a:r>
            <a:rPr lang="es-CO" sz="1800" b="1" dirty="0">
              <a:latin typeface="Aptos" panose="020B0004020202020204" pitchFamily="34" charset="0"/>
            </a:rPr>
            <a:t>Vigente</a:t>
          </a:r>
        </a:p>
        <a:p>
          <a:r>
            <a:rPr lang="es-CO" sz="1800" b="1" dirty="0">
              <a:latin typeface="Aptos" panose="020B0004020202020204" pitchFamily="34" charset="0"/>
              <a:ea typeface="Verdana" panose="020B0604030504040204" pitchFamily="34" charset="0"/>
            </a:rPr>
            <a:t>$551.035</a:t>
          </a:r>
          <a:endParaRPr lang="es-CO" sz="1800" b="1" dirty="0">
            <a:latin typeface="Aptos" panose="020B0004020202020204" pitchFamily="34" charset="0"/>
          </a:endParaRPr>
        </a:p>
      </dgm:t>
    </dgm:pt>
    <dgm:pt modelId="{1D63F8ED-6A9B-4265-8BB7-012144B41A5F}" type="parTrans" cxnId="{401C6A52-B4E9-4A94-A909-594427B14148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0A0D9335-6D44-4862-BF45-06960DE7B201}" type="sibTrans" cxnId="{401C6A52-B4E9-4A94-A909-594427B14148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83A1508B-91F3-46A3-A678-B8EA9C7708A4}">
      <dgm:prSet phldrT="[Texto]" custT="1"/>
      <dgm:spPr/>
      <dgm:t>
        <a:bodyPr/>
        <a:lstStyle/>
        <a:p>
          <a:r>
            <a:rPr lang="es-CO" sz="1800" b="1" dirty="0">
              <a:latin typeface="Aptos" panose="020B0004020202020204" pitchFamily="34" charset="0"/>
            </a:rPr>
            <a:t>Recaudo</a:t>
          </a:r>
          <a:br>
            <a:rPr lang="es-CO" sz="1800" b="1" dirty="0">
              <a:latin typeface="Aptos" panose="020B0004020202020204" pitchFamily="34" charset="0"/>
            </a:rPr>
          </a:br>
          <a:endParaRPr lang="es-CO" sz="1000" dirty="0">
            <a:latin typeface="Aptos" panose="020B0004020202020204" pitchFamily="34" charset="0"/>
          </a:endParaRPr>
        </a:p>
        <a:p>
          <a:r>
            <a:rPr lang="es-CO" sz="1800" b="1" dirty="0">
              <a:latin typeface="Aptos" panose="020B0004020202020204" pitchFamily="34" charset="0"/>
            </a:rPr>
            <a:t>$332.135</a:t>
          </a:r>
        </a:p>
      </dgm:t>
    </dgm:pt>
    <dgm:pt modelId="{0C73EFCE-437A-4768-BA18-BF5B12FEBA47}" type="parTrans" cxnId="{6D4A8386-74E3-471D-88B4-7672E333E2C5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DC3B5E8C-F2AF-470A-99A9-9245C55BABEF}" type="sibTrans" cxnId="{6D4A8386-74E3-471D-88B4-7672E333E2C5}">
      <dgm:prSet/>
      <dgm:spPr/>
      <dgm:t>
        <a:bodyPr/>
        <a:lstStyle/>
        <a:p>
          <a:endParaRPr lang="es-CO">
            <a:latin typeface="Gill Sans MT" panose="020B0502020104020203" pitchFamily="34" charset="0"/>
          </a:endParaRPr>
        </a:p>
      </dgm:t>
    </dgm:pt>
    <dgm:pt modelId="{4D06FF38-CC5E-4EE1-B671-CC0DCD7EC90B}" type="pres">
      <dgm:prSet presAssocID="{C4E92BDF-73E7-4558-AA6E-E9D9CB057132}" presName="Name0" presStyleCnt="0">
        <dgm:presLayoutVars>
          <dgm:dir/>
          <dgm:resizeHandles val="exact"/>
        </dgm:presLayoutVars>
      </dgm:prSet>
      <dgm:spPr/>
    </dgm:pt>
    <dgm:pt modelId="{B685FBBB-5794-423E-A16B-AD4A13CE2C7F}" type="pres">
      <dgm:prSet presAssocID="{9AD6FC5F-E0D7-4DFF-A60E-EE3861E2403E}" presName="node" presStyleLbl="node1" presStyleIdx="0" presStyleCnt="2" custLinFactNeighborX="-4637" custLinFactNeighborY="-4347">
        <dgm:presLayoutVars>
          <dgm:bulletEnabled val="1"/>
        </dgm:presLayoutVars>
      </dgm:prSet>
      <dgm:spPr/>
    </dgm:pt>
    <dgm:pt modelId="{687B8489-A02C-428F-85B7-B3F8944377F1}" type="pres">
      <dgm:prSet presAssocID="{0A0D9335-6D44-4862-BF45-06960DE7B201}" presName="sibTrans" presStyleLbl="sibTrans2D1" presStyleIdx="0" presStyleCnt="1"/>
      <dgm:spPr/>
    </dgm:pt>
    <dgm:pt modelId="{C6806B71-57CA-49D6-B9C3-7970FD1BA3F5}" type="pres">
      <dgm:prSet presAssocID="{0A0D9335-6D44-4862-BF45-06960DE7B201}" presName="connectorText" presStyleLbl="sibTrans2D1" presStyleIdx="0" presStyleCnt="1"/>
      <dgm:spPr/>
    </dgm:pt>
    <dgm:pt modelId="{934ACA84-BA89-4E1F-899D-312058C7BA37}" type="pres">
      <dgm:prSet presAssocID="{83A1508B-91F3-46A3-A678-B8EA9C7708A4}" presName="node" presStyleLbl="node1" presStyleIdx="1" presStyleCnt="2" custLinFactNeighborX="-8553" custLinFactNeighborY="0">
        <dgm:presLayoutVars>
          <dgm:bulletEnabled val="1"/>
        </dgm:presLayoutVars>
      </dgm:prSet>
      <dgm:spPr/>
    </dgm:pt>
  </dgm:ptLst>
  <dgm:cxnLst>
    <dgm:cxn modelId="{F0D9F301-6644-495E-9817-CFE8787FFAAA}" type="presOf" srcId="{83A1508B-91F3-46A3-A678-B8EA9C7708A4}" destId="{934ACA84-BA89-4E1F-899D-312058C7BA37}" srcOrd="0" destOrd="0" presId="urn:microsoft.com/office/officeart/2005/8/layout/process1"/>
    <dgm:cxn modelId="{B058F336-81C4-4BF9-B950-D805429DD387}" type="presOf" srcId="{0A0D9335-6D44-4862-BF45-06960DE7B201}" destId="{687B8489-A02C-428F-85B7-B3F8944377F1}" srcOrd="0" destOrd="0" presId="urn:microsoft.com/office/officeart/2005/8/layout/process1"/>
    <dgm:cxn modelId="{401C6A52-B4E9-4A94-A909-594427B14148}" srcId="{C4E92BDF-73E7-4558-AA6E-E9D9CB057132}" destId="{9AD6FC5F-E0D7-4DFF-A60E-EE3861E2403E}" srcOrd="0" destOrd="0" parTransId="{1D63F8ED-6A9B-4265-8BB7-012144B41A5F}" sibTransId="{0A0D9335-6D44-4862-BF45-06960DE7B201}"/>
    <dgm:cxn modelId="{401A3875-B09B-4841-B809-75DAFEA56FDF}" type="presOf" srcId="{9AD6FC5F-E0D7-4DFF-A60E-EE3861E2403E}" destId="{B685FBBB-5794-423E-A16B-AD4A13CE2C7F}" srcOrd="0" destOrd="0" presId="urn:microsoft.com/office/officeart/2005/8/layout/process1"/>
    <dgm:cxn modelId="{6D4A8386-74E3-471D-88B4-7672E333E2C5}" srcId="{C4E92BDF-73E7-4558-AA6E-E9D9CB057132}" destId="{83A1508B-91F3-46A3-A678-B8EA9C7708A4}" srcOrd="1" destOrd="0" parTransId="{0C73EFCE-437A-4768-BA18-BF5B12FEBA47}" sibTransId="{DC3B5E8C-F2AF-470A-99A9-9245C55BABEF}"/>
    <dgm:cxn modelId="{F6A0E9AA-D84E-4D8A-91D5-A43544CF9A81}" type="presOf" srcId="{0A0D9335-6D44-4862-BF45-06960DE7B201}" destId="{C6806B71-57CA-49D6-B9C3-7970FD1BA3F5}" srcOrd="1" destOrd="0" presId="urn:microsoft.com/office/officeart/2005/8/layout/process1"/>
    <dgm:cxn modelId="{232C5ECF-8CC5-49E8-9E8A-A20753A9CD80}" type="presOf" srcId="{C4E92BDF-73E7-4558-AA6E-E9D9CB057132}" destId="{4D06FF38-CC5E-4EE1-B671-CC0DCD7EC90B}" srcOrd="0" destOrd="0" presId="urn:microsoft.com/office/officeart/2005/8/layout/process1"/>
    <dgm:cxn modelId="{2E1843DB-A83A-40D3-8332-E23313EC01B9}" type="presParOf" srcId="{4D06FF38-CC5E-4EE1-B671-CC0DCD7EC90B}" destId="{B685FBBB-5794-423E-A16B-AD4A13CE2C7F}" srcOrd="0" destOrd="0" presId="urn:microsoft.com/office/officeart/2005/8/layout/process1"/>
    <dgm:cxn modelId="{BB312CE3-06BA-4996-BB06-CCD99B9A6C52}" type="presParOf" srcId="{4D06FF38-CC5E-4EE1-B671-CC0DCD7EC90B}" destId="{687B8489-A02C-428F-85B7-B3F8944377F1}" srcOrd="1" destOrd="0" presId="urn:microsoft.com/office/officeart/2005/8/layout/process1"/>
    <dgm:cxn modelId="{88B520E9-5CA8-4E87-9747-728F92E9B2FF}" type="presParOf" srcId="{687B8489-A02C-428F-85B7-B3F8944377F1}" destId="{C6806B71-57CA-49D6-B9C3-7970FD1BA3F5}" srcOrd="0" destOrd="0" presId="urn:microsoft.com/office/officeart/2005/8/layout/process1"/>
    <dgm:cxn modelId="{CF19466F-9B61-4508-8BFA-9F77A051A688}" type="presParOf" srcId="{4D06FF38-CC5E-4EE1-B671-CC0DCD7EC90B}" destId="{934ACA84-BA89-4E1F-899D-312058C7BA3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5FBBB-5794-423E-A16B-AD4A13CE2C7F}">
      <dsp:nvSpPr>
        <dsp:cNvPr id="0" name=""/>
        <dsp:cNvSpPr/>
      </dsp:nvSpPr>
      <dsp:spPr>
        <a:xfrm>
          <a:off x="10459" y="0"/>
          <a:ext cx="2987079" cy="92650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Aforo Inicial </a:t>
          </a:r>
          <a:br>
            <a:rPr lang="es-CO" sz="1800" b="1" kern="1200" dirty="0">
              <a:latin typeface="Aptos" panose="020B0004020202020204" pitchFamily="34" charset="0"/>
            </a:rPr>
          </a:br>
          <a:r>
            <a:rPr lang="es-CO" sz="1100" i="1" kern="1200" dirty="0">
              <a:latin typeface="Aptos" panose="020B0004020202020204" pitchFamily="34" charset="0"/>
            </a:rPr>
            <a:t>Ley 2559 de 2025</a:t>
          </a:r>
          <a:br>
            <a:rPr lang="es-CO" sz="1100" i="1" kern="1200" dirty="0">
              <a:latin typeface="Aptos" panose="020B0004020202020204" pitchFamily="34" charset="0"/>
            </a:rPr>
          </a:br>
          <a:r>
            <a:rPr lang="es-CO" sz="1100" i="1" kern="1200" dirty="0">
              <a:latin typeface="Aptos" panose="020B0004020202020204" pitchFamily="34" charset="0"/>
            </a:rPr>
            <a:t>Decreto 1477 de 2025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  <a:ea typeface="Verdana" panose="020B0604030504040204" pitchFamily="34" charset="0"/>
            </a:rPr>
            <a:t>$541.699</a:t>
          </a:r>
        </a:p>
      </dsp:txBody>
      <dsp:txXfrm>
        <a:off x="37595" y="27136"/>
        <a:ext cx="2932807" cy="872235"/>
      </dsp:txXfrm>
    </dsp:sp>
    <dsp:sp modelId="{687B8489-A02C-428F-85B7-B3F8944377F1}">
      <dsp:nvSpPr>
        <dsp:cNvPr id="0" name=""/>
        <dsp:cNvSpPr/>
      </dsp:nvSpPr>
      <dsp:spPr>
        <a:xfrm>
          <a:off x="3185464" y="14727"/>
          <a:ext cx="814746" cy="951307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4300" kern="1200" dirty="0">
            <a:solidFill>
              <a:srgbClr val="E3D2B3"/>
            </a:solidFill>
            <a:latin typeface="Gill Sans MT" panose="020B0502020104020203" pitchFamily="34" charset="0"/>
          </a:endParaRPr>
        </a:p>
      </dsp:txBody>
      <dsp:txXfrm>
        <a:off x="3185464" y="204988"/>
        <a:ext cx="570322" cy="570785"/>
      </dsp:txXfrm>
    </dsp:sp>
    <dsp:sp modelId="{877B0D69-5A3A-4D66-BE30-E655A13D336E}">
      <dsp:nvSpPr>
        <dsp:cNvPr id="0" name=""/>
        <dsp:cNvSpPr/>
      </dsp:nvSpPr>
      <dsp:spPr>
        <a:xfrm>
          <a:off x="4205704" y="0"/>
          <a:ext cx="2987079" cy="926507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Modificaciones a los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ingresos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$9.335</a:t>
          </a:r>
        </a:p>
      </dsp:txBody>
      <dsp:txXfrm>
        <a:off x="4232840" y="27136"/>
        <a:ext cx="2932807" cy="872235"/>
      </dsp:txXfrm>
    </dsp:sp>
    <dsp:sp modelId="{26B6E0A5-4397-469E-BAA1-13CC47FA75D8}">
      <dsp:nvSpPr>
        <dsp:cNvPr id="0" name=""/>
        <dsp:cNvSpPr/>
      </dsp:nvSpPr>
      <dsp:spPr>
        <a:xfrm>
          <a:off x="7389076" y="60586"/>
          <a:ext cx="498813" cy="740795"/>
        </a:xfrm>
        <a:prstGeom prst="mathEqual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300" kern="1200">
            <a:latin typeface="Gill Sans MT" panose="020B0502020104020203" pitchFamily="34" charset="0"/>
          </a:endParaRPr>
        </a:p>
      </dsp:txBody>
      <dsp:txXfrm>
        <a:off x="7389076" y="208745"/>
        <a:ext cx="349169" cy="444477"/>
      </dsp:txXfrm>
    </dsp:sp>
    <dsp:sp modelId="{934ACA84-BA89-4E1F-899D-312058C7BA37}">
      <dsp:nvSpPr>
        <dsp:cNvPr id="0" name=""/>
        <dsp:cNvSpPr/>
      </dsp:nvSpPr>
      <dsp:spPr>
        <a:xfrm>
          <a:off x="8133941" y="0"/>
          <a:ext cx="2227943" cy="926507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Aforo </a:t>
          </a:r>
          <a:br>
            <a:rPr lang="es-CO" sz="1800" b="1" kern="1200" dirty="0">
              <a:latin typeface="Aptos" panose="020B0004020202020204" pitchFamily="34" charset="0"/>
            </a:rPr>
          </a:br>
          <a:r>
            <a:rPr lang="es-CO" sz="1800" b="1" kern="1200" dirty="0">
              <a:latin typeface="Aptos" panose="020B0004020202020204" pitchFamily="34" charset="0"/>
            </a:rPr>
            <a:t>Vigente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  <a:ea typeface="Verdana" panose="020B0604030504040204" pitchFamily="34" charset="0"/>
            </a:rPr>
            <a:t>$551.035</a:t>
          </a:r>
          <a:endParaRPr lang="es-CO" sz="1800" b="1" kern="1200" dirty="0">
            <a:latin typeface="Aptos" panose="020B0004020202020204" pitchFamily="34" charset="0"/>
          </a:endParaRPr>
        </a:p>
      </dsp:txBody>
      <dsp:txXfrm>
        <a:off x="8161077" y="27136"/>
        <a:ext cx="2173671" cy="8722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5FBBB-5794-423E-A16B-AD4A13CE2C7F}">
      <dsp:nvSpPr>
        <dsp:cNvPr id="0" name=""/>
        <dsp:cNvSpPr/>
      </dsp:nvSpPr>
      <dsp:spPr>
        <a:xfrm>
          <a:off x="0" y="0"/>
          <a:ext cx="3621115" cy="100699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Aforo</a:t>
          </a:r>
          <a:br>
            <a:rPr lang="es-CO" sz="1800" b="1" kern="1200" dirty="0">
              <a:latin typeface="Aptos" panose="020B0004020202020204" pitchFamily="34" charset="0"/>
            </a:rPr>
          </a:br>
          <a:r>
            <a:rPr lang="es-CO" sz="1800" b="1" kern="1200" dirty="0">
              <a:latin typeface="Aptos" panose="020B0004020202020204" pitchFamily="34" charset="0"/>
            </a:rPr>
            <a:t>Vigente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  <a:ea typeface="Verdana" panose="020B0604030504040204" pitchFamily="34" charset="0"/>
            </a:rPr>
            <a:t>$551.035</a:t>
          </a:r>
          <a:endParaRPr lang="es-CO" sz="1800" b="1" kern="1200" dirty="0">
            <a:latin typeface="Aptos" panose="020B0004020202020204" pitchFamily="34" charset="0"/>
          </a:endParaRPr>
        </a:p>
      </dsp:txBody>
      <dsp:txXfrm>
        <a:off x="29494" y="29494"/>
        <a:ext cx="3562127" cy="948003"/>
      </dsp:txXfrm>
    </dsp:sp>
    <dsp:sp modelId="{687B8489-A02C-428F-85B7-B3F8944377F1}">
      <dsp:nvSpPr>
        <dsp:cNvPr id="0" name=""/>
        <dsp:cNvSpPr/>
      </dsp:nvSpPr>
      <dsp:spPr>
        <a:xfrm>
          <a:off x="3953742" y="54477"/>
          <a:ext cx="705169" cy="898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4000" kern="1200">
            <a:latin typeface="Gill Sans MT" panose="020B0502020104020203" pitchFamily="34" charset="0"/>
          </a:endParaRPr>
        </a:p>
      </dsp:txBody>
      <dsp:txXfrm>
        <a:off x="3953742" y="234084"/>
        <a:ext cx="493618" cy="538822"/>
      </dsp:txXfrm>
    </dsp:sp>
    <dsp:sp modelId="{934ACA84-BA89-4E1F-899D-312058C7BA37}">
      <dsp:nvSpPr>
        <dsp:cNvPr id="0" name=""/>
        <dsp:cNvSpPr/>
      </dsp:nvSpPr>
      <dsp:spPr>
        <a:xfrm>
          <a:off x="4951624" y="0"/>
          <a:ext cx="3621115" cy="1006991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Recaudo</a:t>
          </a:r>
          <a:br>
            <a:rPr lang="es-CO" sz="1800" b="1" kern="1200" dirty="0">
              <a:latin typeface="Aptos" panose="020B0004020202020204" pitchFamily="34" charset="0"/>
            </a:rPr>
          </a:br>
          <a:endParaRPr lang="es-CO" sz="1000" kern="1200" dirty="0">
            <a:latin typeface="Aptos" panose="020B00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Aptos" panose="020B0004020202020204" pitchFamily="34" charset="0"/>
            </a:rPr>
            <a:t>$332.135</a:t>
          </a:r>
        </a:p>
      </dsp:txBody>
      <dsp:txXfrm>
        <a:off x="4981118" y="29494"/>
        <a:ext cx="3562127" cy="948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1A5877F-09EB-4691-AE3F-FF1CEDACD3D3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5A70A96-9F02-4B7F-9AF0-6652C85155B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057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70A96-9F02-4B7F-9AF0-6652C85155B1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6654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70A96-9F02-4B7F-9AF0-6652C85155B1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7760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C382D-8D5D-93A4-67F4-F7B63A9D10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38957E-D076-DE18-D2F7-4DCC395A0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510EBB-0ED3-57D2-7B32-B972230F4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A69164-F1CB-9507-C995-9A355DBA2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E56E8C-B72B-685B-4F23-63719B6E8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3813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3D39E-C6D3-8C86-3318-47066964B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DEF1E0-3EF4-0AEC-D54E-AB8648332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109480-2F5A-6DE0-DAA4-A7AC60BA3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09D06F-B005-3088-2799-0EB3EF822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C5670D-003A-39C3-BA60-D7628EF29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47319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DA6691F-2F39-162D-7CF8-C9CC2DE3C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110B8D3-A3E0-C1D6-CEE0-C8996E3FD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F141F4-B488-30AA-E7C3-29186F8E8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8FAAC0-BFC4-0D2D-64DA-298B4A97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319B0F-D728-C5C4-93E9-56D5A7651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3192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C382D-8D5D-93A4-67F4-F7B63A9D10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38957E-D076-DE18-D2F7-4DCC395A0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510EBB-0ED3-57D2-7B32-B972230F4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A69164-F1CB-9507-C995-9A355DBA2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E56E8C-B72B-685B-4F23-63719B6E8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2311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E6F83E-5ECC-8069-11AA-2BF89357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048798-2292-81DC-CA28-437D5E457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8B062F-EDE3-9AAC-187E-36E2C241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413BD0-4B03-5E62-9848-C46060154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B7748F-DB2E-836D-6CF2-4E8645FB6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73014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3360-F6B2-9482-FC7A-D07F9CE2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542B22-64AD-A6B7-D0A6-50BC25ED9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A763F2-399D-E739-2623-021E85674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7280BC-29F1-C6BB-3129-4221E89E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A96131-9691-54CF-0DCD-E62D6DA3B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2057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C1CA40-D362-7C25-D68B-7F953D9C8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86664F-4B4F-D0D2-3B69-79DFAC04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4B3E55-7B93-B3A5-F1A5-E848A4166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1F4D2A7-63DC-A882-4F4D-110ACD07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2A0127-57F9-7664-F025-8A9F4B759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56E33D-F4DF-7101-E421-EE80C1343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6822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D7435E-B49C-D2B5-F1A7-A1AC530C5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FC1CF6-73E1-2602-AF1F-FE4D6EF57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A8A0C72-B28D-8028-967D-ACF88EF24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F6D2C7D-4D2E-1572-7E2D-EB1CE2808F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AD12B75-01DF-6811-8C0A-20BB119249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A36A424-0547-A1D2-2093-A1C116ED4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FA52DBB-7585-4664-C335-C07EE366A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9510549-166F-76F0-B365-57C3956A7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320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CA7E5F-94CA-5F4B-D325-696A8CAAE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959F80-28FA-CD2C-9731-AFBD518B2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2C8F71E-73DE-47EB-0EFA-AC220834B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778B300-613D-81D8-1197-801DAB0FC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0901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6439288-3FFC-E246-3585-F356D6A3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2C44E97-0B08-6AA6-92A2-0B585F670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83DFE74-F577-FAE1-8489-FCDD5208E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6876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3F8277-53B7-E54E-E1DE-6E8180725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0C6E34-B7B8-8250-D5FF-32F61A175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D79B95E-8A71-6D9D-4C37-F554B9624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D875476-17F6-7A42-B712-3AC74E58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D9D217-789D-C75E-ED6B-C27243D9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E50E143-54EA-C3A7-9B45-5E4D51538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6709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20100A-E205-A8C3-5321-FB203690C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2D54A7-B1B9-6E21-CFC5-06787AD44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47AE44-DD98-FF89-B9EF-CED4FAFF8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3EC4D8-314B-9B99-5AF4-829C93145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26C601-2386-9E40-4BFC-E2118B65C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771D9E-FC7E-E060-A0FD-18E034C06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484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8F55B05-5A18-9201-B5F0-9188C0B1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1E6D64-FEBC-8E64-D18F-8FCEB3E60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D2F509-B85A-0A75-AE80-302D12716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6DEFA-822C-074B-9AA5-CD58110DA059}" type="datetimeFigureOut">
              <a:rPr lang="es-CO" smtClean="0"/>
              <a:t>20/08/2026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C75622-A1E4-D06E-9A8D-F793996D1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6DFD92-DB30-9339-BFE4-DA7D85C0FB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3396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8.svg"/><Relationship Id="rId7" Type="http://schemas.openxmlformats.org/officeDocument/2006/relationships/image" Target="../media/image3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10" Type="http://schemas.openxmlformats.org/officeDocument/2006/relationships/image" Target="../media/image33.png"/><Relationship Id="rId4" Type="http://schemas.openxmlformats.org/officeDocument/2006/relationships/image" Target="../media/image19.sv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0EA4A-72C1-D596-662C-81A22AFBB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418287F-90FB-0B1B-A08E-090B5A9D9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852B29D-3991-162F-B735-605A74068CC4}"/>
              </a:ext>
            </a:extLst>
          </p:cNvPr>
          <p:cNvSpPr/>
          <p:nvPr/>
        </p:nvSpPr>
        <p:spPr>
          <a:xfrm>
            <a:off x="2467572" y="5178260"/>
            <a:ext cx="4395342" cy="557784"/>
          </a:xfrm>
          <a:prstGeom prst="rect">
            <a:avLst/>
          </a:prstGeom>
          <a:solidFill>
            <a:srgbClr val="2170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4400" b="1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65CCBB7-EAFB-1831-83D6-1D915EED45D8}"/>
              </a:ext>
            </a:extLst>
          </p:cNvPr>
          <p:cNvSpPr txBox="1"/>
          <p:nvPr/>
        </p:nvSpPr>
        <p:spPr>
          <a:xfrm>
            <a:off x="2046792" y="5168427"/>
            <a:ext cx="5306845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julio 2026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ED8CDDF-F609-3199-5D3A-2250E34A48DD}"/>
              </a:ext>
            </a:extLst>
          </p:cNvPr>
          <p:cNvSpPr txBox="1"/>
          <p:nvPr/>
        </p:nvSpPr>
        <p:spPr>
          <a:xfrm>
            <a:off x="2624328" y="4085918"/>
            <a:ext cx="4270248" cy="646331"/>
          </a:xfrm>
          <a:prstGeom prst="rect">
            <a:avLst/>
          </a:prstGeom>
          <a:noFill/>
          <a:ln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endParaRPr lang="es-CO" sz="3600" dirty="0">
              <a:solidFill>
                <a:schemeClr val="bg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EDCBD6C-3D4E-A564-1215-6D00440551E9}"/>
              </a:ext>
            </a:extLst>
          </p:cNvPr>
          <p:cNvSpPr/>
          <p:nvPr/>
        </p:nvSpPr>
        <p:spPr>
          <a:xfrm>
            <a:off x="2133600" y="4085918"/>
            <a:ext cx="5024284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100" dirty="0"/>
              <a:t>de los Ingresos PGN</a:t>
            </a:r>
          </a:p>
        </p:txBody>
      </p:sp>
    </p:spTree>
    <p:extLst>
      <p:ext uri="{BB962C8B-B14F-4D97-AF65-F5344CB8AC3E}">
        <p14:creationId xmlns:p14="http://schemas.microsoft.com/office/powerpoint/2010/main" val="1639096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1B0C4-34EC-C989-25AF-F82F8AD58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 descr="Apretón de manos con relleno sólido">
            <a:extLst>
              <a:ext uri="{FF2B5EF4-FFF2-40B4-BE49-F238E27FC236}">
                <a16:creationId xmlns:a16="http://schemas.microsoft.com/office/drawing/2014/main" id="{A2FEBBC4-4BDF-4C3A-F676-DF7C249D50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1919" y="2012730"/>
            <a:ext cx="1328769" cy="1328769"/>
          </a:xfrm>
          <a:prstGeom prst="rect">
            <a:avLst/>
          </a:prstGeom>
        </p:spPr>
      </p:pic>
      <p:pic>
        <p:nvPicPr>
          <p:cNvPr id="6" name="Gráfico 5" descr="Monedas con relleno sólido">
            <a:extLst>
              <a:ext uri="{FF2B5EF4-FFF2-40B4-BE49-F238E27FC236}">
                <a16:creationId xmlns:a16="http://schemas.microsoft.com/office/drawing/2014/main" id="{BD2DCB4B-EA1A-AAF1-77FD-AA8B385E59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3473" y="3312178"/>
            <a:ext cx="728211" cy="728211"/>
          </a:xfrm>
          <a:prstGeom prst="rect">
            <a:avLst/>
          </a:prstGeom>
        </p:spPr>
      </p:pic>
      <p:pic>
        <p:nvPicPr>
          <p:cNvPr id="8" name="Gráfico 7" descr="Portapapeles comprobado contorno">
            <a:extLst>
              <a:ext uri="{FF2B5EF4-FFF2-40B4-BE49-F238E27FC236}">
                <a16:creationId xmlns:a16="http://schemas.microsoft.com/office/drawing/2014/main" id="{F8EA28CE-FD73-092D-F3C0-750C3336F8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1912" y="2941718"/>
            <a:ext cx="1095402" cy="109540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36D5B65-6512-A24D-FDE6-5B930F852E2E}"/>
              </a:ext>
            </a:extLst>
          </p:cNvPr>
          <p:cNvSpPr txBox="1"/>
          <p:nvPr/>
        </p:nvSpPr>
        <p:spPr>
          <a:xfrm>
            <a:off x="1123502" y="4037120"/>
            <a:ext cx="52772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16AD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Acumulada a julio 2026</a:t>
            </a:r>
            <a:endParaRPr lang="es-CO" sz="1600" b="1" dirty="0">
              <a:solidFill>
                <a:srgbClr val="16ADB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EB90460-DCFB-9627-BCFB-D753DF0D1C56}"/>
              </a:ext>
            </a:extLst>
          </p:cNvPr>
          <p:cNvSpPr txBox="1">
            <a:spLocks/>
          </p:cNvSpPr>
          <p:nvPr/>
        </p:nvSpPr>
        <p:spPr>
          <a:xfrm>
            <a:off x="1123502" y="2508582"/>
            <a:ext cx="5715448" cy="1528538"/>
          </a:xfrm>
          <a:prstGeom prst="rect">
            <a:avLst/>
          </a:prstGeom>
        </p:spPr>
        <p:txBody>
          <a:bodyPr vert="horz" lIns="91440" tIns="45721" rIns="91440" bIns="45721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32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DECRETO DE EMERGENCIA ECONÓMICA 2026</a:t>
            </a:r>
          </a:p>
        </p:txBody>
      </p:sp>
    </p:spTree>
    <p:extLst>
      <p:ext uri="{BB962C8B-B14F-4D97-AF65-F5344CB8AC3E}">
        <p14:creationId xmlns:p14="http://schemas.microsoft.com/office/powerpoint/2010/main" val="1348195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8D4BA-9E19-E8FB-D833-379A14CA1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3970165E-D906-F27F-F4D4-DFB5667538B4}"/>
              </a:ext>
            </a:extLst>
          </p:cNvPr>
          <p:cNvSpPr txBox="1">
            <a:spLocks/>
          </p:cNvSpPr>
          <p:nvPr/>
        </p:nvSpPr>
        <p:spPr>
          <a:xfrm>
            <a:off x="773540" y="807100"/>
            <a:ext cx="10343535" cy="786985"/>
          </a:xfrm>
          <a:prstGeom prst="rect">
            <a:avLst/>
          </a:prstGeom>
        </p:spPr>
        <p:txBody>
          <a:bodyPr vert="horz" lIns="91440" tIns="45721" rIns="91440" bIns="45721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1800" b="1" noProof="0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Emergencia Económica, Social y Ecológica </a:t>
            </a:r>
          </a:p>
          <a:p>
            <a:pPr algn="ctr"/>
            <a:r>
              <a:rPr lang="es-CO" sz="1800" b="1" noProof="0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Adición PGN 2026 Decreto 0241 de 2026 liquidado en el Decreto 0366 de 2026</a:t>
            </a:r>
          </a:p>
          <a:p>
            <a:pPr algn="ctr">
              <a:lnSpc>
                <a:spcPct val="100000"/>
              </a:lnSpc>
            </a:pPr>
            <a:r>
              <a:rPr lang="es-CO" sz="1400" b="1" noProof="0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Acumulada a </a:t>
            </a:r>
            <a:r>
              <a:rPr lang="es-CO" sz="14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julio</a:t>
            </a:r>
            <a:r>
              <a:rPr lang="es-CO" sz="1400" b="1" noProof="0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2026</a:t>
            </a:r>
          </a:p>
        </p:txBody>
      </p:sp>
      <p:pic>
        <p:nvPicPr>
          <p:cNvPr id="4" name="Imagen 3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78FE0AFA-48E8-05E3-3DB8-17AD327D9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697" y="346726"/>
            <a:ext cx="1036294" cy="40846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081AABD-3B0B-6B02-3BA4-CF47037C4DC2}"/>
              </a:ext>
            </a:extLst>
          </p:cNvPr>
          <p:cNvSpPr txBox="1"/>
          <p:nvPr/>
        </p:nvSpPr>
        <p:spPr>
          <a:xfrm>
            <a:off x="4142370" y="1594085"/>
            <a:ext cx="3331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100" b="1" i="0" u="none" strike="noStrike" dirty="0">
                <a:solidFill>
                  <a:srgbClr val="79797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Cifras en millones de pesos</a:t>
            </a:r>
            <a:endParaRPr lang="es-CO" sz="1100" b="1" dirty="0">
              <a:solidFill>
                <a:srgbClr val="79797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7013DB0-DB8A-FD43-38DC-0BC2C2FCD7A9}"/>
              </a:ext>
            </a:extLst>
          </p:cNvPr>
          <p:cNvSpPr txBox="1"/>
          <p:nvPr/>
        </p:nvSpPr>
        <p:spPr>
          <a:xfrm>
            <a:off x="1801369" y="5002304"/>
            <a:ext cx="9436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chemeClr val="bg2">
                    <a:lumMod val="50000"/>
                  </a:schemeClr>
                </a:solidFill>
              </a:rPr>
              <a:t>Nota 1: </a:t>
            </a:r>
            <a:r>
              <a:rPr lang="es-CO" sz="1200" dirty="0">
                <a:solidFill>
                  <a:srgbClr val="605F5F"/>
                </a:solidFill>
                <a:ea typeface="Verdana"/>
              </a:rPr>
              <a:t>El Decreto 173 de 2026 </a:t>
            </a:r>
            <a:r>
              <a:rPr lang="es-ES" sz="1200" dirty="0">
                <a:solidFill>
                  <a:srgbClr val="605F5F"/>
                </a:solidFill>
                <a:ea typeface="Verdana"/>
              </a:rPr>
              <a:t>creó un impuesto al patrimonio extraordinario para personas jurídicas que posean un patrimonio igual o superior a 200.000 UVT al 1 de marzo de 2026.</a:t>
            </a:r>
          </a:p>
          <a:p>
            <a:endParaRPr lang="es-ES" sz="1200" dirty="0">
              <a:solidFill>
                <a:srgbClr val="605F5F"/>
              </a:solidFill>
              <a:ea typeface="Verdana"/>
            </a:endParaRPr>
          </a:p>
          <a:p>
            <a:r>
              <a:rPr lang="es-ES" sz="1200" dirty="0">
                <a:solidFill>
                  <a:srgbClr val="605F5F"/>
                </a:solidFill>
                <a:ea typeface="Verdana"/>
              </a:rPr>
              <a:t>Nota 2: El Decreto 241 de 2026 (emitido bajo el Estado de Emergencia) generó ingresos fiscales mediante nuevos tributos, normalización de activos y beneficios por mora.</a:t>
            </a:r>
            <a:endParaRPr lang="es-CO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E4A57C4-5685-FAFE-A558-13399C1BC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540" y="1995999"/>
            <a:ext cx="10692948" cy="286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4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652A6-E820-AF37-108F-FF2F3614C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 descr="Apretón de manos con relleno sólido">
            <a:extLst>
              <a:ext uri="{FF2B5EF4-FFF2-40B4-BE49-F238E27FC236}">
                <a16:creationId xmlns:a16="http://schemas.microsoft.com/office/drawing/2014/main" id="{6430DD03-EC68-5D28-9BD0-EA99FDCC18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1919" y="2012730"/>
            <a:ext cx="1328769" cy="1328769"/>
          </a:xfrm>
          <a:prstGeom prst="rect">
            <a:avLst/>
          </a:prstGeom>
        </p:spPr>
      </p:pic>
      <p:pic>
        <p:nvPicPr>
          <p:cNvPr id="6" name="Gráfico 5" descr="Monedas con relleno sólido">
            <a:extLst>
              <a:ext uri="{FF2B5EF4-FFF2-40B4-BE49-F238E27FC236}">
                <a16:creationId xmlns:a16="http://schemas.microsoft.com/office/drawing/2014/main" id="{DD031AC3-33E9-7245-ADF4-B42AFB3AFC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3473" y="3312178"/>
            <a:ext cx="728211" cy="728211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76B3865D-ED68-9DFA-BC09-E745334AB4A5}"/>
              </a:ext>
            </a:extLst>
          </p:cNvPr>
          <p:cNvSpPr txBox="1">
            <a:spLocks/>
          </p:cNvSpPr>
          <p:nvPr/>
        </p:nvSpPr>
        <p:spPr>
          <a:xfrm>
            <a:off x="1229801" y="2056611"/>
            <a:ext cx="6063879" cy="1528538"/>
          </a:xfrm>
          <a:prstGeom prst="rect">
            <a:avLst/>
          </a:prstGeom>
        </p:spPr>
        <p:txBody>
          <a:bodyPr vert="horz" lIns="91440" tIns="45721" rIns="91440" bIns="45721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32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PRESUPUESTO DE INGRESOS 2026</a:t>
            </a:r>
          </a:p>
        </p:txBody>
      </p:sp>
      <p:pic>
        <p:nvPicPr>
          <p:cNvPr id="8" name="Gráfico 7" descr="Portapapeles comprobado contorno">
            <a:extLst>
              <a:ext uri="{FF2B5EF4-FFF2-40B4-BE49-F238E27FC236}">
                <a16:creationId xmlns:a16="http://schemas.microsoft.com/office/drawing/2014/main" id="{AC7F26BF-4C3C-E2F4-BD21-67B773AD4D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1912" y="2941718"/>
            <a:ext cx="1095402" cy="109540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7CA327D-E73A-AE33-1BC2-35DDDEDAC1FB}"/>
              </a:ext>
            </a:extLst>
          </p:cNvPr>
          <p:cNvSpPr txBox="1"/>
          <p:nvPr/>
        </p:nvSpPr>
        <p:spPr>
          <a:xfrm>
            <a:off x="1229801" y="3489419"/>
            <a:ext cx="52772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16AD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Acumulada a julio</a:t>
            </a:r>
          </a:p>
        </p:txBody>
      </p:sp>
    </p:spTree>
    <p:extLst>
      <p:ext uri="{BB962C8B-B14F-4D97-AF65-F5344CB8AC3E}">
        <p14:creationId xmlns:p14="http://schemas.microsoft.com/office/powerpoint/2010/main" val="3273987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19E43-DEE9-3AC3-90E7-500890E9E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927BF51-7D01-FE25-CF4E-9C6ADDE3345D}"/>
              </a:ext>
            </a:extLst>
          </p:cNvPr>
          <p:cNvSpPr txBox="1"/>
          <p:nvPr/>
        </p:nvSpPr>
        <p:spPr>
          <a:xfrm>
            <a:off x="4784342" y="958508"/>
            <a:ext cx="26233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797979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+mn-cs"/>
              </a:rPr>
              <a:t>Cifras en miles de millones de pesos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797979"/>
              </a:solidFill>
              <a:effectLst/>
              <a:uLnTx/>
              <a:uFillTx/>
              <a:latin typeface="Aptos" panose="020B000402020202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976FAB3-C406-DD9A-8516-5FD7CC09C4C3}"/>
              </a:ext>
            </a:extLst>
          </p:cNvPr>
          <p:cNvSpPr txBox="1"/>
          <p:nvPr/>
        </p:nvSpPr>
        <p:spPr>
          <a:xfrm rot="16200000">
            <a:off x="371730" y="2123390"/>
            <a:ext cx="561629" cy="461665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B78B5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+mn-cs"/>
              </a:rPr>
              <a:t>Aforo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B78B5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+mn-cs"/>
              </a:rPr>
              <a:t>2026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E6F2497-A76E-764D-F344-74022E26D71C}"/>
              </a:ext>
            </a:extLst>
          </p:cNvPr>
          <p:cNvSpPr txBox="1"/>
          <p:nvPr/>
        </p:nvSpPr>
        <p:spPr>
          <a:xfrm rot="16200000">
            <a:off x="33625" y="4401281"/>
            <a:ext cx="1237839" cy="461665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none" rtlCol="0">
            <a:spAutoFit/>
          </a:bodyPr>
          <a:lstStyle>
            <a:defPPr>
              <a:defRPr lang="es-CO"/>
            </a:defPPr>
            <a:lvl1pPr algn="ctr">
              <a:defRPr sz="1050" b="1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B78B5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+mn-cs"/>
              </a:rPr>
              <a:t>Ciclo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B78B5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+mn-cs"/>
              </a:rPr>
              <a:t>Ejecución 2026</a:t>
            </a:r>
          </a:p>
        </p:txBody>
      </p:sp>
      <p:grpSp>
        <p:nvGrpSpPr>
          <p:cNvPr id="18" name="Google Shape;9783;p76">
            <a:extLst>
              <a:ext uri="{FF2B5EF4-FFF2-40B4-BE49-F238E27FC236}">
                <a16:creationId xmlns:a16="http://schemas.microsoft.com/office/drawing/2014/main" id="{53FB9F86-5FDF-189B-DA06-7CEFE48EC649}"/>
              </a:ext>
            </a:extLst>
          </p:cNvPr>
          <p:cNvGrpSpPr/>
          <p:nvPr/>
        </p:nvGrpSpPr>
        <p:grpSpPr>
          <a:xfrm>
            <a:off x="5066338" y="2419487"/>
            <a:ext cx="306711" cy="306711"/>
            <a:chOff x="-61354875" y="2671225"/>
            <a:chExt cx="316650" cy="316650"/>
          </a:xfrm>
          <a:solidFill>
            <a:schemeClr val="bg1"/>
          </a:solidFill>
        </p:grpSpPr>
        <p:sp>
          <p:nvSpPr>
            <p:cNvPr id="19" name="Google Shape;9784;p76">
              <a:extLst>
                <a:ext uri="{FF2B5EF4-FFF2-40B4-BE49-F238E27FC236}">
                  <a16:creationId xmlns:a16="http://schemas.microsoft.com/office/drawing/2014/main" id="{60C5F806-8AA8-9B8B-907A-287E1394F707}"/>
                </a:ext>
              </a:extLst>
            </p:cNvPr>
            <p:cNvSpPr/>
            <p:nvPr/>
          </p:nvSpPr>
          <p:spPr>
            <a:xfrm>
              <a:off x="-61354875" y="2671225"/>
              <a:ext cx="316650" cy="316650"/>
            </a:xfrm>
            <a:custGeom>
              <a:avLst/>
              <a:gdLst/>
              <a:ahLst/>
              <a:cxnLst/>
              <a:rect l="l" t="t" r="r" b="b"/>
              <a:pathLst>
                <a:path w="12666" h="12666" extrusionOk="0">
                  <a:moveTo>
                    <a:pt x="11405" y="1701"/>
                  </a:moveTo>
                  <a:cubicBezTo>
                    <a:pt x="11657" y="1701"/>
                    <a:pt x="11847" y="1890"/>
                    <a:pt x="11847" y="2111"/>
                  </a:cubicBezTo>
                  <a:lnTo>
                    <a:pt x="11847" y="3340"/>
                  </a:lnTo>
                  <a:lnTo>
                    <a:pt x="820" y="3340"/>
                  </a:lnTo>
                  <a:lnTo>
                    <a:pt x="820" y="2111"/>
                  </a:lnTo>
                  <a:cubicBezTo>
                    <a:pt x="820" y="1890"/>
                    <a:pt x="1009" y="1701"/>
                    <a:pt x="1198" y="1701"/>
                  </a:cubicBezTo>
                  <a:lnTo>
                    <a:pt x="1639" y="1701"/>
                  </a:lnTo>
                  <a:lnTo>
                    <a:pt x="1639" y="2111"/>
                  </a:lnTo>
                  <a:cubicBezTo>
                    <a:pt x="1639" y="2363"/>
                    <a:pt x="1828" y="2552"/>
                    <a:pt x="2048" y="2552"/>
                  </a:cubicBezTo>
                  <a:cubicBezTo>
                    <a:pt x="2237" y="2552"/>
                    <a:pt x="2427" y="2363"/>
                    <a:pt x="2427" y="2111"/>
                  </a:cubicBezTo>
                  <a:lnTo>
                    <a:pt x="2427" y="1701"/>
                  </a:lnTo>
                  <a:lnTo>
                    <a:pt x="5892" y="1701"/>
                  </a:lnTo>
                  <a:lnTo>
                    <a:pt x="5892" y="2111"/>
                  </a:lnTo>
                  <a:cubicBezTo>
                    <a:pt x="5892" y="2363"/>
                    <a:pt x="6081" y="2552"/>
                    <a:pt x="6333" y="2552"/>
                  </a:cubicBezTo>
                  <a:cubicBezTo>
                    <a:pt x="6585" y="2552"/>
                    <a:pt x="6743" y="2363"/>
                    <a:pt x="6743" y="2111"/>
                  </a:cubicBezTo>
                  <a:lnTo>
                    <a:pt x="6743" y="1701"/>
                  </a:lnTo>
                  <a:lnTo>
                    <a:pt x="10208" y="1701"/>
                  </a:lnTo>
                  <a:lnTo>
                    <a:pt x="10208" y="2111"/>
                  </a:lnTo>
                  <a:cubicBezTo>
                    <a:pt x="10208" y="2363"/>
                    <a:pt x="10397" y="2552"/>
                    <a:pt x="10618" y="2552"/>
                  </a:cubicBezTo>
                  <a:cubicBezTo>
                    <a:pt x="10870" y="2552"/>
                    <a:pt x="11027" y="2363"/>
                    <a:pt x="11027" y="2111"/>
                  </a:cubicBezTo>
                  <a:lnTo>
                    <a:pt x="11027" y="1701"/>
                  </a:lnTo>
                  <a:close/>
                  <a:moveTo>
                    <a:pt x="11878" y="4159"/>
                  </a:moveTo>
                  <a:lnTo>
                    <a:pt x="11878" y="6112"/>
                  </a:lnTo>
                  <a:lnTo>
                    <a:pt x="11847" y="6112"/>
                  </a:lnTo>
                  <a:cubicBezTo>
                    <a:pt x="11090" y="5072"/>
                    <a:pt x="9862" y="4442"/>
                    <a:pt x="8538" y="4442"/>
                  </a:cubicBezTo>
                  <a:cubicBezTo>
                    <a:pt x="6239" y="4442"/>
                    <a:pt x="4411" y="6301"/>
                    <a:pt x="4411" y="8569"/>
                  </a:cubicBezTo>
                  <a:cubicBezTo>
                    <a:pt x="4411" y="9168"/>
                    <a:pt x="4506" y="9735"/>
                    <a:pt x="4758" y="10239"/>
                  </a:cubicBezTo>
                  <a:lnTo>
                    <a:pt x="1261" y="10239"/>
                  </a:lnTo>
                  <a:cubicBezTo>
                    <a:pt x="1009" y="10239"/>
                    <a:pt x="851" y="10050"/>
                    <a:pt x="851" y="9830"/>
                  </a:cubicBezTo>
                  <a:lnTo>
                    <a:pt x="851" y="4159"/>
                  </a:lnTo>
                  <a:close/>
                  <a:moveTo>
                    <a:pt x="8538" y="5261"/>
                  </a:moveTo>
                  <a:cubicBezTo>
                    <a:pt x="10334" y="5261"/>
                    <a:pt x="11847" y="6774"/>
                    <a:pt x="11847" y="8569"/>
                  </a:cubicBezTo>
                  <a:cubicBezTo>
                    <a:pt x="11847" y="10397"/>
                    <a:pt x="10334" y="11877"/>
                    <a:pt x="8538" y="11877"/>
                  </a:cubicBezTo>
                  <a:cubicBezTo>
                    <a:pt x="6711" y="11877"/>
                    <a:pt x="5230" y="10397"/>
                    <a:pt x="5230" y="8569"/>
                  </a:cubicBezTo>
                  <a:cubicBezTo>
                    <a:pt x="5230" y="6774"/>
                    <a:pt x="6743" y="5261"/>
                    <a:pt x="8538" y="5261"/>
                  </a:cubicBezTo>
                  <a:close/>
                  <a:moveTo>
                    <a:pt x="2048" y="0"/>
                  </a:moveTo>
                  <a:cubicBezTo>
                    <a:pt x="1828" y="0"/>
                    <a:pt x="1639" y="189"/>
                    <a:pt x="1639" y="441"/>
                  </a:cubicBezTo>
                  <a:lnTo>
                    <a:pt x="1639" y="851"/>
                  </a:lnTo>
                  <a:lnTo>
                    <a:pt x="1198" y="851"/>
                  </a:lnTo>
                  <a:cubicBezTo>
                    <a:pt x="536" y="851"/>
                    <a:pt x="1" y="1418"/>
                    <a:pt x="1" y="2079"/>
                  </a:cubicBezTo>
                  <a:lnTo>
                    <a:pt x="1" y="9798"/>
                  </a:lnTo>
                  <a:cubicBezTo>
                    <a:pt x="1" y="10460"/>
                    <a:pt x="536" y="11027"/>
                    <a:pt x="1198" y="11027"/>
                  </a:cubicBezTo>
                  <a:lnTo>
                    <a:pt x="5230" y="11027"/>
                  </a:lnTo>
                  <a:cubicBezTo>
                    <a:pt x="5987" y="12003"/>
                    <a:pt x="7184" y="12665"/>
                    <a:pt x="8538" y="12665"/>
                  </a:cubicBezTo>
                  <a:cubicBezTo>
                    <a:pt x="10807" y="12665"/>
                    <a:pt x="12666" y="10838"/>
                    <a:pt x="12666" y="8538"/>
                  </a:cubicBezTo>
                  <a:lnTo>
                    <a:pt x="12666" y="2079"/>
                  </a:lnTo>
                  <a:cubicBezTo>
                    <a:pt x="12666" y="1418"/>
                    <a:pt x="12130" y="851"/>
                    <a:pt x="11405" y="851"/>
                  </a:cubicBezTo>
                  <a:lnTo>
                    <a:pt x="11027" y="851"/>
                  </a:lnTo>
                  <a:lnTo>
                    <a:pt x="11027" y="441"/>
                  </a:lnTo>
                  <a:cubicBezTo>
                    <a:pt x="11027" y="189"/>
                    <a:pt x="10807" y="0"/>
                    <a:pt x="10618" y="0"/>
                  </a:cubicBezTo>
                  <a:cubicBezTo>
                    <a:pt x="10397" y="0"/>
                    <a:pt x="10177" y="189"/>
                    <a:pt x="10177" y="441"/>
                  </a:cubicBezTo>
                  <a:lnTo>
                    <a:pt x="10177" y="851"/>
                  </a:lnTo>
                  <a:lnTo>
                    <a:pt x="6711" y="851"/>
                  </a:lnTo>
                  <a:lnTo>
                    <a:pt x="6711" y="441"/>
                  </a:lnTo>
                  <a:cubicBezTo>
                    <a:pt x="6711" y="189"/>
                    <a:pt x="6522" y="0"/>
                    <a:pt x="6333" y="0"/>
                  </a:cubicBezTo>
                  <a:cubicBezTo>
                    <a:pt x="6081" y="0"/>
                    <a:pt x="5892" y="189"/>
                    <a:pt x="5892" y="441"/>
                  </a:cubicBezTo>
                  <a:lnTo>
                    <a:pt x="5892" y="851"/>
                  </a:lnTo>
                  <a:lnTo>
                    <a:pt x="2427" y="851"/>
                  </a:lnTo>
                  <a:lnTo>
                    <a:pt x="2427" y="441"/>
                  </a:lnTo>
                  <a:cubicBezTo>
                    <a:pt x="2427" y="189"/>
                    <a:pt x="2237" y="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Google Shape;9785;p76">
              <a:extLst>
                <a:ext uri="{FF2B5EF4-FFF2-40B4-BE49-F238E27FC236}">
                  <a16:creationId xmlns:a16="http://schemas.microsoft.com/office/drawing/2014/main" id="{D0F224EA-192D-ADAC-FE93-B282728F9B23}"/>
                </a:ext>
              </a:extLst>
            </p:cNvPr>
            <p:cNvSpPr/>
            <p:nvPr/>
          </p:nvSpPr>
          <p:spPr>
            <a:xfrm>
              <a:off x="-61172925" y="2813775"/>
              <a:ext cx="62225" cy="145725"/>
            </a:xfrm>
            <a:custGeom>
              <a:avLst/>
              <a:gdLst/>
              <a:ahLst/>
              <a:cxnLst/>
              <a:rect l="l" t="t" r="r" b="b"/>
              <a:pathLst>
                <a:path w="2489" h="5829" extrusionOk="0">
                  <a:moveTo>
                    <a:pt x="1260" y="0"/>
                  </a:moveTo>
                  <a:cubicBezTo>
                    <a:pt x="1008" y="0"/>
                    <a:pt x="819" y="190"/>
                    <a:pt x="819" y="410"/>
                  </a:cubicBezTo>
                  <a:lnTo>
                    <a:pt x="819" y="662"/>
                  </a:lnTo>
                  <a:cubicBezTo>
                    <a:pt x="347" y="820"/>
                    <a:pt x="0" y="1292"/>
                    <a:pt x="0" y="1859"/>
                  </a:cubicBezTo>
                  <a:cubicBezTo>
                    <a:pt x="0" y="2521"/>
                    <a:pt x="536" y="2899"/>
                    <a:pt x="977" y="3245"/>
                  </a:cubicBezTo>
                  <a:cubicBezTo>
                    <a:pt x="1292" y="3466"/>
                    <a:pt x="1639" y="3687"/>
                    <a:pt x="1639" y="3939"/>
                  </a:cubicBezTo>
                  <a:cubicBezTo>
                    <a:pt x="1639" y="4191"/>
                    <a:pt x="1450" y="4380"/>
                    <a:pt x="1260" y="4380"/>
                  </a:cubicBezTo>
                  <a:cubicBezTo>
                    <a:pt x="1008" y="4380"/>
                    <a:pt x="819" y="4191"/>
                    <a:pt x="819" y="3939"/>
                  </a:cubicBezTo>
                  <a:cubicBezTo>
                    <a:pt x="819" y="3718"/>
                    <a:pt x="630" y="3498"/>
                    <a:pt x="441" y="3498"/>
                  </a:cubicBezTo>
                  <a:cubicBezTo>
                    <a:pt x="189" y="3498"/>
                    <a:pt x="0" y="3718"/>
                    <a:pt x="0" y="3939"/>
                  </a:cubicBezTo>
                  <a:cubicBezTo>
                    <a:pt x="0" y="4506"/>
                    <a:pt x="347" y="4915"/>
                    <a:pt x="819" y="5136"/>
                  </a:cubicBezTo>
                  <a:lnTo>
                    <a:pt x="819" y="5388"/>
                  </a:lnTo>
                  <a:cubicBezTo>
                    <a:pt x="819" y="5640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388"/>
                  </a:cubicBezTo>
                  <a:lnTo>
                    <a:pt x="1639" y="5136"/>
                  </a:lnTo>
                  <a:cubicBezTo>
                    <a:pt x="2111" y="4978"/>
                    <a:pt x="2489" y="4506"/>
                    <a:pt x="2489" y="3939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2"/>
                    <a:pt x="819" y="2080"/>
                    <a:pt x="819" y="1859"/>
                  </a:cubicBezTo>
                  <a:cubicBezTo>
                    <a:pt x="819" y="1607"/>
                    <a:pt x="1008" y="1418"/>
                    <a:pt x="1260" y="1418"/>
                  </a:cubicBezTo>
                  <a:cubicBezTo>
                    <a:pt x="1513" y="1418"/>
                    <a:pt x="1639" y="1607"/>
                    <a:pt x="1639" y="1859"/>
                  </a:cubicBezTo>
                  <a:cubicBezTo>
                    <a:pt x="1639" y="2080"/>
                    <a:pt x="1859" y="2269"/>
                    <a:pt x="2048" y="2269"/>
                  </a:cubicBezTo>
                  <a:cubicBezTo>
                    <a:pt x="2300" y="2269"/>
                    <a:pt x="2489" y="2080"/>
                    <a:pt x="2489" y="1859"/>
                  </a:cubicBezTo>
                  <a:cubicBezTo>
                    <a:pt x="2489" y="1292"/>
                    <a:pt x="2143" y="883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Google Shape;9786;p76">
              <a:extLst>
                <a:ext uri="{FF2B5EF4-FFF2-40B4-BE49-F238E27FC236}">
                  <a16:creationId xmlns:a16="http://schemas.microsoft.com/office/drawing/2014/main" id="{E15827BF-3178-F1E2-0A5F-5B3707A9918E}"/>
                </a:ext>
              </a:extLst>
            </p:cNvPr>
            <p:cNvSpPr/>
            <p:nvPr/>
          </p:nvSpPr>
          <p:spPr>
            <a:xfrm>
              <a:off x="-61313925" y="2796450"/>
              <a:ext cx="40975" cy="20500"/>
            </a:xfrm>
            <a:custGeom>
              <a:avLst/>
              <a:gdLst/>
              <a:ahLst/>
              <a:cxnLst/>
              <a:rect l="l" t="t" r="r" b="b"/>
              <a:pathLst>
                <a:path w="1639" h="820" extrusionOk="0">
                  <a:moveTo>
                    <a:pt x="410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58" y="820"/>
                    <a:pt x="410" y="820"/>
                  </a:cubicBezTo>
                  <a:lnTo>
                    <a:pt x="1230" y="820"/>
                  </a:lnTo>
                  <a:cubicBezTo>
                    <a:pt x="1482" y="820"/>
                    <a:pt x="1639" y="630"/>
                    <a:pt x="1639" y="378"/>
                  </a:cubicBezTo>
                  <a:cubicBezTo>
                    <a:pt x="1639" y="158"/>
                    <a:pt x="1419" y="0"/>
                    <a:pt x="1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Google Shape;9787;p76">
              <a:extLst>
                <a:ext uri="{FF2B5EF4-FFF2-40B4-BE49-F238E27FC236}">
                  <a16:creationId xmlns:a16="http://schemas.microsoft.com/office/drawing/2014/main" id="{8F327C77-C36A-74B6-9CAE-E621E53F0C2E}"/>
                </a:ext>
              </a:extLst>
            </p:cNvPr>
            <p:cNvSpPr/>
            <p:nvPr/>
          </p:nvSpPr>
          <p:spPr>
            <a:xfrm>
              <a:off x="-61313925" y="2837400"/>
              <a:ext cx="40975" cy="20500"/>
            </a:xfrm>
            <a:custGeom>
              <a:avLst/>
              <a:gdLst/>
              <a:ahLst/>
              <a:cxnLst/>
              <a:rect l="l" t="t" r="r" b="b"/>
              <a:pathLst>
                <a:path w="1639" h="820" extrusionOk="0">
                  <a:moveTo>
                    <a:pt x="410" y="1"/>
                  </a:moveTo>
                  <a:cubicBezTo>
                    <a:pt x="158" y="1"/>
                    <a:pt x="1" y="190"/>
                    <a:pt x="1" y="442"/>
                  </a:cubicBezTo>
                  <a:cubicBezTo>
                    <a:pt x="1" y="631"/>
                    <a:pt x="158" y="820"/>
                    <a:pt x="410" y="820"/>
                  </a:cubicBezTo>
                  <a:lnTo>
                    <a:pt x="1230" y="820"/>
                  </a:lnTo>
                  <a:cubicBezTo>
                    <a:pt x="1482" y="820"/>
                    <a:pt x="1639" y="631"/>
                    <a:pt x="1639" y="442"/>
                  </a:cubicBezTo>
                  <a:cubicBezTo>
                    <a:pt x="1639" y="190"/>
                    <a:pt x="1419" y="1"/>
                    <a:pt x="12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Google Shape;9788;p76">
              <a:extLst>
                <a:ext uri="{FF2B5EF4-FFF2-40B4-BE49-F238E27FC236}">
                  <a16:creationId xmlns:a16="http://schemas.microsoft.com/office/drawing/2014/main" id="{7501B2A7-BDDF-8CB0-710B-AF55DAEFE376}"/>
                </a:ext>
              </a:extLst>
            </p:cNvPr>
            <p:cNvSpPr/>
            <p:nvPr/>
          </p:nvSpPr>
          <p:spPr>
            <a:xfrm>
              <a:off x="-61313925" y="2877575"/>
              <a:ext cx="40975" cy="22075"/>
            </a:xfrm>
            <a:custGeom>
              <a:avLst/>
              <a:gdLst/>
              <a:ahLst/>
              <a:cxnLst/>
              <a:rect l="l" t="t" r="r" b="b"/>
              <a:pathLst>
                <a:path w="1639" h="883" extrusionOk="0">
                  <a:moveTo>
                    <a:pt x="410" y="0"/>
                  </a:moveTo>
                  <a:cubicBezTo>
                    <a:pt x="158" y="0"/>
                    <a:pt x="1" y="221"/>
                    <a:pt x="1" y="441"/>
                  </a:cubicBezTo>
                  <a:cubicBezTo>
                    <a:pt x="1" y="693"/>
                    <a:pt x="158" y="883"/>
                    <a:pt x="410" y="883"/>
                  </a:cubicBezTo>
                  <a:lnTo>
                    <a:pt x="1230" y="883"/>
                  </a:lnTo>
                  <a:cubicBezTo>
                    <a:pt x="1482" y="883"/>
                    <a:pt x="1639" y="693"/>
                    <a:pt x="1639" y="441"/>
                  </a:cubicBezTo>
                  <a:cubicBezTo>
                    <a:pt x="1639" y="221"/>
                    <a:pt x="1419" y="0"/>
                    <a:pt x="1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oogle Shape;9842;p76">
            <a:extLst>
              <a:ext uri="{FF2B5EF4-FFF2-40B4-BE49-F238E27FC236}">
                <a16:creationId xmlns:a16="http://schemas.microsoft.com/office/drawing/2014/main" id="{72E1FDDE-CE99-1E09-EA16-00E18DDC2992}"/>
              </a:ext>
            </a:extLst>
          </p:cNvPr>
          <p:cNvGrpSpPr/>
          <p:nvPr/>
        </p:nvGrpSpPr>
        <p:grpSpPr>
          <a:xfrm>
            <a:off x="9239898" y="2413851"/>
            <a:ext cx="308237" cy="280026"/>
            <a:chOff x="-62518200" y="2692475"/>
            <a:chExt cx="318225" cy="289100"/>
          </a:xfrm>
          <a:solidFill>
            <a:schemeClr val="bg1"/>
          </a:solidFill>
        </p:grpSpPr>
        <p:sp>
          <p:nvSpPr>
            <p:cNvPr id="25" name="Google Shape;9843;p76">
              <a:extLst>
                <a:ext uri="{FF2B5EF4-FFF2-40B4-BE49-F238E27FC236}">
                  <a16:creationId xmlns:a16="http://schemas.microsoft.com/office/drawing/2014/main" id="{C6DAC572-5EC5-41FD-A4ED-9B5F01D497B2}"/>
                </a:ext>
              </a:extLst>
            </p:cNvPr>
            <p:cNvSpPr/>
            <p:nvPr/>
          </p:nvSpPr>
          <p:spPr>
            <a:xfrm>
              <a:off x="-62518200" y="2692475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Google Shape;9844;p76">
              <a:extLst>
                <a:ext uri="{FF2B5EF4-FFF2-40B4-BE49-F238E27FC236}">
                  <a16:creationId xmlns:a16="http://schemas.microsoft.com/office/drawing/2014/main" id="{46312574-9D82-7157-178B-3E86F0A2CCFA}"/>
                </a:ext>
              </a:extLst>
            </p:cNvPr>
            <p:cNvSpPr/>
            <p:nvPr/>
          </p:nvSpPr>
          <p:spPr>
            <a:xfrm>
              <a:off x="-62335475" y="2804325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oogle Shape;9914;p76">
            <a:extLst>
              <a:ext uri="{FF2B5EF4-FFF2-40B4-BE49-F238E27FC236}">
                <a16:creationId xmlns:a16="http://schemas.microsoft.com/office/drawing/2014/main" id="{217AAA92-2834-4D4F-801C-B2FAAF2216ED}"/>
              </a:ext>
            </a:extLst>
          </p:cNvPr>
          <p:cNvGrpSpPr/>
          <p:nvPr/>
        </p:nvGrpSpPr>
        <p:grpSpPr>
          <a:xfrm>
            <a:off x="1045588" y="2534313"/>
            <a:ext cx="309764" cy="308626"/>
            <a:chOff x="-63666550" y="2278975"/>
            <a:chExt cx="319800" cy="318625"/>
          </a:xfrm>
          <a:solidFill>
            <a:schemeClr val="bg1"/>
          </a:solidFill>
        </p:grpSpPr>
        <p:sp>
          <p:nvSpPr>
            <p:cNvPr id="28" name="Google Shape;9915;p76">
              <a:extLst>
                <a:ext uri="{FF2B5EF4-FFF2-40B4-BE49-F238E27FC236}">
                  <a16:creationId xmlns:a16="http://schemas.microsoft.com/office/drawing/2014/main" id="{40D15055-2A0A-513E-8A43-0312A907AD0B}"/>
                </a:ext>
              </a:extLst>
            </p:cNvPr>
            <p:cNvSpPr/>
            <p:nvPr/>
          </p:nvSpPr>
          <p:spPr>
            <a:xfrm>
              <a:off x="-63481450" y="2309700"/>
              <a:ext cx="62225" cy="146525"/>
            </a:xfrm>
            <a:custGeom>
              <a:avLst/>
              <a:gdLst/>
              <a:ahLst/>
              <a:cxnLst/>
              <a:rect l="l" t="t" r="r" b="b"/>
              <a:pathLst>
                <a:path w="2489" h="5861" extrusionOk="0">
                  <a:moveTo>
                    <a:pt x="1229" y="0"/>
                  </a:moveTo>
                  <a:cubicBezTo>
                    <a:pt x="977" y="0"/>
                    <a:pt x="819" y="189"/>
                    <a:pt x="819" y="441"/>
                  </a:cubicBezTo>
                  <a:lnTo>
                    <a:pt x="819" y="694"/>
                  </a:lnTo>
                  <a:cubicBezTo>
                    <a:pt x="347" y="883"/>
                    <a:pt x="0" y="1324"/>
                    <a:pt x="0" y="1891"/>
                  </a:cubicBezTo>
                  <a:cubicBezTo>
                    <a:pt x="0" y="2552"/>
                    <a:pt x="536" y="2962"/>
                    <a:pt x="977" y="3277"/>
                  </a:cubicBezTo>
                  <a:cubicBezTo>
                    <a:pt x="1292" y="3497"/>
                    <a:pt x="1638" y="3749"/>
                    <a:pt x="1638" y="3970"/>
                  </a:cubicBezTo>
                  <a:cubicBezTo>
                    <a:pt x="1607" y="4254"/>
                    <a:pt x="1418" y="4411"/>
                    <a:pt x="1197" y="4411"/>
                  </a:cubicBezTo>
                  <a:cubicBezTo>
                    <a:pt x="977" y="4411"/>
                    <a:pt x="819" y="4222"/>
                    <a:pt x="819" y="3970"/>
                  </a:cubicBezTo>
                  <a:cubicBezTo>
                    <a:pt x="819" y="3749"/>
                    <a:pt x="630" y="3560"/>
                    <a:pt x="410" y="3560"/>
                  </a:cubicBezTo>
                  <a:cubicBezTo>
                    <a:pt x="189" y="3560"/>
                    <a:pt x="0" y="3749"/>
                    <a:pt x="0" y="3970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19"/>
                  </a:lnTo>
                  <a:cubicBezTo>
                    <a:pt x="819" y="5671"/>
                    <a:pt x="1008" y="5860"/>
                    <a:pt x="1197" y="5860"/>
                  </a:cubicBezTo>
                  <a:cubicBezTo>
                    <a:pt x="1449" y="5860"/>
                    <a:pt x="1638" y="5671"/>
                    <a:pt x="1638" y="5419"/>
                  </a:cubicBezTo>
                  <a:lnTo>
                    <a:pt x="1638" y="5167"/>
                  </a:lnTo>
                  <a:cubicBezTo>
                    <a:pt x="2111" y="5010"/>
                    <a:pt x="2489" y="4537"/>
                    <a:pt x="2489" y="3970"/>
                  </a:cubicBezTo>
                  <a:cubicBezTo>
                    <a:pt x="2489" y="3308"/>
                    <a:pt x="1922" y="2930"/>
                    <a:pt x="1481" y="2615"/>
                  </a:cubicBezTo>
                  <a:cubicBezTo>
                    <a:pt x="1166" y="2363"/>
                    <a:pt x="819" y="2143"/>
                    <a:pt x="819" y="1891"/>
                  </a:cubicBezTo>
                  <a:cubicBezTo>
                    <a:pt x="819" y="1670"/>
                    <a:pt x="1008" y="1450"/>
                    <a:pt x="1229" y="1450"/>
                  </a:cubicBezTo>
                  <a:cubicBezTo>
                    <a:pt x="1449" y="1450"/>
                    <a:pt x="1638" y="1670"/>
                    <a:pt x="1638" y="1891"/>
                  </a:cubicBezTo>
                  <a:cubicBezTo>
                    <a:pt x="1638" y="2111"/>
                    <a:pt x="1859" y="2332"/>
                    <a:pt x="2048" y="2332"/>
                  </a:cubicBezTo>
                  <a:cubicBezTo>
                    <a:pt x="2269" y="2332"/>
                    <a:pt x="2489" y="2111"/>
                    <a:pt x="2489" y="1891"/>
                  </a:cubicBezTo>
                  <a:cubicBezTo>
                    <a:pt x="2489" y="1324"/>
                    <a:pt x="2111" y="914"/>
                    <a:pt x="1638" y="694"/>
                  </a:cubicBezTo>
                  <a:lnTo>
                    <a:pt x="1638" y="441"/>
                  </a:lnTo>
                  <a:cubicBezTo>
                    <a:pt x="1638" y="189"/>
                    <a:pt x="1449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Google Shape;9916;p76">
              <a:extLst>
                <a:ext uri="{FF2B5EF4-FFF2-40B4-BE49-F238E27FC236}">
                  <a16:creationId xmlns:a16="http://schemas.microsoft.com/office/drawing/2014/main" id="{7A202583-FC40-9770-4722-C20E9EE0121B}"/>
                </a:ext>
              </a:extLst>
            </p:cNvPr>
            <p:cNvSpPr/>
            <p:nvPr/>
          </p:nvSpPr>
          <p:spPr>
            <a:xfrm>
              <a:off x="-63666550" y="2278975"/>
              <a:ext cx="319800" cy="318625"/>
            </a:xfrm>
            <a:custGeom>
              <a:avLst/>
              <a:gdLst/>
              <a:ahLst/>
              <a:cxnLst/>
              <a:rect l="l" t="t" r="r" b="b"/>
              <a:pathLst>
                <a:path w="12792" h="12745" extrusionOk="0">
                  <a:moveTo>
                    <a:pt x="8601" y="914"/>
                  </a:moveTo>
                  <a:cubicBezTo>
                    <a:pt x="10429" y="914"/>
                    <a:pt x="11909" y="2427"/>
                    <a:pt x="11909" y="4222"/>
                  </a:cubicBezTo>
                  <a:cubicBezTo>
                    <a:pt x="11909" y="6050"/>
                    <a:pt x="10429" y="7530"/>
                    <a:pt x="8601" y="7530"/>
                  </a:cubicBezTo>
                  <a:cubicBezTo>
                    <a:pt x="7971" y="7530"/>
                    <a:pt x="7404" y="7373"/>
                    <a:pt x="6869" y="7026"/>
                  </a:cubicBezTo>
                  <a:lnTo>
                    <a:pt x="7089" y="6270"/>
                  </a:lnTo>
                  <a:cubicBezTo>
                    <a:pt x="7144" y="5997"/>
                    <a:pt x="6938" y="5748"/>
                    <a:pt x="6677" y="5748"/>
                  </a:cubicBezTo>
                  <a:cubicBezTo>
                    <a:pt x="6637" y="5748"/>
                    <a:pt x="6596" y="5754"/>
                    <a:pt x="6554" y="5766"/>
                  </a:cubicBezTo>
                  <a:lnTo>
                    <a:pt x="5829" y="5955"/>
                  </a:lnTo>
                  <a:cubicBezTo>
                    <a:pt x="5514" y="5451"/>
                    <a:pt x="5293" y="4852"/>
                    <a:pt x="5293" y="4222"/>
                  </a:cubicBezTo>
                  <a:cubicBezTo>
                    <a:pt x="5293" y="2364"/>
                    <a:pt x="6774" y="914"/>
                    <a:pt x="8601" y="914"/>
                  </a:cubicBezTo>
                  <a:close/>
                  <a:moveTo>
                    <a:pt x="6050" y="6711"/>
                  </a:moveTo>
                  <a:lnTo>
                    <a:pt x="5041" y="10303"/>
                  </a:lnTo>
                  <a:lnTo>
                    <a:pt x="4789" y="9421"/>
                  </a:lnTo>
                  <a:cubicBezTo>
                    <a:pt x="4749" y="9221"/>
                    <a:pt x="4571" y="9098"/>
                    <a:pt x="4389" y="9098"/>
                  </a:cubicBezTo>
                  <a:cubicBezTo>
                    <a:pt x="4284" y="9098"/>
                    <a:pt x="4177" y="9139"/>
                    <a:pt x="4096" y="9232"/>
                  </a:cubicBezTo>
                  <a:lnTo>
                    <a:pt x="1418" y="11910"/>
                  </a:lnTo>
                  <a:lnTo>
                    <a:pt x="820" y="11311"/>
                  </a:lnTo>
                  <a:lnTo>
                    <a:pt x="3529" y="8665"/>
                  </a:lnTo>
                  <a:cubicBezTo>
                    <a:pt x="3781" y="8444"/>
                    <a:pt x="3655" y="8034"/>
                    <a:pt x="3340" y="7971"/>
                  </a:cubicBezTo>
                  <a:lnTo>
                    <a:pt x="2458" y="7719"/>
                  </a:lnTo>
                  <a:lnTo>
                    <a:pt x="6050" y="6711"/>
                  </a:lnTo>
                  <a:close/>
                  <a:moveTo>
                    <a:pt x="8664" y="1"/>
                  </a:moveTo>
                  <a:cubicBezTo>
                    <a:pt x="6365" y="1"/>
                    <a:pt x="4506" y="1860"/>
                    <a:pt x="4506" y="4159"/>
                  </a:cubicBezTo>
                  <a:cubicBezTo>
                    <a:pt x="4506" y="4852"/>
                    <a:pt x="4663" y="5514"/>
                    <a:pt x="5041" y="6113"/>
                  </a:cubicBezTo>
                  <a:lnTo>
                    <a:pt x="820" y="7341"/>
                  </a:lnTo>
                  <a:cubicBezTo>
                    <a:pt x="631" y="7373"/>
                    <a:pt x="505" y="7562"/>
                    <a:pt x="505" y="7719"/>
                  </a:cubicBezTo>
                  <a:cubicBezTo>
                    <a:pt x="505" y="7940"/>
                    <a:pt x="631" y="8097"/>
                    <a:pt x="820" y="8129"/>
                  </a:cubicBezTo>
                  <a:lnTo>
                    <a:pt x="2458" y="8570"/>
                  </a:lnTo>
                  <a:lnTo>
                    <a:pt x="316" y="10712"/>
                  </a:lnTo>
                  <a:cubicBezTo>
                    <a:pt x="1" y="11027"/>
                    <a:pt x="1" y="11563"/>
                    <a:pt x="316" y="11910"/>
                  </a:cubicBezTo>
                  <a:lnTo>
                    <a:pt x="883" y="12508"/>
                  </a:lnTo>
                  <a:cubicBezTo>
                    <a:pt x="1040" y="12666"/>
                    <a:pt x="1253" y="12744"/>
                    <a:pt x="1469" y="12744"/>
                  </a:cubicBezTo>
                  <a:cubicBezTo>
                    <a:pt x="1686" y="12744"/>
                    <a:pt x="1907" y="12666"/>
                    <a:pt x="2080" y="12508"/>
                  </a:cubicBezTo>
                  <a:lnTo>
                    <a:pt x="4254" y="10334"/>
                  </a:lnTo>
                  <a:lnTo>
                    <a:pt x="4663" y="11973"/>
                  </a:lnTo>
                  <a:cubicBezTo>
                    <a:pt x="4727" y="12181"/>
                    <a:pt x="4906" y="12292"/>
                    <a:pt x="5078" y="12292"/>
                  </a:cubicBezTo>
                  <a:cubicBezTo>
                    <a:pt x="5244" y="12292"/>
                    <a:pt x="5405" y="12189"/>
                    <a:pt x="5451" y="11973"/>
                  </a:cubicBezTo>
                  <a:lnTo>
                    <a:pt x="6680" y="7782"/>
                  </a:lnTo>
                  <a:cubicBezTo>
                    <a:pt x="7278" y="8097"/>
                    <a:pt x="7940" y="8286"/>
                    <a:pt x="8664" y="8286"/>
                  </a:cubicBezTo>
                  <a:cubicBezTo>
                    <a:pt x="10933" y="8286"/>
                    <a:pt x="12792" y="6428"/>
                    <a:pt x="12792" y="4159"/>
                  </a:cubicBezTo>
                  <a:cubicBezTo>
                    <a:pt x="12792" y="1860"/>
                    <a:pt x="10933" y="1"/>
                    <a:pt x="86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oogle Shape;9842;p76">
            <a:extLst>
              <a:ext uri="{FF2B5EF4-FFF2-40B4-BE49-F238E27FC236}">
                <a16:creationId xmlns:a16="http://schemas.microsoft.com/office/drawing/2014/main" id="{C4EC8946-DABB-CE20-5CC7-27D57AEF187B}"/>
              </a:ext>
            </a:extLst>
          </p:cNvPr>
          <p:cNvGrpSpPr/>
          <p:nvPr/>
        </p:nvGrpSpPr>
        <p:grpSpPr>
          <a:xfrm>
            <a:off x="1017776" y="4899212"/>
            <a:ext cx="308237" cy="280026"/>
            <a:chOff x="-62518200" y="2692475"/>
            <a:chExt cx="318225" cy="289100"/>
          </a:xfrm>
          <a:solidFill>
            <a:schemeClr val="bg1"/>
          </a:solidFill>
        </p:grpSpPr>
        <p:sp>
          <p:nvSpPr>
            <p:cNvPr id="16" name="Google Shape;9843;p76">
              <a:extLst>
                <a:ext uri="{FF2B5EF4-FFF2-40B4-BE49-F238E27FC236}">
                  <a16:creationId xmlns:a16="http://schemas.microsoft.com/office/drawing/2014/main" id="{E0A9042F-C092-D7FD-49AC-FC8E22DAFCFB}"/>
                </a:ext>
              </a:extLst>
            </p:cNvPr>
            <p:cNvSpPr/>
            <p:nvPr/>
          </p:nvSpPr>
          <p:spPr>
            <a:xfrm>
              <a:off x="-62518200" y="2692475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Google Shape;9844;p76">
              <a:extLst>
                <a:ext uri="{FF2B5EF4-FFF2-40B4-BE49-F238E27FC236}">
                  <a16:creationId xmlns:a16="http://schemas.microsoft.com/office/drawing/2014/main" id="{34B9BC64-4ABB-4E34-86B2-C339AC0FF196}"/>
                </a:ext>
              </a:extLst>
            </p:cNvPr>
            <p:cNvSpPr/>
            <p:nvPr/>
          </p:nvSpPr>
          <p:spPr>
            <a:xfrm>
              <a:off x="-62335475" y="2804325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" name="Google Shape;9306;p74">
            <a:extLst>
              <a:ext uri="{FF2B5EF4-FFF2-40B4-BE49-F238E27FC236}">
                <a16:creationId xmlns:a16="http://schemas.microsoft.com/office/drawing/2014/main" id="{2513FF0B-EE15-843C-A8D7-665AF54AC661}"/>
              </a:ext>
            </a:extLst>
          </p:cNvPr>
          <p:cNvGrpSpPr/>
          <p:nvPr/>
        </p:nvGrpSpPr>
        <p:grpSpPr>
          <a:xfrm>
            <a:off x="9916922" y="4770452"/>
            <a:ext cx="351663" cy="333831"/>
            <a:chOff x="6222125" y="2025975"/>
            <a:chExt cx="499450" cy="474125"/>
          </a:xfrm>
          <a:solidFill>
            <a:schemeClr val="bg1"/>
          </a:solidFill>
        </p:grpSpPr>
        <p:sp>
          <p:nvSpPr>
            <p:cNvPr id="31" name="Google Shape;9307;p74">
              <a:extLst>
                <a:ext uri="{FF2B5EF4-FFF2-40B4-BE49-F238E27FC236}">
                  <a16:creationId xmlns:a16="http://schemas.microsoft.com/office/drawing/2014/main" id="{0BF9FC54-D15F-06D0-31E7-D2DD05020745}"/>
                </a:ext>
              </a:extLst>
            </p:cNvPr>
            <p:cNvSpPr/>
            <p:nvPr/>
          </p:nvSpPr>
          <p:spPr>
            <a:xfrm>
              <a:off x="6222125" y="2025975"/>
              <a:ext cx="499450" cy="474125"/>
            </a:xfrm>
            <a:custGeom>
              <a:avLst/>
              <a:gdLst/>
              <a:ahLst/>
              <a:cxnLst/>
              <a:rect l="l" t="t" r="r" b="b"/>
              <a:pathLst>
                <a:path w="19978" h="18965" extrusionOk="0">
                  <a:moveTo>
                    <a:pt x="10490" y="1134"/>
                  </a:moveTo>
                  <a:cubicBezTo>
                    <a:pt x="15095" y="1134"/>
                    <a:pt x="18839" y="4878"/>
                    <a:pt x="18839" y="9483"/>
                  </a:cubicBezTo>
                  <a:cubicBezTo>
                    <a:pt x="18839" y="14087"/>
                    <a:pt x="15095" y="17832"/>
                    <a:pt x="10490" y="17832"/>
                  </a:cubicBezTo>
                  <a:cubicBezTo>
                    <a:pt x="5886" y="17832"/>
                    <a:pt x="2142" y="14087"/>
                    <a:pt x="2142" y="9483"/>
                  </a:cubicBezTo>
                  <a:cubicBezTo>
                    <a:pt x="2142" y="4878"/>
                    <a:pt x="5886" y="1134"/>
                    <a:pt x="10490" y="1134"/>
                  </a:cubicBezTo>
                  <a:close/>
                  <a:moveTo>
                    <a:pt x="10488" y="0"/>
                  </a:moveTo>
                  <a:cubicBezTo>
                    <a:pt x="6717" y="0"/>
                    <a:pt x="3222" y="2259"/>
                    <a:pt x="1731" y="5853"/>
                  </a:cubicBezTo>
                  <a:cubicBezTo>
                    <a:pt x="1" y="10032"/>
                    <a:pt x="1462" y="14854"/>
                    <a:pt x="5222" y="17367"/>
                  </a:cubicBezTo>
                  <a:cubicBezTo>
                    <a:pt x="6828" y="18439"/>
                    <a:pt x="8663" y="18964"/>
                    <a:pt x="10487" y="18964"/>
                  </a:cubicBezTo>
                  <a:cubicBezTo>
                    <a:pt x="12934" y="18964"/>
                    <a:pt x="15362" y="18020"/>
                    <a:pt x="17194" y="16186"/>
                  </a:cubicBezTo>
                  <a:cubicBezTo>
                    <a:pt x="18978" y="14414"/>
                    <a:pt x="19978" y="11998"/>
                    <a:pt x="19972" y="9483"/>
                  </a:cubicBezTo>
                  <a:cubicBezTo>
                    <a:pt x="19972" y="4960"/>
                    <a:pt x="16777" y="1065"/>
                    <a:pt x="12341" y="183"/>
                  </a:cubicBezTo>
                  <a:cubicBezTo>
                    <a:pt x="11721" y="60"/>
                    <a:pt x="11101" y="0"/>
                    <a:pt x="104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5D7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Google Shape;9308;p74">
              <a:extLst>
                <a:ext uri="{FF2B5EF4-FFF2-40B4-BE49-F238E27FC236}">
                  <a16:creationId xmlns:a16="http://schemas.microsoft.com/office/drawing/2014/main" id="{3F2F0DD4-4C81-7C39-7C0F-40A048CCC39E}"/>
                </a:ext>
              </a:extLst>
            </p:cNvPr>
            <p:cNvSpPr/>
            <p:nvPr/>
          </p:nvSpPr>
          <p:spPr>
            <a:xfrm>
              <a:off x="6309175" y="2087825"/>
              <a:ext cx="350425" cy="350425"/>
            </a:xfrm>
            <a:custGeom>
              <a:avLst/>
              <a:gdLst/>
              <a:ahLst/>
              <a:cxnLst/>
              <a:rect l="l" t="t" r="r" b="b"/>
              <a:pathLst>
                <a:path w="14017" h="14017" extrusionOk="0">
                  <a:moveTo>
                    <a:pt x="7008" y="1133"/>
                  </a:moveTo>
                  <a:cubicBezTo>
                    <a:pt x="10248" y="1133"/>
                    <a:pt x="12884" y="3769"/>
                    <a:pt x="12884" y="7009"/>
                  </a:cubicBezTo>
                  <a:cubicBezTo>
                    <a:pt x="12884" y="10249"/>
                    <a:pt x="10248" y="12885"/>
                    <a:pt x="7008" y="12885"/>
                  </a:cubicBezTo>
                  <a:cubicBezTo>
                    <a:pt x="3769" y="12885"/>
                    <a:pt x="1133" y="10249"/>
                    <a:pt x="1133" y="7009"/>
                  </a:cubicBezTo>
                  <a:cubicBezTo>
                    <a:pt x="1133" y="3769"/>
                    <a:pt x="3769" y="1133"/>
                    <a:pt x="7008" y="1133"/>
                  </a:cubicBezTo>
                  <a:close/>
                  <a:moveTo>
                    <a:pt x="7008" y="1"/>
                  </a:moveTo>
                  <a:cubicBezTo>
                    <a:pt x="3144" y="1"/>
                    <a:pt x="0" y="3144"/>
                    <a:pt x="0" y="7009"/>
                  </a:cubicBezTo>
                  <a:cubicBezTo>
                    <a:pt x="0" y="10874"/>
                    <a:pt x="3144" y="14017"/>
                    <a:pt x="7008" y="14017"/>
                  </a:cubicBezTo>
                  <a:cubicBezTo>
                    <a:pt x="10873" y="14017"/>
                    <a:pt x="14017" y="10874"/>
                    <a:pt x="14017" y="7009"/>
                  </a:cubicBezTo>
                  <a:cubicBezTo>
                    <a:pt x="14017" y="3144"/>
                    <a:pt x="10873" y="1"/>
                    <a:pt x="7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5D7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Google Shape;9309;p74">
              <a:extLst>
                <a:ext uri="{FF2B5EF4-FFF2-40B4-BE49-F238E27FC236}">
                  <a16:creationId xmlns:a16="http://schemas.microsoft.com/office/drawing/2014/main" id="{BA049B2C-35CA-4E02-F837-DA37B5C7295B}"/>
                </a:ext>
              </a:extLst>
            </p:cNvPr>
            <p:cNvSpPr/>
            <p:nvPr/>
          </p:nvSpPr>
          <p:spPr>
            <a:xfrm>
              <a:off x="6431600" y="2142250"/>
              <a:ext cx="105575" cy="241575"/>
            </a:xfrm>
            <a:custGeom>
              <a:avLst/>
              <a:gdLst/>
              <a:ahLst/>
              <a:cxnLst/>
              <a:rect l="l" t="t" r="r" b="b"/>
              <a:pathLst>
                <a:path w="4223" h="9663" extrusionOk="0">
                  <a:moveTo>
                    <a:pt x="2111" y="1"/>
                  </a:moveTo>
                  <a:cubicBezTo>
                    <a:pt x="1797" y="1"/>
                    <a:pt x="1547" y="254"/>
                    <a:pt x="1547" y="568"/>
                  </a:cubicBezTo>
                  <a:lnTo>
                    <a:pt x="1547" y="1504"/>
                  </a:lnTo>
                  <a:cubicBezTo>
                    <a:pt x="599" y="1785"/>
                    <a:pt x="1" y="2718"/>
                    <a:pt x="143" y="3697"/>
                  </a:cubicBezTo>
                  <a:cubicBezTo>
                    <a:pt x="285" y="4675"/>
                    <a:pt x="1124" y="5399"/>
                    <a:pt x="2111" y="5399"/>
                  </a:cubicBezTo>
                  <a:cubicBezTo>
                    <a:pt x="2872" y="5399"/>
                    <a:pt x="3256" y="6320"/>
                    <a:pt x="2715" y="6858"/>
                  </a:cubicBezTo>
                  <a:cubicBezTo>
                    <a:pt x="2542" y="7033"/>
                    <a:pt x="2328" y="7111"/>
                    <a:pt x="2118" y="7111"/>
                  </a:cubicBezTo>
                  <a:cubicBezTo>
                    <a:pt x="1679" y="7111"/>
                    <a:pt x="1257" y="6769"/>
                    <a:pt x="1257" y="6254"/>
                  </a:cubicBezTo>
                  <a:cubicBezTo>
                    <a:pt x="1257" y="5940"/>
                    <a:pt x="1003" y="5686"/>
                    <a:pt x="689" y="5686"/>
                  </a:cubicBezTo>
                  <a:cubicBezTo>
                    <a:pt x="378" y="5686"/>
                    <a:pt x="125" y="5940"/>
                    <a:pt x="125" y="6254"/>
                  </a:cubicBezTo>
                  <a:cubicBezTo>
                    <a:pt x="125" y="7133"/>
                    <a:pt x="701" y="7909"/>
                    <a:pt x="1547" y="8159"/>
                  </a:cubicBezTo>
                  <a:lnTo>
                    <a:pt x="1547" y="9098"/>
                  </a:lnTo>
                  <a:cubicBezTo>
                    <a:pt x="1547" y="9409"/>
                    <a:pt x="1797" y="9663"/>
                    <a:pt x="2111" y="9663"/>
                  </a:cubicBezTo>
                  <a:cubicBezTo>
                    <a:pt x="2425" y="9663"/>
                    <a:pt x="2679" y="9409"/>
                    <a:pt x="2679" y="9098"/>
                  </a:cubicBezTo>
                  <a:lnTo>
                    <a:pt x="2679" y="8159"/>
                  </a:lnTo>
                  <a:cubicBezTo>
                    <a:pt x="3624" y="7878"/>
                    <a:pt x="4222" y="6945"/>
                    <a:pt x="4080" y="5967"/>
                  </a:cubicBezTo>
                  <a:cubicBezTo>
                    <a:pt x="3939" y="4991"/>
                    <a:pt x="3102" y="4267"/>
                    <a:pt x="2118" y="4267"/>
                  </a:cubicBezTo>
                  <a:cubicBezTo>
                    <a:pt x="2116" y="4267"/>
                    <a:pt x="2114" y="4267"/>
                    <a:pt x="2111" y="4267"/>
                  </a:cubicBezTo>
                  <a:cubicBezTo>
                    <a:pt x="2106" y="4267"/>
                    <a:pt x="2100" y="4267"/>
                    <a:pt x="2095" y="4267"/>
                  </a:cubicBezTo>
                  <a:cubicBezTo>
                    <a:pt x="1622" y="4267"/>
                    <a:pt x="1239" y="3884"/>
                    <a:pt x="1239" y="3410"/>
                  </a:cubicBezTo>
                  <a:cubicBezTo>
                    <a:pt x="1239" y="2935"/>
                    <a:pt x="1622" y="2555"/>
                    <a:pt x="2095" y="2555"/>
                  </a:cubicBezTo>
                  <a:cubicBezTo>
                    <a:pt x="2100" y="2555"/>
                    <a:pt x="2106" y="2555"/>
                    <a:pt x="2111" y="2555"/>
                  </a:cubicBezTo>
                  <a:cubicBezTo>
                    <a:pt x="2582" y="2555"/>
                    <a:pt x="2966" y="2939"/>
                    <a:pt x="2966" y="3410"/>
                  </a:cubicBezTo>
                  <a:cubicBezTo>
                    <a:pt x="2966" y="3724"/>
                    <a:pt x="3220" y="3977"/>
                    <a:pt x="3534" y="3977"/>
                  </a:cubicBezTo>
                  <a:cubicBezTo>
                    <a:pt x="3845" y="3977"/>
                    <a:pt x="4098" y="3724"/>
                    <a:pt x="4098" y="3410"/>
                  </a:cubicBezTo>
                  <a:cubicBezTo>
                    <a:pt x="4098" y="2531"/>
                    <a:pt x="3522" y="1755"/>
                    <a:pt x="2679" y="1504"/>
                  </a:cubicBezTo>
                  <a:lnTo>
                    <a:pt x="2679" y="568"/>
                  </a:lnTo>
                  <a:cubicBezTo>
                    <a:pt x="2679" y="254"/>
                    <a:pt x="2425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5D7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4" name="Google Shape;9971;p76">
            <a:extLst>
              <a:ext uri="{FF2B5EF4-FFF2-40B4-BE49-F238E27FC236}">
                <a16:creationId xmlns:a16="http://schemas.microsoft.com/office/drawing/2014/main" id="{7A0DE59A-A854-F4D1-796F-6EB0BCD1E8D3}"/>
              </a:ext>
            </a:extLst>
          </p:cNvPr>
          <p:cNvGrpSpPr/>
          <p:nvPr/>
        </p:nvGrpSpPr>
        <p:grpSpPr>
          <a:xfrm>
            <a:off x="6920266" y="5042072"/>
            <a:ext cx="313101" cy="309818"/>
            <a:chOff x="1049375" y="2318350"/>
            <a:chExt cx="298525" cy="295400"/>
          </a:xfrm>
          <a:solidFill>
            <a:schemeClr val="bg1"/>
          </a:solidFill>
        </p:grpSpPr>
        <p:sp>
          <p:nvSpPr>
            <p:cNvPr id="35" name="Google Shape;9972;p76">
              <a:extLst>
                <a:ext uri="{FF2B5EF4-FFF2-40B4-BE49-F238E27FC236}">
                  <a16:creationId xmlns:a16="http://schemas.microsoft.com/office/drawing/2014/main" id="{1307D9A8-0C15-D5E0-FF86-C0230990E5DA}"/>
                </a:ext>
              </a:extLst>
            </p:cNvPr>
            <p:cNvSpPr/>
            <p:nvPr/>
          </p:nvSpPr>
          <p:spPr>
            <a:xfrm>
              <a:off x="1101350" y="2492325"/>
              <a:ext cx="70125" cy="50525"/>
            </a:xfrm>
            <a:custGeom>
              <a:avLst/>
              <a:gdLst/>
              <a:ahLst/>
              <a:cxnLst/>
              <a:rect l="l" t="t" r="r" b="b"/>
              <a:pathLst>
                <a:path w="2805" h="2021" extrusionOk="0">
                  <a:moveTo>
                    <a:pt x="2473" y="0"/>
                  </a:moveTo>
                  <a:cubicBezTo>
                    <a:pt x="2377" y="0"/>
                    <a:pt x="2273" y="32"/>
                    <a:pt x="2206" y="99"/>
                  </a:cubicBezTo>
                  <a:lnTo>
                    <a:pt x="1072" y="1233"/>
                  </a:lnTo>
                  <a:lnTo>
                    <a:pt x="599" y="761"/>
                  </a:lnTo>
                  <a:cubicBezTo>
                    <a:pt x="536" y="713"/>
                    <a:pt x="449" y="690"/>
                    <a:pt x="363" y="690"/>
                  </a:cubicBezTo>
                  <a:cubicBezTo>
                    <a:pt x="276" y="690"/>
                    <a:pt x="189" y="713"/>
                    <a:pt x="126" y="761"/>
                  </a:cubicBezTo>
                  <a:cubicBezTo>
                    <a:pt x="0" y="887"/>
                    <a:pt x="0" y="1139"/>
                    <a:pt x="126" y="1233"/>
                  </a:cubicBezTo>
                  <a:lnTo>
                    <a:pt x="820" y="1958"/>
                  </a:lnTo>
                  <a:cubicBezTo>
                    <a:pt x="914" y="2021"/>
                    <a:pt x="977" y="2021"/>
                    <a:pt x="1072" y="2021"/>
                  </a:cubicBezTo>
                  <a:cubicBezTo>
                    <a:pt x="1135" y="2021"/>
                    <a:pt x="1261" y="1989"/>
                    <a:pt x="1292" y="1926"/>
                  </a:cubicBezTo>
                  <a:lnTo>
                    <a:pt x="2678" y="540"/>
                  </a:lnTo>
                  <a:cubicBezTo>
                    <a:pt x="2804" y="414"/>
                    <a:pt x="2804" y="162"/>
                    <a:pt x="2678" y="68"/>
                  </a:cubicBezTo>
                  <a:cubicBezTo>
                    <a:pt x="2634" y="24"/>
                    <a:pt x="2557" y="0"/>
                    <a:pt x="24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Google Shape;9973;p76">
              <a:extLst>
                <a:ext uri="{FF2B5EF4-FFF2-40B4-BE49-F238E27FC236}">
                  <a16:creationId xmlns:a16="http://schemas.microsoft.com/office/drawing/2014/main" id="{F641099A-7496-DA4A-4812-7FE4585E5C97}"/>
                </a:ext>
              </a:extLst>
            </p:cNvPr>
            <p:cNvSpPr/>
            <p:nvPr/>
          </p:nvSpPr>
          <p:spPr>
            <a:xfrm>
              <a:off x="1101350" y="2440525"/>
              <a:ext cx="70125" cy="51150"/>
            </a:xfrm>
            <a:custGeom>
              <a:avLst/>
              <a:gdLst/>
              <a:ahLst/>
              <a:cxnLst/>
              <a:rect l="l" t="t" r="r" b="b"/>
              <a:pathLst>
                <a:path w="2805" h="2046" extrusionOk="0">
                  <a:moveTo>
                    <a:pt x="2469" y="1"/>
                  </a:moveTo>
                  <a:cubicBezTo>
                    <a:pt x="2374" y="1"/>
                    <a:pt x="2272" y="40"/>
                    <a:pt x="2206" y="123"/>
                  </a:cubicBezTo>
                  <a:lnTo>
                    <a:pt x="1072" y="1257"/>
                  </a:lnTo>
                  <a:lnTo>
                    <a:pt x="599" y="785"/>
                  </a:lnTo>
                  <a:cubicBezTo>
                    <a:pt x="536" y="738"/>
                    <a:pt x="449" y="714"/>
                    <a:pt x="363" y="714"/>
                  </a:cubicBezTo>
                  <a:cubicBezTo>
                    <a:pt x="276" y="714"/>
                    <a:pt x="189" y="738"/>
                    <a:pt x="126" y="785"/>
                  </a:cubicBezTo>
                  <a:cubicBezTo>
                    <a:pt x="0" y="911"/>
                    <a:pt x="0" y="1163"/>
                    <a:pt x="126" y="1257"/>
                  </a:cubicBezTo>
                  <a:lnTo>
                    <a:pt x="820" y="1982"/>
                  </a:lnTo>
                  <a:cubicBezTo>
                    <a:pt x="914" y="2045"/>
                    <a:pt x="977" y="2045"/>
                    <a:pt x="1072" y="2045"/>
                  </a:cubicBezTo>
                  <a:cubicBezTo>
                    <a:pt x="1135" y="2045"/>
                    <a:pt x="1261" y="2014"/>
                    <a:pt x="1292" y="1951"/>
                  </a:cubicBezTo>
                  <a:lnTo>
                    <a:pt x="2678" y="564"/>
                  </a:lnTo>
                  <a:cubicBezTo>
                    <a:pt x="2804" y="438"/>
                    <a:pt x="2804" y="186"/>
                    <a:pt x="2678" y="92"/>
                  </a:cubicBezTo>
                  <a:cubicBezTo>
                    <a:pt x="2634" y="32"/>
                    <a:pt x="2554" y="1"/>
                    <a:pt x="24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Google Shape;9974;p76">
              <a:extLst>
                <a:ext uri="{FF2B5EF4-FFF2-40B4-BE49-F238E27FC236}">
                  <a16:creationId xmlns:a16="http://schemas.microsoft.com/office/drawing/2014/main" id="{6552B078-0053-33A3-23DA-8370856BA0D9}"/>
                </a:ext>
              </a:extLst>
            </p:cNvPr>
            <p:cNvSpPr/>
            <p:nvPr/>
          </p:nvSpPr>
          <p:spPr>
            <a:xfrm>
              <a:off x="1101350" y="2388550"/>
              <a:ext cx="70125" cy="51125"/>
            </a:xfrm>
            <a:custGeom>
              <a:avLst/>
              <a:gdLst/>
              <a:ahLst/>
              <a:cxnLst/>
              <a:rect l="l" t="t" r="r" b="b"/>
              <a:pathLst>
                <a:path w="2805" h="2045" extrusionOk="0">
                  <a:moveTo>
                    <a:pt x="2469" y="1"/>
                  </a:moveTo>
                  <a:cubicBezTo>
                    <a:pt x="2374" y="1"/>
                    <a:pt x="2272" y="40"/>
                    <a:pt x="2206" y="123"/>
                  </a:cubicBezTo>
                  <a:lnTo>
                    <a:pt x="1072" y="1257"/>
                  </a:lnTo>
                  <a:lnTo>
                    <a:pt x="599" y="785"/>
                  </a:lnTo>
                  <a:cubicBezTo>
                    <a:pt x="536" y="722"/>
                    <a:pt x="449" y="690"/>
                    <a:pt x="363" y="690"/>
                  </a:cubicBezTo>
                  <a:cubicBezTo>
                    <a:pt x="276" y="690"/>
                    <a:pt x="189" y="722"/>
                    <a:pt x="126" y="785"/>
                  </a:cubicBezTo>
                  <a:cubicBezTo>
                    <a:pt x="0" y="911"/>
                    <a:pt x="0" y="1131"/>
                    <a:pt x="126" y="1257"/>
                  </a:cubicBezTo>
                  <a:lnTo>
                    <a:pt x="820" y="1982"/>
                  </a:lnTo>
                  <a:cubicBezTo>
                    <a:pt x="914" y="2045"/>
                    <a:pt x="977" y="2045"/>
                    <a:pt x="1072" y="2045"/>
                  </a:cubicBezTo>
                  <a:cubicBezTo>
                    <a:pt x="1135" y="2045"/>
                    <a:pt x="1261" y="2013"/>
                    <a:pt x="1292" y="1919"/>
                  </a:cubicBezTo>
                  <a:lnTo>
                    <a:pt x="2678" y="532"/>
                  </a:lnTo>
                  <a:cubicBezTo>
                    <a:pt x="2804" y="438"/>
                    <a:pt x="2804" y="186"/>
                    <a:pt x="2678" y="91"/>
                  </a:cubicBezTo>
                  <a:cubicBezTo>
                    <a:pt x="2634" y="32"/>
                    <a:pt x="2554" y="1"/>
                    <a:pt x="24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Google Shape;9975;p76">
              <a:extLst>
                <a:ext uri="{FF2B5EF4-FFF2-40B4-BE49-F238E27FC236}">
                  <a16:creationId xmlns:a16="http://schemas.microsoft.com/office/drawing/2014/main" id="{714CA761-C1DD-2DAE-D61A-0E99C8324A7E}"/>
                </a:ext>
              </a:extLst>
            </p:cNvPr>
            <p:cNvSpPr/>
            <p:nvPr/>
          </p:nvSpPr>
          <p:spPr>
            <a:xfrm>
              <a:off x="1049375" y="2318350"/>
              <a:ext cx="298525" cy="295400"/>
            </a:xfrm>
            <a:custGeom>
              <a:avLst/>
              <a:gdLst/>
              <a:ahLst/>
              <a:cxnLst/>
              <a:rect l="l" t="t" r="r" b="b"/>
              <a:pathLst>
                <a:path w="11941" h="11816" extrusionOk="0">
                  <a:moveTo>
                    <a:pt x="6963" y="1198"/>
                  </a:moveTo>
                  <a:lnTo>
                    <a:pt x="7876" y="2143"/>
                  </a:lnTo>
                  <a:lnTo>
                    <a:pt x="6963" y="2143"/>
                  </a:lnTo>
                  <a:lnTo>
                    <a:pt x="6963" y="1198"/>
                  </a:lnTo>
                  <a:close/>
                  <a:moveTo>
                    <a:pt x="10286" y="3498"/>
                  </a:moveTo>
                  <a:cubicBezTo>
                    <a:pt x="10373" y="3498"/>
                    <a:pt x="10460" y="3530"/>
                    <a:pt x="10523" y="3593"/>
                  </a:cubicBezTo>
                  <a:lnTo>
                    <a:pt x="10995" y="4065"/>
                  </a:lnTo>
                  <a:cubicBezTo>
                    <a:pt x="11184" y="4223"/>
                    <a:pt x="11184" y="4475"/>
                    <a:pt x="11027" y="4569"/>
                  </a:cubicBezTo>
                  <a:lnTo>
                    <a:pt x="10806" y="4821"/>
                  </a:lnTo>
                  <a:lnTo>
                    <a:pt x="9798" y="3845"/>
                  </a:lnTo>
                  <a:lnTo>
                    <a:pt x="10050" y="3593"/>
                  </a:lnTo>
                  <a:cubicBezTo>
                    <a:pt x="10113" y="3530"/>
                    <a:pt x="10200" y="3498"/>
                    <a:pt x="10286" y="3498"/>
                  </a:cubicBezTo>
                  <a:close/>
                  <a:moveTo>
                    <a:pt x="9294" y="4349"/>
                  </a:moveTo>
                  <a:lnTo>
                    <a:pt x="10271" y="5325"/>
                  </a:lnTo>
                  <a:lnTo>
                    <a:pt x="7845" y="7783"/>
                  </a:lnTo>
                  <a:lnTo>
                    <a:pt x="6868" y="6774"/>
                  </a:lnTo>
                  <a:lnTo>
                    <a:pt x="9294" y="4349"/>
                  </a:lnTo>
                  <a:close/>
                  <a:moveTo>
                    <a:pt x="6585" y="7499"/>
                  </a:moveTo>
                  <a:lnTo>
                    <a:pt x="7183" y="8098"/>
                  </a:lnTo>
                  <a:lnTo>
                    <a:pt x="6427" y="8255"/>
                  </a:lnTo>
                  <a:lnTo>
                    <a:pt x="6585" y="7499"/>
                  </a:lnTo>
                  <a:close/>
                  <a:moveTo>
                    <a:pt x="6994" y="10398"/>
                  </a:moveTo>
                  <a:lnTo>
                    <a:pt x="6994" y="10776"/>
                  </a:lnTo>
                  <a:cubicBezTo>
                    <a:pt x="6994" y="10870"/>
                    <a:pt x="7057" y="10996"/>
                    <a:pt x="7089" y="11122"/>
                  </a:cubicBezTo>
                  <a:lnTo>
                    <a:pt x="1071" y="11122"/>
                  </a:lnTo>
                  <a:cubicBezTo>
                    <a:pt x="882" y="11122"/>
                    <a:pt x="693" y="10965"/>
                    <a:pt x="693" y="10776"/>
                  </a:cubicBezTo>
                  <a:lnTo>
                    <a:pt x="693" y="10398"/>
                  </a:lnTo>
                  <a:close/>
                  <a:moveTo>
                    <a:pt x="6270" y="663"/>
                  </a:moveTo>
                  <a:lnTo>
                    <a:pt x="6270" y="2458"/>
                  </a:lnTo>
                  <a:cubicBezTo>
                    <a:pt x="6270" y="2647"/>
                    <a:pt x="6427" y="2805"/>
                    <a:pt x="6616" y="2805"/>
                  </a:cubicBezTo>
                  <a:lnTo>
                    <a:pt x="8349" y="2805"/>
                  </a:lnTo>
                  <a:lnTo>
                    <a:pt x="8349" y="4286"/>
                  </a:lnTo>
                  <a:lnTo>
                    <a:pt x="6112" y="6554"/>
                  </a:lnTo>
                  <a:cubicBezTo>
                    <a:pt x="6081" y="6585"/>
                    <a:pt x="6018" y="6680"/>
                    <a:pt x="6018" y="6711"/>
                  </a:cubicBezTo>
                  <a:lnTo>
                    <a:pt x="5608" y="8633"/>
                  </a:lnTo>
                  <a:cubicBezTo>
                    <a:pt x="5545" y="8759"/>
                    <a:pt x="5608" y="8885"/>
                    <a:pt x="5671" y="8948"/>
                  </a:cubicBezTo>
                  <a:cubicBezTo>
                    <a:pt x="5742" y="9019"/>
                    <a:pt x="5813" y="9055"/>
                    <a:pt x="5897" y="9055"/>
                  </a:cubicBezTo>
                  <a:cubicBezTo>
                    <a:pt x="5925" y="9055"/>
                    <a:pt x="5955" y="9051"/>
                    <a:pt x="5986" y="9043"/>
                  </a:cubicBezTo>
                  <a:lnTo>
                    <a:pt x="7908" y="8602"/>
                  </a:lnTo>
                  <a:cubicBezTo>
                    <a:pt x="8002" y="8602"/>
                    <a:pt x="8034" y="8570"/>
                    <a:pt x="8065" y="8507"/>
                  </a:cubicBezTo>
                  <a:lnTo>
                    <a:pt x="8349" y="8255"/>
                  </a:lnTo>
                  <a:lnTo>
                    <a:pt x="8349" y="10807"/>
                  </a:lnTo>
                  <a:lnTo>
                    <a:pt x="8380" y="10807"/>
                  </a:lnTo>
                  <a:cubicBezTo>
                    <a:pt x="8380" y="10996"/>
                    <a:pt x="8223" y="11154"/>
                    <a:pt x="8034" y="11154"/>
                  </a:cubicBezTo>
                  <a:cubicBezTo>
                    <a:pt x="7845" y="11154"/>
                    <a:pt x="7687" y="10996"/>
                    <a:pt x="7687" y="10807"/>
                  </a:cubicBezTo>
                  <a:lnTo>
                    <a:pt x="7687" y="10083"/>
                  </a:lnTo>
                  <a:cubicBezTo>
                    <a:pt x="7687" y="9893"/>
                    <a:pt x="7530" y="9736"/>
                    <a:pt x="7309" y="9736"/>
                  </a:cubicBezTo>
                  <a:lnTo>
                    <a:pt x="1386" y="9736"/>
                  </a:lnTo>
                  <a:lnTo>
                    <a:pt x="1386" y="663"/>
                  </a:lnTo>
                  <a:close/>
                  <a:moveTo>
                    <a:pt x="1071" y="1"/>
                  </a:moveTo>
                  <a:cubicBezTo>
                    <a:pt x="882" y="1"/>
                    <a:pt x="693" y="158"/>
                    <a:pt x="693" y="379"/>
                  </a:cubicBezTo>
                  <a:lnTo>
                    <a:pt x="693" y="9736"/>
                  </a:lnTo>
                  <a:lnTo>
                    <a:pt x="347" y="9736"/>
                  </a:lnTo>
                  <a:cubicBezTo>
                    <a:pt x="158" y="9736"/>
                    <a:pt x="0" y="9893"/>
                    <a:pt x="0" y="10083"/>
                  </a:cubicBezTo>
                  <a:lnTo>
                    <a:pt x="0" y="10807"/>
                  </a:lnTo>
                  <a:cubicBezTo>
                    <a:pt x="0" y="11406"/>
                    <a:pt x="473" y="11815"/>
                    <a:pt x="1008" y="11815"/>
                  </a:cubicBezTo>
                  <a:lnTo>
                    <a:pt x="8002" y="11815"/>
                  </a:lnTo>
                  <a:cubicBezTo>
                    <a:pt x="8569" y="11815"/>
                    <a:pt x="9011" y="11343"/>
                    <a:pt x="9011" y="10807"/>
                  </a:cubicBezTo>
                  <a:lnTo>
                    <a:pt x="9011" y="7562"/>
                  </a:lnTo>
                  <a:lnTo>
                    <a:pt x="11499" y="5105"/>
                  </a:lnTo>
                  <a:cubicBezTo>
                    <a:pt x="11940" y="4664"/>
                    <a:pt x="11940" y="4034"/>
                    <a:pt x="11531" y="3593"/>
                  </a:cubicBezTo>
                  <a:lnTo>
                    <a:pt x="11058" y="3120"/>
                  </a:lnTo>
                  <a:cubicBezTo>
                    <a:pt x="10869" y="2931"/>
                    <a:pt x="10609" y="2836"/>
                    <a:pt x="10346" y="2836"/>
                  </a:cubicBezTo>
                  <a:cubicBezTo>
                    <a:pt x="10082" y="2836"/>
                    <a:pt x="9814" y="2931"/>
                    <a:pt x="9609" y="3120"/>
                  </a:cubicBezTo>
                  <a:lnTo>
                    <a:pt x="9105" y="3624"/>
                  </a:lnTo>
                  <a:lnTo>
                    <a:pt x="9105" y="2490"/>
                  </a:lnTo>
                  <a:cubicBezTo>
                    <a:pt x="9105" y="2427"/>
                    <a:pt x="9074" y="2332"/>
                    <a:pt x="8979" y="2269"/>
                  </a:cubicBezTo>
                  <a:lnTo>
                    <a:pt x="6900" y="127"/>
                  </a:lnTo>
                  <a:cubicBezTo>
                    <a:pt x="6805" y="64"/>
                    <a:pt x="6742" y="1"/>
                    <a:pt x="66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9" name="Google Shape;10056;p76">
            <a:extLst>
              <a:ext uri="{FF2B5EF4-FFF2-40B4-BE49-F238E27FC236}">
                <a16:creationId xmlns:a16="http://schemas.microsoft.com/office/drawing/2014/main" id="{4C313E58-F973-B6E6-1EAD-9663FAD2E06D}"/>
              </a:ext>
            </a:extLst>
          </p:cNvPr>
          <p:cNvGrpSpPr/>
          <p:nvPr/>
        </p:nvGrpSpPr>
        <p:grpSpPr>
          <a:xfrm>
            <a:off x="3930251" y="4991944"/>
            <a:ext cx="312261" cy="290132"/>
            <a:chOff x="6524150" y="1938725"/>
            <a:chExt cx="297725" cy="276625"/>
          </a:xfrm>
          <a:solidFill>
            <a:schemeClr val="bg1"/>
          </a:solidFill>
        </p:grpSpPr>
        <p:sp>
          <p:nvSpPr>
            <p:cNvPr id="40" name="Google Shape;10057;p76">
              <a:extLst>
                <a:ext uri="{FF2B5EF4-FFF2-40B4-BE49-F238E27FC236}">
                  <a16:creationId xmlns:a16="http://schemas.microsoft.com/office/drawing/2014/main" id="{2B3130AC-FBC9-64DB-92B0-B5EDB44322E5}"/>
                </a:ext>
              </a:extLst>
            </p:cNvPr>
            <p:cNvSpPr/>
            <p:nvPr/>
          </p:nvSpPr>
          <p:spPr>
            <a:xfrm>
              <a:off x="6524150" y="2025375"/>
              <a:ext cx="297725" cy="189975"/>
            </a:xfrm>
            <a:custGeom>
              <a:avLst/>
              <a:gdLst/>
              <a:ahLst/>
              <a:cxnLst/>
              <a:rect l="l" t="t" r="r" b="b"/>
              <a:pathLst>
                <a:path w="11909" h="7599" extrusionOk="0">
                  <a:moveTo>
                    <a:pt x="9767" y="2079"/>
                  </a:moveTo>
                  <a:lnTo>
                    <a:pt x="9767" y="5198"/>
                  </a:lnTo>
                  <a:cubicBezTo>
                    <a:pt x="9735" y="5041"/>
                    <a:pt x="9672" y="4915"/>
                    <a:pt x="9546" y="4789"/>
                  </a:cubicBezTo>
                  <a:lnTo>
                    <a:pt x="7813" y="3056"/>
                  </a:lnTo>
                  <a:cubicBezTo>
                    <a:pt x="7624" y="2867"/>
                    <a:pt x="7341" y="2741"/>
                    <a:pt x="7057" y="2741"/>
                  </a:cubicBezTo>
                  <a:lnTo>
                    <a:pt x="6018" y="2741"/>
                  </a:lnTo>
                  <a:cubicBezTo>
                    <a:pt x="5923" y="2741"/>
                    <a:pt x="5797" y="2836"/>
                    <a:pt x="5734" y="2930"/>
                  </a:cubicBezTo>
                  <a:lnTo>
                    <a:pt x="5482" y="3403"/>
                  </a:lnTo>
                  <a:cubicBezTo>
                    <a:pt x="5293" y="3812"/>
                    <a:pt x="4883" y="4001"/>
                    <a:pt x="4505" y="4001"/>
                  </a:cubicBezTo>
                  <a:lnTo>
                    <a:pt x="5356" y="2269"/>
                  </a:lnTo>
                  <a:cubicBezTo>
                    <a:pt x="5419" y="2143"/>
                    <a:pt x="5576" y="2079"/>
                    <a:pt x="5671" y="2079"/>
                  </a:cubicBezTo>
                  <a:close/>
                  <a:moveTo>
                    <a:pt x="1418" y="2079"/>
                  </a:moveTo>
                  <a:lnTo>
                    <a:pt x="1418" y="5545"/>
                  </a:lnTo>
                  <a:lnTo>
                    <a:pt x="725" y="5545"/>
                  </a:lnTo>
                  <a:lnTo>
                    <a:pt x="725" y="2079"/>
                  </a:lnTo>
                  <a:close/>
                  <a:moveTo>
                    <a:pt x="11153" y="2079"/>
                  </a:moveTo>
                  <a:lnTo>
                    <a:pt x="11153" y="5545"/>
                  </a:lnTo>
                  <a:lnTo>
                    <a:pt x="10460" y="5545"/>
                  </a:lnTo>
                  <a:lnTo>
                    <a:pt x="10460" y="2079"/>
                  </a:lnTo>
                  <a:close/>
                  <a:moveTo>
                    <a:pt x="6931" y="630"/>
                  </a:moveTo>
                  <a:cubicBezTo>
                    <a:pt x="6774" y="1008"/>
                    <a:pt x="6427" y="1323"/>
                    <a:pt x="5955" y="1323"/>
                  </a:cubicBezTo>
                  <a:lnTo>
                    <a:pt x="5671" y="1323"/>
                  </a:lnTo>
                  <a:cubicBezTo>
                    <a:pt x="5293" y="1323"/>
                    <a:pt x="4946" y="1575"/>
                    <a:pt x="4726" y="1922"/>
                  </a:cubicBezTo>
                  <a:lnTo>
                    <a:pt x="3655" y="4064"/>
                  </a:lnTo>
                  <a:cubicBezTo>
                    <a:pt x="3623" y="4127"/>
                    <a:pt x="3623" y="4253"/>
                    <a:pt x="3655" y="4316"/>
                  </a:cubicBezTo>
                  <a:cubicBezTo>
                    <a:pt x="3718" y="4411"/>
                    <a:pt x="3781" y="4474"/>
                    <a:pt x="3875" y="4537"/>
                  </a:cubicBezTo>
                  <a:cubicBezTo>
                    <a:pt x="4088" y="4627"/>
                    <a:pt x="4310" y="4670"/>
                    <a:pt x="4532" y="4670"/>
                  </a:cubicBezTo>
                  <a:cubicBezTo>
                    <a:pt x="5165" y="4670"/>
                    <a:pt x="5785" y="4316"/>
                    <a:pt x="6112" y="3686"/>
                  </a:cubicBezTo>
                  <a:lnTo>
                    <a:pt x="6238" y="3434"/>
                  </a:lnTo>
                  <a:lnTo>
                    <a:pt x="7026" y="3434"/>
                  </a:lnTo>
                  <a:cubicBezTo>
                    <a:pt x="7089" y="3434"/>
                    <a:pt x="7215" y="3466"/>
                    <a:pt x="7246" y="3529"/>
                  </a:cubicBezTo>
                  <a:lnTo>
                    <a:pt x="8979" y="5261"/>
                  </a:lnTo>
                  <a:cubicBezTo>
                    <a:pt x="9137" y="5419"/>
                    <a:pt x="9137" y="5545"/>
                    <a:pt x="9105" y="5640"/>
                  </a:cubicBezTo>
                  <a:cubicBezTo>
                    <a:pt x="9105" y="5671"/>
                    <a:pt x="9042" y="5829"/>
                    <a:pt x="8885" y="5860"/>
                  </a:cubicBezTo>
                  <a:lnTo>
                    <a:pt x="5576" y="6805"/>
                  </a:lnTo>
                  <a:cubicBezTo>
                    <a:pt x="5543" y="6814"/>
                    <a:pt x="5507" y="6818"/>
                    <a:pt x="5470" y="6818"/>
                  </a:cubicBezTo>
                  <a:cubicBezTo>
                    <a:pt x="5371" y="6818"/>
                    <a:pt x="5268" y="6788"/>
                    <a:pt x="5198" y="6742"/>
                  </a:cubicBezTo>
                  <a:lnTo>
                    <a:pt x="4096" y="5640"/>
                  </a:lnTo>
                  <a:cubicBezTo>
                    <a:pt x="4033" y="5545"/>
                    <a:pt x="3938" y="5514"/>
                    <a:pt x="3875" y="5514"/>
                  </a:cubicBezTo>
                  <a:lnTo>
                    <a:pt x="2111" y="5514"/>
                  </a:lnTo>
                  <a:lnTo>
                    <a:pt x="2111" y="2048"/>
                  </a:lnTo>
                  <a:lnTo>
                    <a:pt x="2741" y="2048"/>
                  </a:lnTo>
                  <a:cubicBezTo>
                    <a:pt x="3119" y="2048"/>
                    <a:pt x="3466" y="1796"/>
                    <a:pt x="3686" y="1449"/>
                  </a:cubicBezTo>
                  <a:lnTo>
                    <a:pt x="4001" y="819"/>
                  </a:lnTo>
                  <a:cubicBezTo>
                    <a:pt x="4064" y="693"/>
                    <a:pt x="4190" y="630"/>
                    <a:pt x="4316" y="630"/>
                  </a:cubicBezTo>
                  <a:close/>
                  <a:moveTo>
                    <a:pt x="4316" y="0"/>
                  </a:moveTo>
                  <a:cubicBezTo>
                    <a:pt x="3907" y="0"/>
                    <a:pt x="3560" y="221"/>
                    <a:pt x="3371" y="599"/>
                  </a:cubicBezTo>
                  <a:lnTo>
                    <a:pt x="3056" y="1229"/>
                  </a:lnTo>
                  <a:cubicBezTo>
                    <a:pt x="2962" y="1323"/>
                    <a:pt x="2836" y="1418"/>
                    <a:pt x="2741" y="1418"/>
                  </a:cubicBezTo>
                  <a:lnTo>
                    <a:pt x="378" y="1418"/>
                  </a:lnTo>
                  <a:cubicBezTo>
                    <a:pt x="158" y="1418"/>
                    <a:pt x="0" y="1575"/>
                    <a:pt x="0" y="1764"/>
                  </a:cubicBezTo>
                  <a:lnTo>
                    <a:pt x="0" y="5955"/>
                  </a:lnTo>
                  <a:cubicBezTo>
                    <a:pt x="0" y="6144"/>
                    <a:pt x="158" y="6301"/>
                    <a:pt x="378" y="6301"/>
                  </a:cubicBezTo>
                  <a:lnTo>
                    <a:pt x="3718" y="6301"/>
                  </a:lnTo>
                  <a:lnTo>
                    <a:pt x="4694" y="7278"/>
                  </a:lnTo>
                  <a:cubicBezTo>
                    <a:pt x="4894" y="7477"/>
                    <a:pt x="5139" y="7598"/>
                    <a:pt x="5410" y="7598"/>
                  </a:cubicBezTo>
                  <a:cubicBezTo>
                    <a:pt x="5525" y="7598"/>
                    <a:pt x="5644" y="7577"/>
                    <a:pt x="5766" y="7530"/>
                  </a:cubicBezTo>
                  <a:lnTo>
                    <a:pt x="9074" y="6553"/>
                  </a:lnTo>
                  <a:cubicBezTo>
                    <a:pt x="9263" y="6522"/>
                    <a:pt x="9420" y="6396"/>
                    <a:pt x="9578" y="6238"/>
                  </a:cubicBezTo>
                  <a:lnTo>
                    <a:pt x="11562" y="6238"/>
                  </a:lnTo>
                  <a:cubicBezTo>
                    <a:pt x="11751" y="6238"/>
                    <a:pt x="11909" y="6081"/>
                    <a:pt x="11909" y="5892"/>
                  </a:cubicBezTo>
                  <a:lnTo>
                    <a:pt x="11909" y="1733"/>
                  </a:lnTo>
                  <a:cubicBezTo>
                    <a:pt x="11877" y="1544"/>
                    <a:pt x="11720" y="1386"/>
                    <a:pt x="11499" y="1386"/>
                  </a:cubicBezTo>
                  <a:lnTo>
                    <a:pt x="7341" y="1386"/>
                  </a:lnTo>
                  <a:cubicBezTo>
                    <a:pt x="7561" y="1103"/>
                    <a:pt x="7687" y="693"/>
                    <a:pt x="7687" y="347"/>
                  </a:cubicBezTo>
                  <a:cubicBezTo>
                    <a:pt x="7687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Google Shape;10058;p76">
              <a:extLst>
                <a:ext uri="{FF2B5EF4-FFF2-40B4-BE49-F238E27FC236}">
                  <a16:creationId xmlns:a16="http://schemas.microsoft.com/office/drawing/2014/main" id="{37016543-BC56-8CDB-76C7-2ADB6349334B}"/>
                </a:ext>
              </a:extLst>
            </p:cNvPr>
            <p:cNvSpPr/>
            <p:nvPr/>
          </p:nvSpPr>
          <p:spPr>
            <a:xfrm>
              <a:off x="6664325" y="1938725"/>
              <a:ext cx="17375" cy="43350"/>
            </a:xfrm>
            <a:custGeom>
              <a:avLst/>
              <a:gdLst/>
              <a:ahLst/>
              <a:cxnLst/>
              <a:rect l="l" t="t" r="r" b="b"/>
              <a:pathLst>
                <a:path w="695" h="1734" extrusionOk="0">
                  <a:moveTo>
                    <a:pt x="348" y="1"/>
                  </a:moveTo>
                  <a:cubicBezTo>
                    <a:pt x="159" y="1"/>
                    <a:pt x="1" y="158"/>
                    <a:pt x="1" y="347"/>
                  </a:cubicBezTo>
                  <a:lnTo>
                    <a:pt x="1" y="1355"/>
                  </a:lnTo>
                  <a:cubicBezTo>
                    <a:pt x="1" y="1576"/>
                    <a:pt x="159" y="1733"/>
                    <a:pt x="348" y="1733"/>
                  </a:cubicBezTo>
                  <a:cubicBezTo>
                    <a:pt x="537" y="1733"/>
                    <a:pt x="694" y="1576"/>
                    <a:pt x="694" y="1355"/>
                  </a:cubicBezTo>
                  <a:lnTo>
                    <a:pt x="694" y="347"/>
                  </a:lnTo>
                  <a:cubicBezTo>
                    <a:pt x="694" y="158"/>
                    <a:pt x="537" y="1"/>
                    <a:pt x="3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Google Shape;10059;p76">
              <a:extLst>
                <a:ext uri="{FF2B5EF4-FFF2-40B4-BE49-F238E27FC236}">
                  <a16:creationId xmlns:a16="http://schemas.microsoft.com/office/drawing/2014/main" id="{AC4B780D-488D-12CB-A07D-2B22281FFB66}"/>
                </a:ext>
              </a:extLst>
            </p:cNvPr>
            <p:cNvSpPr/>
            <p:nvPr/>
          </p:nvSpPr>
          <p:spPr>
            <a:xfrm>
              <a:off x="6594250" y="1972800"/>
              <a:ext cx="35450" cy="35275"/>
            </a:xfrm>
            <a:custGeom>
              <a:avLst/>
              <a:gdLst/>
              <a:ahLst/>
              <a:cxnLst/>
              <a:rect l="l" t="t" r="r" b="b"/>
              <a:pathLst>
                <a:path w="1418" h="1411" extrusionOk="0">
                  <a:moveTo>
                    <a:pt x="374" y="0"/>
                  </a:moveTo>
                  <a:cubicBezTo>
                    <a:pt x="291" y="0"/>
                    <a:pt x="205" y="40"/>
                    <a:pt x="126" y="118"/>
                  </a:cubicBezTo>
                  <a:cubicBezTo>
                    <a:pt x="0" y="244"/>
                    <a:pt x="0" y="496"/>
                    <a:pt x="126" y="591"/>
                  </a:cubicBezTo>
                  <a:lnTo>
                    <a:pt x="819" y="1316"/>
                  </a:lnTo>
                  <a:cubicBezTo>
                    <a:pt x="882" y="1379"/>
                    <a:pt x="969" y="1410"/>
                    <a:pt x="1055" y="1410"/>
                  </a:cubicBezTo>
                  <a:cubicBezTo>
                    <a:pt x="1142" y="1410"/>
                    <a:pt x="1229" y="1379"/>
                    <a:pt x="1292" y="1316"/>
                  </a:cubicBezTo>
                  <a:cubicBezTo>
                    <a:pt x="1418" y="1190"/>
                    <a:pt x="1418" y="969"/>
                    <a:pt x="1292" y="843"/>
                  </a:cubicBezTo>
                  <a:lnTo>
                    <a:pt x="599" y="118"/>
                  </a:lnTo>
                  <a:cubicBezTo>
                    <a:pt x="536" y="40"/>
                    <a:pt x="457" y="0"/>
                    <a:pt x="3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Google Shape;10060;p76">
              <a:extLst>
                <a:ext uri="{FF2B5EF4-FFF2-40B4-BE49-F238E27FC236}">
                  <a16:creationId xmlns:a16="http://schemas.microsoft.com/office/drawing/2014/main" id="{A35D58E2-C7FD-2C67-F33B-4E58498A79CB}"/>
                </a:ext>
              </a:extLst>
            </p:cNvPr>
            <p:cNvSpPr/>
            <p:nvPr/>
          </p:nvSpPr>
          <p:spPr>
            <a:xfrm>
              <a:off x="6715525" y="1972800"/>
              <a:ext cx="35475" cy="35275"/>
            </a:xfrm>
            <a:custGeom>
              <a:avLst/>
              <a:gdLst/>
              <a:ahLst/>
              <a:cxnLst/>
              <a:rect l="l" t="t" r="r" b="b"/>
              <a:pathLst>
                <a:path w="1419" h="1411" extrusionOk="0">
                  <a:moveTo>
                    <a:pt x="1056" y="0"/>
                  </a:moveTo>
                  <a:cubicBezTo>
                    <a:pt x="970" y="0"/>
                    <a:pt x="883" y="40"/>
                    <a:pt x="820" y="118"/>
                  </a:cubicBezTo>
                  <a:lnTo>
                    <a:pt x="127" y="843"/>
                  </a:lnTo>
                  <a:cubicBezTo>
                    <a:pt x="1" y="969"/>
                    <a:pt x="1" y="1190"/>
                    <a:pt x="127" y="1316"/>
                  </a:cubicBezTo>
                  <a:cubicBezTo>
                    <a:pt x="174" y="1379"/>
                    <a:pt x="261" y="1410"/>
                    <a:pt x="351" y="1410"/>
                  </a:cubicBezTo>
                  <a:cubicBezTo>
                    <a:pt x="442" y="1410"/>
                    <a:pt x="536" y="1379"/>
                    <a:pt x="599" y="1316"/>
                  </a:cubicBezTo>
                  <a:lnTo>
                    <a:pt x="1293" y="591"/>
                  </a:lnTo>
                  <a:cubicBezTo>
                    <a:pt x="1419" y="496"/>
                    <a:pt x="1419" y="244"/>
                    <a:pt x="1293" y="118"/>
                  </a:cubicBezTo>
                  <a:cubicBezTo>
                    <a:pt x="1230" y="40"/>
                    <a:pt x="1143" y="0"/>
                    <a:pt x="1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Imagen 1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3217914C-AD4C-A177-67D7-08B708292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graphicFrame>
        <p:nvGraphicFramePr>
          <p:cNvPr id="45" name="Diagrama 44">
            <a:extLst>
              <a:ext uri="{FF2B5EF4-FFF2-40B4-BE49-F238E27FC236}">
                <a16:creationId xmlns:a16="http://schemas.microsoft.com/office/drawing/2014/main" id="{B1C67E19-A8E0-A2AE-3D11-3E2B6C9652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7387685"/>
              </p:ext>
            </p:extLst>
          </p:nvPr>
        </p:nvGraphicFramePr>
        <p:xfrm>
          <a:off x="1255062" y="1832705"/>
          <a:ext cx="10612684" cy="926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6" name="Diagrama 45">
            <a:extLst>
              <a:ext uri="{FF2B5EF4-FFF2-40B4-BE49-F238E27FC236}">
                <a16:creationId xmlns:a16="http://schemas.microsoft.com/office/drawing/2014/main" id="{2911BFA1-9C77-E8D3-BF30-05910AC993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3421"/>
              </p:ext>
            </p:extLst>
          </p:nvPr>
        </p:nvGraphicFramePr>
        <p:xfrm>
          <a:off x="1566012" y="4208474"/>
          <a:ext cx="8702573" cy="1006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47" name="CuadroTexto 23">
            <a:extLst>
              <a:ext uri="{FF2B5EF4-FFF2-40B4-BE49-F238E27FC236}">
                <a16:creationId xmlns:a16="http://schemas.microsoft.com/office/drawing/2014/main" id="{792B03E2-F65D-8BA7-5FA2-D8D11B13050C}"/>
              </a:ext>
            </a:extLst>
          </p:cNvPr>
          <p:cNvSpPr txBox="1"/>
          <p:nvPr/>
        </p:nvSpPr>
        <p:spPr>
          <a:xfrm>
            <a:off x="4919324" y="5555387"/>
            <a:ext cx="199594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21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</a:t>
            </a:r>
          </a:p>
          <a:p>
            <a:pPr algn="ctr"/>
            <a:r>
              <a:rPr lang="es-CO" sz="21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60,3%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1239560-43BF-EFD4-3F72-E9372500CD59}"/>
              </a:ext>
            </a:extLst>
          </p:cNvPr>
          <p:cNvSpPr txBox="1">
            <a:spLocks/>
          </p:cNvSpPr>
          <p:nvPr/>
        </p:nvSpPr>
        <p:spPr>
          <a:xfrm>
            <a:off x="2742339" y="424795"/>
            <a:ext cx="6707320" cy="562769"/>
          </a:xfrm>
          <a:prstGeom prst="rect">
            <a:avLst/>
          </a:prstGeom>
        </p:spPr>
        <p:txBody>
          <a:bodyPr vert="horz" lIns="91440" tIns="45721" rIns="91440" bIns="45721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Ciclo de Ejecución Presupuesto de Ingresos PGN 2026 </a:t>
            </a:r>
          </a:p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Acumulada a julio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A960E70-D319-FFFF-CCEE-B43125364922}"/>
              </a:ext>
            </a:extLst>
          </p:cNvPr>
          <p:cNvSpPr txBox="1"/>
          <p:nvPr/>
        </p:nvSpPr>
        <p:spPr>
          <a:xfrm>
            <a:off x="1326013" y="2810532"/>
            <a:ext cx="2883026" cy="1223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050" b="1" i="0" u="none" strike="noStrike" dirty="0">
                <a:solidFill>
                  <a:srgbClr val="797979"/>
                </a:solidFill>
                <a:effectLst/>
                <a:latin typeface="Aptos" panose="020B0004020202020204" pitchFamily="34" charset="0"/>
                <a:ea typeface="Verdana" panose="020B0604030504040204" pitchFamily="34" charset="0"/>
              </a:rPr>
              <a:t>Nota: Debido a la no aprobación de la Ley de Financiamiento por $16,3 billones, estos ingresos fueron compensados parcialmente con Decreto 1474 de 2025 (emergencia económica) $11 billones</a:t>
            </a:r>
            <a:r>
              <a:rPr lang="es-CO" sz="1050" b="1" dirty="0">
                <a:solidFill>
                  <a:srgbClr val="797979"/>
                </a:solidFill>
                <a:latin typeface="Aptos" panose="020B0004020202020204" pitchFamily="34" charset="0"/>
                <a:ea typeface="Verdana" panose="020B0604030504040204" pitchFamily="34" charset="0"/>
              </a:rPr>
              <a:t>, por lo que e</a:t>
            </a:r>
            <a:r>
              <a:rPr lang="es-ES" sz="1050" b="1" i="0" u="none" strike="noStrike" dirty="0">
                <a:solidFill>
                  <a:srgbClr val="797979"/>
                </a:solidFill>
                <a:effectLst/>
                <a:latin typeface="Aptos" panose="020B0004020202020204" pitchFamily="34" charset="0"/>
                <a:ea typeface="Verdana" panose="020B0604030504040204" pitchFamily="34" charset="0"/>
              </a:rPr>
              <a:t>l Aforo Inicial fue aprobado por un valor menor de $5,3 billones respecto al gasto.</a:t>
            </a:r>
            <a:endParaRPr lang="es-CO" sz="2800" b="1" dirty="0">
              <a:solidFill>
                <a:srgbClr val="797979"/>
              </a:solidFill>
              <a:latin typeface="Aptos" panose="020B00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C48090D-E8ED-9F1B-2B80-11D06B6DBE39}"/>
              </a:ext>
            </a:extLst>
          </p:cNvPr>
          <p:cNvSpPr txBox="1"/>
          <p:nvPr/>
        </p:nvSpPr>
        <p:spPr>
          <a:xfrm>
            <a:off x="2485916" y="6633974"/>
            <a:ext cx="78468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dirty="0">
                <a:latin typeface="Aptos" panose="020B0004020202020204" pitchFamily="34" charset="0"/>
                <a:ea typeface="Verdana" panose="020B0604030504040204" pitchFamily="34" charset="0"/>
              </a:rPr>
              <a:t>Fuente: Ministerio de Hacienda y Crédito Público. Ejecución de ingresos y gastos de las entidades que conforman el Presupuesto General de la Nación.</a:t>
            </a:r>
            <a:endParaRPr lang="es-ES" sz="900" b="0" i="0" u="none" strike="noStrike" dirty="0">
              <a:effectLst/>
              <a:latin typeface="Aptos" panose="020B000402020202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809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52C36-0CAF-773E-1E35-1B70D399F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267D6198-3F01-22F5-B62C-6E54A9018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889FAAB-CE64-50B2-446F-12FA6C75772D}"/>
              </a:ext>
            </a:extLst>
          </p:cNvPr>
          <p:cNvCxnSpPr>
            <a:cxnSpLocks/>
          </p:cNvCxnSpPr>
          <p:nvPr/>
        </p:nvCxnSpPr>
        <p:spPr>
          <a:xfrm flipV="1">
            <a:off x="3477480" y="4070215"/>
            <a:ext cx="8054064" cy="56747"/>
          </a:xfrm>
          <a:prstGeom prst="line">
            <a:avLst/>
          </a:prstGeom>
          <a:ln>
            <a:solidFill>
              <a:srgbClr val="9ED4D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r 10">
            <a:extLst>
              <a:ext uri="{FF2B5EF4-FFF2-40B4-BE49-F238E27FC236}">
                <a16:creationId xmlns:a16="http://schemas.microsoft.com/office/drawing/2014/main" id="{4664BA51-3505-B5D7-48F2-83A7DDF3C87E}"/>
              </a:ext>
            </a:extLst>
          </p:cNvPr>
          <p:cNvCxnSpPr/>
          <p:nvPr/>
        </p:nvCxnSpPr>
        <p:spPr>
          <a:xfrm flipV="1">
            <a:off x="3323298" y="2954469"/>
            <a:ext cx="1078029" cy="36000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ector: angular 11">
            <a:extLst>
              <a:ext uri="{FF2B5EF4-FFF2-40B4-BE49-F238E27FC236}">
                <a16:creationId xmlns:a16="http://schemas.microsoft.com/office/drawing/2014/main" id="{E86A5196-AAA1-CE9A-AFF0-05CA3FBA5E5C}"/>
              </a:ext>
            </a:extLst>
          </p:cNvPr>
          <p:cNvCxnSpPr/>
          <p:nvPr/>
        </p:nvCxnSpPr>
        <p:spPr>
          <a:xfrm>
            <a:off x="3323298" y="4747682"/>
            <a:ext cx="1078029" cy="36000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64BA470C-5805-A525-AA4D-6D38893B78AC}"/>
              </a:ext>
            </a:extLst>
          </p:cNvPr>
          <p:cNvCxnSpPr/>
          <p:nvPr/>
        </p:nvCxnSpPr>
        <p:spPr>
          <a:xfrm>
            <a:off x="7396209" y="5343173"/>
            <a:ext cx="66751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5" name="Imagen 14">
            <a:extLst>
              <a:ext uri="{FF2B5EF4-FFF2-40B4-BE49-F238E27FC236}">
                <a16:creationId xmlns:a16="http://schemas.microsoft.com/office/drawing/2014/main" id="{E9DF285F-BE84-53EA-4A9D-023C4B6079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171" t="12776" r="13272" b="18237"/>
          <a:stretch>
            <a:fillRect/>
          </a:stretch>
        </p:blipFill>
        <p:spPr>
          <a:xfrm>
            <a:off x="774915" y="2951042"/>
            <a:ext cx="2090290" cy="2058663"/>
          </a:xfrm>
          <a:prstGeom prst="rect">
            <a:avLst/>
          </a:prstGeom>
        </p:spPr>
      </p:pic>
      <p:sp>
        <p:nvSpPr>
          <p:cNvPr id="8" name="CuadroTexto 23">
            <a:extLst>
              <a:ext uri="{FF2B5EF4-FFF2-40B4-BE49-F238E27FC236}">
                <a16:creationId xmlns:a16="http://schemas.microsoft.com/office/drawing/2014/main" id="{6631E58B-C443-8547-39C4-A1F5C7BE695F}"/>
              </a:ext>
            </a:extLst>
          </p:cNvPr>
          <p:cNvSpPr txBox="1"/>
          <p:nvPr/>
        </p:nvSpPr>
        <p:spPr>
          <a:xfrm>
            <a:off x="3279951" y="1233832"/>
            <a:ext cx="555925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21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Recaudo $332.135; 60,3%</a:t>
            </a:r>
          </a:p>
        </p:txBody>
      </p:sp>
      <p:pic>
        <p:nvPicPr>
          <p:cNvPr id="10" name="Imagen 9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0B9AA8D0-0CC5-C638-1EE5-5C92B2DBDC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69" y="2377678"/>
            <a:ext cx="1714739" cy="514422"/>
          </a:xfrm>
          <a:prstGeom prst="rect">
            <a:avLst/>
          </a:prstGeom>
        </p:spPr>
      </p:pic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64AFE004-CE25-41BB-123E-179FAD50E270}"/>
              </a:ext>
            </a:extLst>
          </p:cNvPr>
          <p:cNvCxnSpPr/>
          <p:nvPr/>
        </p:nvCxnSpPr>
        <p:spPr>
          <a:xfrm>
            <a:off x="7417611" y="3070335"/>
            <a:ext cx="66751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7DEA0550-A310-4255-1228-B358FF29F63B}"/>
              </a:ext>
            </a:extLst>
          </p:cNvPr>
          <p:cNvSpPr txBox="1">
            <a:spLocks/>
          </p:cNvSpPr>
          <p:nvPr/>
        </p:nvSpPr>
        <p:spPr>
          <a:xfrm>
            <a:off x="2742339" y="424795"/>
            <a:ext cx="6707320" cy="562769"/>
          </a:xfrm>
          <a:prstGeom prst="rect">
            <a:avLst/>
          </a:prstGeom>
        </p:spPr>
        <p:txBody>
          <a:bodyPr vert="horz" lIns="91440" tIns="45721" rIns="91440" bIns="45721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Ingresos PGN 2026 </a:t>
            </a:r>
          </a:p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Acumulada a julio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63F3D73-B121-3F29-8979-10EDC59FC20D}"/>
              </a:ext>
            </a:extLst>
          </p:cNvPr>
          <p:cNvSpPr txBox="1"/>
          <p:nvPr/>
        </p:nvSpPr>
        <p:spPr>
          <a:xfrm>
            <a:off x="4615911" y="964123"/>
            <a:ext cx="29601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797979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+mn-cs"/>
              </a:rPr>
              <a:t>Cifras en miles de millones de pesos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797979"/>
              </a:solidFill>
              <a:effectLst/>
              <a:uLnTx/>
              <a:uFillTx/>
              <a:latin typeface="Aptos" panose="020B000402020202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7CB950F-0D75-FB14-C035-C6095EBBD0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0035" y="4348568"/>
            <a:ext cx="1771897" cy="28579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9ADEFF1-26D0-4F06-45BD-5C5D31CDC2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5308" y="1807317"/>
            <a:ext cx="1667108" cy="28579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5DC37B1A-A72C-1F17-BFD3-B38E789936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74024" y="1793027"/>
            <a:ext cx="1952898" cy="31436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963DEEA6-7A81-D754-7A84-54EB7A8D50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86763" y="4376250"/>
            <a:ext cx="2038635" cy="238158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DB0F72-9D68-91BA-5850-AD0D97207CAF}"/>
              </a:ext>
            </a:extLst>
          </p:cNvPr>
          <p:cNvSpPr txBox="1"/>
          <p:nvPr/>
        </p:nvSpPr>
        <p:spPr>
          <a:xfrm>
            <a:off x="2485916" y="6633974"/>
            <a:ext cx="78468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dirty="0">
                <a:latin typeface="Aptos" panose="020B0004020202020204" pitchFamily="34" charset="0"/>
                <a:ea typeface="Verdana" panose="020B0604030504040204" pitchFamily="34" charset="0"/>
              </a:rPr>
              <a:t>Fuente: Ministerio de Hacienda y Crédito Público. Ejecución de ingresos y gastos de las entidades que conforman el Presupuesto General de la Nación.</a:t>
            </a:r>
            <a:endParaRPr lang="es-ES" sz="900" b="0" i="0" u="none" strike="noStrike" dirty="0">
              <a:effectLst/>
              <a:latin typeface="Aptos" panose="020B0004020202020204" pitchFamily="34" charset="0"/>
              <a:ea typeface="Verdana" panose="020B060403050404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CBD5B94-1441-A018-0DE9-E5F59FDA90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9193" y="4973716"/>
            <a:ext cx="1514686" cy="34294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77B38C50-73CE-C8DB-5517-63C5CDAF64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2045" y="2211226"/>
            <a:ext cx="2659935" cy="1784408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68E98B1D-E97D-0286-396F-6ED9FEC40D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15911" y="4694605"/>
            <a:ext cx="2556069" cy="1640933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3AF44A11-A952-0A70-FFFC-EB9DF461AB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46327" y="2211226"/>
            <a:ext cx="2813476" cy="172078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709ACAA-DEA4-A131-DDC0-473F90D83CE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46327" y="4709265"/>
            <a:ext cx="2703713" cy="164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5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2876D-0088-B290-E472-34B15C9F7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DB8803C8-FBFA-26ED-6C4E-18A98E8C6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ABBD91E2-6741-BD8F-1629-B468CFB49C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6537" y="4253343"/>
            <a:ext cx="3701012" cy="400943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5D2DA2A4-BFC9-2ED3-C172-7E384EA074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57454" y="4229409"/>
            <a:ext cx="3701012" cy="400943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29399624-1B93-70E3-5966-C3418F5683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64568" y="1752647"/>
            <a:ext cx="3701012" cy="400943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8408D204-FAE8-14CA-EC87-8ACC606B13A8}"/>
              </a:ext>
            </a:extLst>
          </p:cNvPr>
          <p:cNvSpPr txBox="1"/>
          <p:nvPr/>
        </p:nvSpPr>
        <p:spPr>
          <a:xfrm>
            <a:off x="2283228" y="1791855"/>
            <a:ext cx="2465797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Ingresos Corrientes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9C78F0B-CC2F-4A84-93E2-40045B685EA1}"/>
              </a:ext>
            </a:extLst>
          </p:cNvPr>
          <p:cNvSpPr txBox="1"/>
          <p:nvPr/>
        </p:nvSpPr>
        <p:spPr>
          <a:xfrm>
            <a:off x="7349850" y="4308006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Contribuciones Parafiscales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8345234-AD68-EDF7-9A57-C4D86B47ACC1}"/>
              </a:ext>
            </a:extLst>
          </p:cNvPr>
          <p:cNvSpPr txBox="1"/>
          <p:nvPr/>
        </p:nvSpPr>
        <p:spPr>
          <a:xfrm>
            <a:off x="2703614" y="4271102"/>
            <a:ext cx="1891718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Fondos Especiales</a:t>
            </a:r>
          </a:p>
        </p:txBody>
      </p:sp>
      <p:grpSp>
        <p:nvGrpSpPr>
          <p:cNvPr id="28" name="Google Shape;9221;p74">
            <a:extLst>
              <a:ext uri="{FF2B5EF4-FFF2-40B4-BE49-F238E27FC236}">
                <a16:creationId xmlns:a16="http://schemas.microsoft.com/office/drawing/2014/main" id="{49ED17C7-AF40-2DF2-769D-21EBC9E04B37}"/>
              </a:ext>
            </a:extLst>
          </p:cNvPr>
          <p:cNvGrpSpPr/>
          <p:nvPr/>
        </p:nvGrpSpPr>
        <p:grpSpPr>
          <a:xfrm>
            <a:off x="1055259" y="1754369"/>
            <a:ext cx="367152" cy="367152"/>
            <a:chOff x="2676100" y="832575"/>
            <a:chExt cx="483125" cy="483125"/>
          </a:xfrm>
          <a:solidFill>
            <a:srgbClr val="18AEBA"/>
          </a:solidFill>
        </p:grpSpPr>
        <p:sp>
          <p:nvSpPr>
            <p:cNvPr id="29" name="Google Shape;9222;p74">
              <a:extLst>
                <a:ext uri="{FF2B5EF4-FFF2-40B4-BE49-F238E27FC236}">
                  <a16:creationId xmlns:a16="http://schemas.microsoft.com/office/drawing/2014/main" id="{AE06C540-69EB-0496-0988-48E4996AC82E}"/>
                </a:ext>
              </a:extLst>
            </p:cNvPr>
            <p:cNvSpPr/>
            <p:nvPr/>
          </p:nvSpPr>
          <p:spPr>
            <a:xfrm>
              <a:off x="2676100" y="832575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0351" y="1132"/>
                  </a:moveTo>
                  <a:lnTo>
                    <a:pt x="10562" y="2008"/>
                  </a:lnTo>
                  <a:cubicBezTo>
                    <a:pt x="10614" y="2226"/>
                    <a:pt x="10789" y="2392"/>
                    <a:pt x="11009" y="2434"/>
                  </a:cubicBezTo>
                  <a:cubicBezTo>
                    <a:pt x="12021" y="2618"/>
                    <a:pt x="12981" y="3014"/>
                    <a:pt x="13826" y="3596"/>
                  </a:cubicBezTo>
                  <a:cubicBezTo>
                    <a:pt x="13922" y="3663"/>
                    <a:pt x="14033" y="3696"/>
                    <a:pt x="14146" y="3696"/>
                  </a:cubicBezTo>
                  <a:cubicBezTo>
                    <a:pt x="14247" y="3696"/>
                    <a:pt x="14349" y="3669"/>
                    <a:pt x="14439" y="3614"/>
                  </a:cubicBezTo>
                  <a:lnTo>
                    <a:pt x="15179" y="3171"/>
                  </a:lnTo>
                  <a:lnTo>
                    <a:pt x="16154" y="4146"/>
                  </a:lnTo>
                  <a:lnTo>
                    <a:pt x="15711" y="4889"/>
                  </a:lnTo>
                  <a:cubicBezTo>
                    <a:pt x="15596" y="5079"/>
                    <a:pt x="15602" y="5317"/>
                    <a:pt x="15729" y="5499"/>
                  </a:cubicBezTo>
                  <a:cubicBezTo>
                    <a:pt x="16311" y="6344"/>
                    <a:pt x="16707" y="7304"/>
                    <a:pt x="16891" y="8316"/>
                  </a:cubicBezTo>
                  <a:cubicBezTo>
                    <a:pt x="16933" y="8536"/>
                    <a:pt x="17100" y="8711"/>
                    <a:pt x="17317" y="8763"/>
                  </a:cubicBezTo>
                  <a:lnTo>
                    <a:pt x="18193" y="8974"/>
                  </a:lnTo>
                  <a:lnTo>
                    <a:pt x="18193" y="10351"/>
                  </a:lnTo>
                  <a:lnTo>
                    <a:pt x="17317" y="10562"/>
                  </a:lnTo>
                  <a:cubicBezTo>
                    <a:pt x="17100" y="10614"/>
                    <a:pt x="16933" y="10789"/>
                    <a:pt x="16894" y="11009"/>
                  </a:cubicBezTo>
                  <a:cubicBezTo>
                    <a:pt x="16710" y="12021"/>
                    <a:pt x="16311" y="12981"/>
                    <a:pt x="15729" y="13826"/>
                  </a:cubicBezTo>
                  <a:cubicBezTo>
                    <a:pt x="15605" y="14007"/>
                    <a:pt x="15596" y="14246"/>
                    <a:pt x="15711" y="14436"/>
                  </a:cubicBezTo>
                  <a:lnTo>
                    <a:pt x="16154" y="15179"/>
                  </a:lnTo>
                  <a:lnTo>
                    <a:pt x="15179" y="16154"/>
                  </a:lnTo>
                  <a:lnTo>
                    <a:pt x="14439" y="15710"/>
                  </a:lnTo>
                  <a:cubicBezTo>
                    <a:pt x="14349" y="15656"/>
                    <a:pt x="14247" y="15629"/>
                    <a:pt x="14146" y="15629"/>
                  </a:cubicBezTo>
                  <a:cubicBezTo>
                    <a:pt x="14033" y="15629"/>
                    <a:pt x="13922" y="15662"/>
                    <a:pt x="13826" y="15729"/>
                  </a:cubicBezTo>
                  <a:cubicBezTo>
                    <a:pt x="12981" y="16311"/>
                    <a:pt x="12021" y="16707"/>
                    <a:pt x="11009" y="16891"/>
                  </a:cubicBezTo>
                  <a:cubicBezTo>
                    <a:pt x="10789" y="16933"/>
                    <a:pt x="10614" y="17099"/>
                    <a:pt x="10562" y="17317"/>
                  </a:cubicBezTo>
                  <a:lnTo>
                    <a:pt x="10351" y="18192"/>
                  </a:lnTo>
                  <a:lnTo>
                    <a:pt x="8974" y="18192"/>
                  </a:lnTo>
                  <a:lnTo>
                    <a:pt x="8763" y="17317"/>
                  </a:lnTo>
                  <a:cubicBezTo>
                    <a:pt x="8712" y="17099"/>
                    <a:pt x="8536" y="16933"/>
                    <a:pt x="8316" y="16891"/>
                  </a:cubicBezTo>
                  <a:cubicBezTo>
                    <a:pt x="7304" y="16707"/>
                    <a:pt x="6344" y="16311"/>
                    <a:pt x="5499" y="15729"/>
                  </a:cubicBezTo>
                  <a:cubicBezTo>
                    <a:pt x="5404" y="15662"/>
                    <a:pt x="5293" y="15629"/>
                    <a:pt x="5181" y="15629"/>
                  </a:cubicBezTo>
                  <a:cubicBezTo>
                    <a:pt x="5081" y="15629"/>
                    <a:pt x="4979" y="15656"/>
                    <a:pt x="4889" y="15710"/>
                  </a:cubicBezTo>
                  <a:lnTo>
                    <a:pt x="4146" y="16154"/>
                  </a:lnTo>
                  <a:lnTo>
                    <a:pt x="3171" y="15179"/>
                  </a:lnTo>
                  <a:lnTo>
                    <a:pt x="3615" y="14436"/>
                  </a:lnTo>
                  <a:cubicBezTo>
                    <a:pt x="3729" y="14246"/>
                    <a:pt x="3723" y="14007"/>
                    <a:pt x="3597" y="13826"/>
                  </a:cubicBezTo>
                  <a:cubicBezTo>
                    <a:pt x="3014" y="12981"/>
                    <a:pt x="2618" y="12021"/>
                    <a:pt x="2434" y="11009"/>
                  </a:cubicBezTo>
                  <a:cubicBezTo>
                    <a:pt x="2392" y="10789"/>
                    <a:pt x="2226" y="10614"/>
                    <a:pt x="2011" y="10562"/>
                  </a:cubicBezTo>
                  <a:lnTo>
                    <a:pt x="1133" y="10351"/>
                  </a:lnTo>
                  <a:lnTo>
                    <a:pt x="1133" y="8974"/>
                  </a:lnTo>
                  <a:lnTo>
                    <a:pt x="2008" y="8763"/>
                  </a:lnTo>
                  <a:cubicBezTo>
                    <a:pt x="2226" y="8711"/>
                    <a:pt x="2392" y="8536"/>
                    <a:pt x="2431" y="8316"/>
                  </a:cubicBezTo>
                  <a:cubicBezTo>
                    <a:pt x="2615" y="7304"/>
                    <a:pt x="3014" y="6344"/>
                    <a:pt x="3597" y="5499"/>
                  </a:cubicBezTo>
                  <a:cubicBezTo>
                    <a:pt x="3720" y="5317"/>
                    <a:pt x="3729" y="5079"/>
                    <a:pt x="3615" y="4889"/>
                  </a:cubicBezTo>
                  <a:lnTo>
                    <a:pt x="3171" y="4146"/>
                  </a:lnTo>
                  <a:lnTo>
                    <a:pt x="4146" y="3171"/>
                  </a:lnTo>
                  <a:lnTo>
                    <a:pt x="4889" y="3614"/>
                  </a:lnTo>
                  <a:cubicBezTo>
                    <a:pt x="4979" y="3669"/>
                    <a:pt x="5081" y="3696"/>
                    <a:pt x="5181" y="3696"/>
                  </a:cubicBezTo>
                  <a:cubicBezTo>
                    <a:pt x="5293" y="3696"/>
                    <a:pt x="5404" y="3663"/>
                    <a:pt x="5499" y="3596"/>
                  </a:cubicBezTo>
                  <a:cubicBezTo>
                    <a:pt x="6344" y="3014"/>
                    <a:pt x="7304" y="2618"/>
                    <a:pt x="8316" y="2434"/>
                  </a:cubicBezTo>
                  <a:cubicBezTo>
                    <a:pt x="8536" y="2392"/>
                    <a:pt x="8712" y="2226"/>
                    <a:pt x="8763" y="2008"/>
                  </a:cubicBezTo>
                  <a:lnTo>
                    <a:pt x="8974" y="1132"/>
                  </a:lnTo>
                  <a:close/>
                  <a:moveTo>
                    <a:pt x="8530" y="0"/>
                  </a:moveTo>
                  <a:cubicBezTo>
                    <a:pt x="8268" y="0"/>
                    <a:pt x="8041" y="178"/>
                    <a:pt x="7981" y="432"/>
                  </a:cubicBezTo>
                  <a:lnTo>
                    <a:pt x="7748" y="1392"/>
                  </a:lnTo>
                  <a:cubicBezTo>
                    <a:pt x="6833" y="1604"/>
                    <a:pt x="5961" y="1963"/>
                    <a:pt x="5167" y="2461"/>
                  </a:cubicBezTo>
                  <a:lnTo>
                    <a:pt x="4348" y="1969"/>
                  </a:lnTo>
                  <a:cubicBezTo>
                    <a:pt x="4260" y="1915"/>
                    <a:pt x="4160" y="1889"/>
                    <a:pt x="4061" y="1889"/>
                  </a:cubicBezTo>
                  <a:cubicBezTo>
                    <a:pt x="3913" y="1889"/>
                    <a:pt x="3767" y="1946"/>
                    <a:pt x="3657" y="2056"/>
                  </a:cubicBezTo>
                  <a:lnTo>
                    <a:pt x="2057" y="3657"/>
                  </a:lnTo>
                  <a:cubicBezTo>
                    <a:pt x="1872" y="3841"/>
                    <a:pt x="1839" y="4125"/>
                    <a:pt x="1972" y="4348"/>
                  </a:cubicBezTo>
                  <a:lnTo>
                    <a:pt x="2461" y="5163"/>
                  </a:lnTo>
                  <a:cubicBezTo>
                    <a:pt x="1963" y="5958"/>
                    <a:pt x="1604" y="6830"/>
                    <a:pt x="1395" y="7745"/>
                  </a:cubicBezTo>
                  <a:lnTo>
                    <a:pt x="435" y="7978"/>
                  </a:lnTo>
                  <a:cubicBezTo>
                    <a:pt x="179" y="8041"/>
                    <a:pt x="0" y="8267"/>
                    <a:pt x="0" y="8530"/>
                  </a:cubicBezTo>
                  <a:lnTo>
                    <a:pt x="0" y="10795"/>
                  </a:lnTo>
                  <a:cubicBezTo>
                    <a:pt x="0" y="11057"/>
                    <a:pt x="179" y="11284"/>
                    <a:pt x="432" y="11344"/>
                  </a:cubicBezTo>
                  <a:lnTo>
                    <a:pt x="1392" y="11580"/>
                  </a:lnTo>
                  <a:cubicBezTo>
                    <a:pt x="1604" y="12492"/>
                    <a:pt x="1963" y="13364"/>
                    <a:pt x="2461" y="14158"/>
                  </a:cubicBezTo>
                  <a:lnTo>
                    <a:pt x="1969" y="14977"/>
                  </a:lnTo>
                  <a:cubicBezTo>
                    <a:pt x="1836" y="15200"/>
                    <a:pt x="1872" y="15484"/>
                    <a:pt x="2057" y="15668"/>
                  </a:cubicBezTo>
                  <a:lnTo>
                    <a:pt x="3657" y="17268"/>
                  </a:lnTo>
                  <a:cubicBezTo>
                    <a:pt x="3766" y="17378"/>
                    <a:pt x="3911" y="17435"/>
                    <a:pt x="4057" y="17435"/>
                  </a:cubicBezTo>
                  <a:cubicBezTo>
                    <a:pt x="4157" y="17435"/>
                    <a:pt x="4258" y="17408"/>
                    <a:pt x="4348" y="17353"/>
                  </a:cubicBezTo>
                  <a:lnTo>
                    <a:pt x="5164" y="16864"/>
                  </a:lnTo>
                  <a:cubicBezTo>
                    <a:pt x="5958" y="17362"/>
                    <a:pt x="6830" y="17721"/>
                    <a:pt x="7745" y="17930"/>
                  </a:cubicBezTo>
                  <a:lnTo>
                    <a:pt x="7978" y="18890"/>
                  </a:lnTo>
                  <a:cubicBezTo>
                    <a:pt x="8041" y="19147"/>
                    <a:pt x="8268" y="19325"/>
                    <a:pt x="8530" y="19325"/>
                  </a:cubicBezTo>
                  <a:lnTo>
                    <a:pt x="10795" y="19325"/>
                  </a:lnTo>
                  <a:cubicBezTo>
                    <a:pt x="11058" y="19325"/>
                    <a:pt x="11284" y="19147"/>
                    <a:pt x="11344" y="18893"/>
                  </a:cubicBezTo>
                  <a:lnTo>
                    <a:pt x="11577" y="17933"/>
                  </a:lnTo>
                  <a:cubicBezTo>
                    <a:pt x="12492" y="17721"/>
                    <a:pt x="13364" y="17362"/>
                    <a:pt x="14159" y="16864"/>
                  </a:cubicBezTo>
                  <a:lnTo>
                    <a:pt x="14977" y="17356"/>
                  </a:lnTo>
                  <a:cubicBezTo>
                    <a:pt x="15066" y="17410"/>
                    <a:pt x="15166" y="17436"/>
                    <a:pt x="15266" y="17436"/>
                  </a:cubicBezTo>
                  <a:cubicBezTo>
                    <a:pt x="15413" y="17436"/>
                    <a:pt x="15559" y="17379"/>
                    <a:pt x="15668" y="17271"/>
                  </a:cubicBezTo>
                  <a:lnTo>
                    <a:pt x="17269" y="15668"/>
                  </a:lnTo>
                  <a:cubicBezTo>
                    <a:pt x="17453" y="15484"/>
                    <a:pt x="17489" y="15200"/>
                    <a:pt x="17353" y="14977"/>
                  </a:cubicBezTo>
                  <a:lnTo>
                    <a:pt x="16864" y="14161"/>
                  </a:lnTo>
                  <a:cubicBezTo>
                    <a:pt x="17362" y="13367"/>
                    <a:pt x="17722" y="12495"/>
                    <a:pt x="17930" y="11580"/>
                  </a:cubicBezTo>
                  <a:lnTo>
                    <a:pt x="18890" y="11347"/>
                  </a:lnTo>
                  <a:cubicBezTo>
                    <a:pt x="19147" y="11284"/>
                    <a:pt x="19325" y="11057"/>
                    <a:pt x="19325" y="10795"/>
                  </a:cubicBezTo>
                  <a:lnTo>
                    <a:pt x="19325" y="8530"/>
                  </a:lnTo>
                  <a:cubicBezTo>
                    <a:pt x="19325" y="8267"/>
                    <a:pt x="19147" y="8041"/>
                    <a:pt x="18893" y="7981"/>
                  </a:cubicBezTo>
                  <a:lnTo>
                    <a:pt x="17933" y="7748"/>
                  </a:lnTo>
                  <a:cubicBezTo>
                    <a:pt x="17722" y="6833"/>
                    <a:pt x="17362" y="5961"/>
                    <a:pt x="16864" y="5166"/>
                  </a:cubicBezTo>
                  <a:lnTo>
                    <a:pt x="17356" y="4348"/>
                  </a:lnTo>
                  <a:cubicBezTo>
                    <a:pt x="17489" y="4128"/>
                    <a:pt x="17453" y="3841"/>
                    <a:pt x="17272" y="3657"/>
                  </a:cubicBezTo>
                  <a:lnTo>
                    <a:pt x="15668" y="2056"/>
                  </a:lnTo>
                  <a:cubicBezTo>
                    <a:pt x="15559" y="1947"/>
                    <a:pt x="15415" y="1890"/>
                    <a:pt x="15268" y="1890"/>
                  </a:cubicBezTo>
                  <a:cubicBezTo>
                    <a:pt x="15168" y="1890"/>
                    <a:pt x="15068" y="1917"/>
                    <a:pt x="14977" y="1972"/>
                  </a:cubicBezTo>
                  <a:lnTo>
                    <a:pt x="14162" y="2461"/>
                  </a:lnTo>
                  <a:cubicBezTo>
                    <a:pt x="13367" y="1963"/>
                    <a:pt x="12495" y="1604"/>
                    <a:pt x="11580" y="1395"/>
                  </a:cubicBezTo>
                  <a:lnTo>
                    <a:pt x="11347" y="435"/>
                  </a:lnTo>
                  <a:cubicBezTo>
                    <a:pt x="11284" y="178"/>
                    <a:pt x="11058" y="0"/>
                    <a:pt x="107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>
                <a:solidFill>
                  <a:srgbClr val="E2851E"/>
                </a:solidFill>
              </a:endParaRPr>
            </a:p>
          </p:txBody>
        </p:sp>
        <p:sp>
          <p:nvSpPr>
            <p:cNvPr id="30" name="Google Shape;9223;p74">
              <a:extLst>
                <a:ext uri="{FF2B5EF4-FFF2-40B4-BE49-F238E27FC236}">
                  <a16:creationId xmlns:a16="http://schemas.microsoft.com/office/drawing/2014/main" id="{EACB730C-F2F8-E902-B0BE-2FBA38BC8F51}"/>
                </a:ext>
              </a:extLst>
            </p:cNvPr>
            <p:cNvSpPr/>
            <p:nvPr/>
          </p:nvSpPr>
          <p:spPr>
            <a:xfrm>
              <a:off x="2762000" y="918475"/>
              <a:ext cx="311400" cy="311400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6227" y="1133"/>
                  </a:moveTo>
                  <a:cubicBezTo>
                    <a:pt x="9038" y="1133"/>
                    <a:pt x="11323" y="3418"/>
                    <a:pt x="11323" y="6226"/>
                  </a:cubicBezTo>
                  <a:cubicBezTo>
                    <a:pt x="11323" y="9038"/>
                    <a:pt x="9038" y="11323"/>
                    <a:pt x="6227" y="11323"/>
                  </a:cubicBezTo>
                  <a:cubicBezTo>
                    <a:pt x="3419" y="11323"/>
                    <a:pt x="1133" y="9038"/>
                    <a:pt x="1133" y="6226"/>
                  </a:cubicBezTo>
                  <a:cubicBezTo>
                    <a:pt x="1133" y="3418"/>
                    <a:pt x="3419" y="1133"/>
                    <a:pt x="6227" y="1133"/>
                  </a:cubicBezTo>
                  <a:close/>
                  <a:moveTo>
                    <a:pt x="6227" y="0"/>
                  </a:moveTo>
                  <a:cubicBezTo>
                    <a:pt x="2794" y="0"/>
                    <a:pt x="1" y="2793"/>
                    <a:pt x="1" y="6226"/>
                  </a:cubicBezTo>
                  <a:cubicBezTo>
                    <a:pt x="1" y="9663"/>
                    <a:pt x="2794" y="12456"/>
                    <a:pt x="6227" y="12456"/>
                  </a:cubicBezTo>
                  <a:cubicBezTo>
                    <a:pt x="9663" y="12456"/>
                    <a:pt x="12456" y="9663"/>
                    <a:pt x="12456" y="6226"/>
                  </a:cubicBezTo>
                  <a:cubicBezTo>
                    <a:pt x="12456" y="2793"/>
                    <a:pt x="9663" y="0"/>
                    <a:pt x="6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>
                <a:solidFill>
                  <a:srgbClr val="E2851E"/>
                </a:solidFill>
              </a:endParaRPr>
            </a:p>
          </p:txBody>
        </p:sp>
        <p:sp>
          <p:nvSpPr>
            <p:cNvPr id="31" name="Google Shape;9224;p74">
              <a:extLst>
                <a:ext uri="{FF2B5EF4-FFF2-40B4-BE49-F238E27FC236}">
                  <a16:creationId xmlns:a16="http://schemas.microsoft.com/office/drawing/2014/main" id="{A345F072-9D00-9FB3-F10C-5C48301580E9}"/>
                </a:ext>
              </a:extLst>
            </p:cNvPr>
            <p:cNvSpPr/>
            <p:nvPr/>
          </p:nvSpPr>
          <p:spPr>
            <a:xfrm>
              <a:off x="2810775" y="975075"/>
              <a:ext cx="206025" cy="198150"/>
            </a:xfrm>
            <a:custGeom>
              <a:avLst/>
              <a:gdLst/>
              <a:ahLst/>
              <a:cxnLst/>
              <a:rect l="l" t="t" r="r" b="b"/>
              <a:pathLst>
                <a:path w="8241" h="7926" extrusionOk="0">
                  <a:moveTo>
                    <a:pt x="4275" y="1132"/>
                  </a:moveTo>
                  <a:cubicBezTo>
                    <a:pt x="4640" y="1132"/>
                    <a:pt x="5009" y="1203"/>
                    <a:pt x="5360" y="1348"/>
                  </a:cubicBezTo>
                  <a:cubicBezTo>
                    <a:pt x="6416" y="1785"/>
                    <a:pt x="7108" y="2818"/>
                    <a:pt x="7108" y="3962"/>
                  </a:cubicBezTo>
                  <a:cubicBezTo>
                    <a:pt x="7105" y="5527"/>
                    <a:pt x="5840" y="6792"/>
                    <a:pt x="4276" y="6795"/>
                  </a:cubicBezTo>
                  <a:cubicBezTo>
                    <a:pt x="3131" y="6795"/>
                    <a:pt x="2099" y="6103"/>
                    <a:pt x="1661" y="5046"/>
                  </a:cubicBezTo>
                  <a:cubicBezTo>
                    <a:pt x="1223" y="3987"/>
                    <a:pt x="1465" y="2770"/>
                    <a:pt x="2274" y="1961"/>
                  </a:cubicBezTo>
                  <a:cubicBezTo>
                    <a:pt x="2815" y="1419"/>
                    <a:pt x="3538" y="1132"/>
                    <a:pt x="4275" y="1132"/>
                  </a:cubicBezTo>
                  <a:close/>
                  <a:moveTo>
                    <a:pt x="4276" y="1"/>
                  </a:moveTo>
                  <a:cubicBezTo>
                    <a:pt x="2672" y="1"/>
                    <a:pt x="1229" y="964"/>
                    <a:pt x="613" y="2447"/>
                  </a:cubicBezTo>
                  <a:cubicBezTo>
                    <a:pt x="0" y="3926"/>
                    <a:pt x="341" y="5632"/>
                    <a:pt x="1474" y="6764"/>
                  </a:cubicBezTo>
                  <a:cubicBezTo>
                    <a:pt x="2232" y="7523"/>
                    <a:pt x="3247" y="7926"/>
                    <a:pt x="4279" y="7926"/>
                  </a:cubicBezTo>
                  <a:cubicBezTo>
                    <a:pt x="4789" y="7926"/>
                    <a:pt x="5302" y="7828"/>
                    <a:pt x="5791" y="7625"/>
                  </a:cubicBezTo>
                  <a:cubicBezTo>
                    <a:pt x="7274" y="7009"/>
                    <a:pt x="8240" y="5566"/>
                    <a:pt x="8240" y="3962"/>
                  </a:cubicBezTo>
                  <a:cubicBezTo>
                    <a:pt x="8237" y="1773"/>
                    <a:pt x="6465" y="1"/>
                    <a:pt x="42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>
                <a:solidFill>
                  <a:srgbClr val="E2851E"/>
                </a:solidFill>
              </a:endParaRPr>
            </a:p>
          </p:txBody>
        </p:sp>
      </p:grpSp>
      <p:grpSp>
        <p:nvGrpSpPr>
          <p:cNvPr id="32" name="Google Shape;9842;p76">
            <a:extLst>
              <a:ext uri="{FF2B5EF4-FFF2-40B4-BE49-F238E27FC236}">
                <a16:creationId xmlns:a16="http://schemas.microsoft.com/office/drawing/2014/main" id="{23AC80D2-5817-8E8A-B431-8033BCF72FCD}"/>
              </a:ext>
            </a:extLst>
          </p:cNvPr>
          <p:cNvGrpSpPr/>
          <p:nvPr/>
        </p:nvGrpSpPr>
        <p:grpSpPr>
          <a:xfrm>
            <a:off x="1203421" y="4270599"/>
            <a:ext cx="332688" cy="302240"/>
            <a:chOff x="-62518200" y="2692475"/>
            <a:chExt cx="318225" cy="289100"/>
          </a:xfrm>
          <a:solidFill>
            <a:srgbClr val="E97132"/>
          </a:solidFill>
        </p:grpSpPr>
        <p:sp>
          <p:nvSpPr>
            <p:cNvPr id="33" name="Google Shape;9843;p76">
              <a:extLst>
                <a:ext uri="{FF2B5EF4-FFF2-40B4-BE49-F238E27FC236}">
                  <a16:creationId xmlns:a16="http://schemas.microsoft.com/office/drawing/2014/main" id="{5F89F02C-55E5-1BC7-2561-B3E23023E8C3}"/>
                </a:ext>
              </a:extLst>
            </p:cNvPr>
            <p:cNvSpPr/>
            <p:nvPr/>
          </p:nvSpPr>
          <p:spPr>
            <a:xfrm>
              <a:off x="-62518200" y="2692475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34" name="Google Shape;9844;p76">
              <a:extLst>
                <a:ext uri="{FF2B5EF4-FFF2-40B4-BE49-F238E27FC236}">
                  <a16:creationId xmlns:a16="http://schemas.microsoft.com/office/drawing/2014/main" id="{F4CE1283-00B5-EB5E-1628-AAA707BA078A}"/>
                </a:ext>
              </a:extLst>
            </p:cNvPr>
            <p:cNvSpPr/>
            <p:nvPr/>
          </p:nvSpPr>
          <p:spPr>
            <a:xfrm>
              <a:off x="-62335475" y="2804325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</p:grpSp>
      <p:grpSp>
        <p:nvGrpSpPr>
          <p:cNvPr id="35" name="Google Shape;9938;p76">
            <a:extLst>
              <a:ext uri="{FF2B5EF4-FFF2-40B4-BE49-F238E27FC236}">
                <a16:creationId xmlns:a16="http://schemas.microsoft.com/office/drawing/2014/main" id="{D471CD99-D28D-E723-6608-43750987BE17}"/>
              </a:ext>
            </a:extLst>
          </p:cNvPr>
          <p:cNvGrpSpPr/>
          <p:nvPr/>
        </p:nvGrpSpPr>
        <p:grpSpPr>
          <a:xfrm>
            <a:off x="6528216" y="4280347"/>
            <a:ext cx="333498" cy="330310"/>
            <a:chOff x="-59889100" y="2671925"/>
            <a:chExt cx="319000" cy="315950"/>
          </a:xfrm>
          <a:solidFill>
            <a:srgbClr val="215F9A"/>
          </a:solidFill>
        </p:grpSpPr>
        <p:sp>
          <p:nvSpPr>
            <p:cNvPr id="36" name="Google Shape;9939;p76">
              <a:extLst>
                <a:ext uri="{FF2B5EF4-FFF2-40B4-BE49-F238E27FC236}">
                  <a16:creationId xmlns:a16="http://schemas.microsoft.com/office/drawing/2014/main" id="{B4B5A45A-242E-6481-9D69-243887161818}"/>
                </a:ext>
              </a:extLst>
            </p:cNvPr>
            <p:cNvSpPr/>
            <p:nvPr/>
          </p:nvSpPr>
          <p:spPr>
            <a:xfrm>
              <a:off x="-59889100" y="2672000"/>
              <a:ext cx="149675" cy="256025"/>
            </a:xfrm>
            <a:custGeom>
              <a:avLst/>
              <a:gdLst/>
              <a:ahLst/>
              <a:cxnLst/>
              <a:rect l="l" t="t" r="r" b="b"/>
              <a:pathLst>
                <a:path w="5987" h="10241" extrusionOk="0">
                  <a:moveTo>
                    <a:pt x="5073" y="946"/>
                  </a:moveTo>
                  <a:lnTo>
                    <a:pt x="5073" y="2647"/>
                  </a:lnTo>
                  <a:lnTo>
                    <a:pt x="5104" y="2647"/>
                  </a:lnTo>
                  <a:cubicBezTo>
                    <a:pt x="3623" y="3151"/>
                    <a:pt x="2489" y="4569"/>
                    <a:pt x="2489" y="6302"/>
                  </a:cubicBezTo>
                  <a:cubicBezTo>
                    <a:pt x="2489" y="6900"/>
                    <a:pt x="2647" y="7499"/>
                    <a:pt x="2867" y="8034"/>
                  </a:cubicBezTo>
                  <a:lnTo>
                    <a:pt x="1639" y="9263"/>
                  </a:lnTo>
                  <a:cubicBezTo>
                    <a:pt x="1103" y="8381"/>
                    <a:pt x="788" y="7373"/>
                    <a:pt x="788" y="6302"/>
                  </a:cubicBezTo>
                  <a:cubicBezTo>
                    <a:pt x="788" y="3750"/>
                    <a:pt x="2584" y="1513"/>
                    <a:pt x="5073" y="946"/>
                  </a:cubicBezTo>
                  <a:close/>
                  <a:moveTo>
                    <a:pt x="5482" y="1"/>
                  </a:moveTo>
                  <a:cubicBezTo>
                    <a:pt x="2395" y="442"/>
                    <a:pt x="0" y="3088"/>
                    <a:pt x="0" y="6270"/>
                  </a:cubicBezTo>
                  <a:cubicBezTo>
                    <a:pt x="0" y="7688"/>
                    <a:pt x="441" y="8979"/>
                    <a:pt x="1292" y="10082"/>
                  </a:cubicBezTo>
                  <a:cubicBezTo>
                    <a:pt x="1377" y="10184"/>
                    <a:pt x="1500" y="10241"/>
                    <a:pt x="1624" y="10241"/>
                  </a:cubicBezTo>
                  <a:cubicBezTo>
                    <a:pt x="1729" y="10241"/>
                    <a:pt x="1835" y="10200"/>
                    <a:pt x="1922" y="10114"/>
                  </a:cubicBezTo>
                  <a:lnTo>
                    <a:pt x="3718" y="8349"/>
                  </a:lnTo>
                  <a:cubicBezTo>
                    <a:pt x="3812" y="8223"/>
                    <a:pt x="3844" y="8003"/>
                    <a:pt x="3781" y="7845"/>
                  </a:cubicBezTo>
                  <a:cubicBezTo>
                    <a:pt x="3497" y="7373"/>
                    <a:pt x="3340" y="6806"/>
                    <a:pt x="3340" y="6270"/>
                  </a:cubicBezTo>
                  <a:cubicBezTo>
                    <a:pt x="3340" y="4884"/>
                    <a:pt x="4285" y="3655"/>
                    <a:pt x="5671" y="3309"/>
                  </a:cubicBezTo>
                  <a:cubicBezTo>
                    <a:pt x="5860" y="3277"/>
                    <a:pt x="5986" y="3120"/>
                    <a:pt x="5986" y="2899"/>
                  </a:cubicBezTo>
                  <a:lnTo>
                    <a:pt x="5986" y="379"/>
                  </a:lnTo>
                  <a:cubicBezTo>
                    <a:pt x="5955" y="190"/>
                    <a:pt x="5703" y="1"/>
                    <a:pt x="5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37" name="Google Shape;9940;p76">
              <a:extLst>
                <a:ext uri="{FF2B5EF4-FFF2-40B4-BE49-F238E27FC236}">
                  <a16:creationId xmlns:a16="http://schemas.microsoft.com/office/drawing/2014/main" id="{D5F549E0-4FC6-781D-EAFB-31D0D864D999}"/>
                </a:ext>
              </a:extLst>
            </p:cNvPr>
            <p:cNvSpPr/>
            <p:nvPr/>
          </p:nvSpPr>
          <p:spPr>
            <a:xfrm>
              <a:off x="-59830825" y="2892525"/>
              <a:ext cx="201650" cy="95350"/>
            </a:xfrm>
            <a:custGeom>
              <a:avLst/>
              <a:gdLst/>
              <a:ahLst/>
              <a:cxnLst/>
              <a:rect l="l" t="t" r="r" b="b"/>
              <a:pathLst>
                <a:path w="8066" h="3814" extrusionOk="0">
                  <a:moveTo>
                    <a:pt x="5735" y="946"/>
                  </a:moveTo>
                  <a:lnTo>
                    <a:pt x="6963" y="2175"/>
                  </a:lnTo>
                  <a:cubicBezTo>
                    <a:pt x="6113" y="2710"/>
                    <a:pt x="5073" y="2994"/>
                    <a:pt x="4065" y="2994"/>
                  </a:cubicBezTo>
                  <a:cubicBezTo>
                    <a:pt x="3025" y="2994"/>
                    <a:pt x="2017" y="2710"/>
                    <a:pt x="1135" y="2175"/>
                  </a:cubicBezTo>
                  <a:lnTo>
                    <a:pt x="2364" y="946"/>
                  </a:lnTo>
                  <a:cubicBezTo>
                    <a:pt x="2868" y="1198"/>
                    <a:pt x="3466" y="1356"/>
                    <a:pt x="4065" y="1356"/>
                  </a:cubicBezTo>
                  <a:cubicBezTo>
                    <a:pt x="4600" y="1356"/>
                    <a:pt x="5199" y="1198"/>
                    <a:pt x="5735" y="946"/>
                  </a:cubicBezTo>
                  <a:close/>
                  <a:moveTo>
                    <a:pt x="5758" y="1"/>
                  </a:moveTo>
                  <a:cubicBezTo>
                    <a:pt x="5693" y="1"/>
                    <a:pt x="5630" y="11"/>
                    <a:pt x="5577" y="32"/>
                  </a:cubicBezTo>
                  <a:cubicBezTo>
                    <a:pt x="5105" y="316"/>
                    <a:pt x="4569" y="474"/>
                    <a:pt x="4002" y="474"/>
                  </a:cubicBezTo>
                  <a:cubicBezTo>
                    <a:pt x="3956" y="476"/>
                    <a:pt x="3911" y="478"/>
                    <a:pt x="3865" y="478"/>
                  </a:cubicBezTo>
                  <a:cubicBezTo>
                    <a:pt x="3376" y="478"/>
                    <a:pt x="2890" y="326"/>
                    <a:pt x="2458" y="95"/>
                  </a:cubicBezTo>
                  <a:cubicBezTo>
                    <a:pt x="2389" y="54"/>
                    <a:pt x="2315" y="31"/>
                    <a:pt x="2239" y="31"/>
                  </a:cubicBezTo>
                  <a:cubicBezTo>
                    <a:pt x="2142" y="31"/>
                    <a:pt x="2043" y="70"/>
                    <a:pt x="1954" y="158"/>
                  </a:cubicBezTo>
                  <a:lnTo>
                    <a:pt x="190" y="1923"/>
                  </a:lnTo>
                  <a:cubicBezTo>
                    <a:pt x="1" y="2143"/>
                    <a:pt x="32" y="2395"/>
                    <a:pt x="221" y="2553"/>
                  </a:cubicBezTo>
                  <a:cubicBezTo>
                    <a:pt x="1324" y="3403"/>
                    <a:pt x="2616" y="3813"/>
                    <a:pt x="4002" y="3813"/>
                  </a:cubicBezTo>
                  <a:cubicBezTo>
                    <a:pt x="5388" y="3813"/>
                    <a:pt x="6711" y="3403"/>
                    <a:pt x="7814" y="2521"/>
                  </a:cubicBezTo>
                  <a:cubicBezTo>
                    <a:pt x="8035" y="2364"/>
                    <a:pt x="8066" y="2080"/>
                    <a:pt x="7877" y="1891"/>
                  </a:cubicBezTo>
                  <a:lnTo>
                    <a:pt x="6113" y="127"/>
                  </a:lnTo>
                  <a:cubicBezTo>
                    <a:pt x="6029" y="43"/>
                    <a:pt x="5889" y="1"/>
                    <a:pt x="57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38" name="Google Shape;9941;p76">
              <a:extLst>
                <a:ext uri="{FF2B5EF4-FFF2-40B4-BE49-F238E27FC236}">
                  <a16:creationId xmlns:a16="http://schemas.microsoft.com/office/drawing/2014/main" id="{D11E5C50-E6DA-6266-4684-78C8554D43E1}"/>
                </a:ext>
              </a:extLst>
            </p:cNvPr>
            <p:cNvSpPr/>
            <p:nvPr/>
          </p:nvSpPr>
          <p:spPr>
            <a:xfrm>
              <a:off x="-59719775" y="2671925"/>
              <a:ext cx="149675" cy="256425"/>
            </a:xfrm>
            <a:custGeom>
              <a:avLst/>
              <a:gdLst/>
              <a:ahLst/>
              <a:cxnLst/>
              <a:rect l="l" t="t" r="r" b="b"/>
              <a:pathLst>
                <a:path w="5987" h="10257" extrusionOk="0">
                  <a:moveTo>
                    <a:pt x="820" y="917"/>
                  </a:moveTo>
                  <a:cubicBezTo>
                    <a:pt x="3309" y="1453"/>
                    <a:pt x="5105" y="3690"/>
                    <a:pt x="5105" y="6273"/>
                  </a:cubicBezTo>
                  <a:cubicBezTo>
                    <a:pt x="5073" y="7344"/>
                    <a:pt x="4790" y="8352"/>
                    <a:pt x="4254" y="9235"/>
                  </a:cubicBezTo>
                  <a:lnTo>
                    <a:pt x="3025" y="8006"/>
                  </a:lnTo>
                  <a:cubicBezTo>
                    <a:pt x="3309" y="7502"/>
                    <a:pt x="3435" y="6903"/>
                    <a:pt x="3435" y="6305"/>
                  </a:cubicBezTo>
                  <a:cubicBezTo>
                    <a:pt x="3435" y="4572"/>
                    <a:pt x="2332" y="3154"/>
                    <a:pt x="820" y="2650"/>
                  </a:cubicBezTo>
                  <a:lnTo>
                    <a:pt x="820" y="917"/>
                  </a:lnTo>
                  <a:close/>
                  <a:moveTo>
                    <a:pt x="419" y="0"/>
                  </a:moveTo>
                  <a:cubicBezTo>
                    <a:pt x="190" y="0"/>
                    <a:pt x="1" y="180"/>
                    <a:pt x="1" y="413"/>
                  </a:cubicBezTo>
                  <a:lnTo>
                    <a:pt x="1" y="2934"/>
                  </a:lnTo>
                  <a:cubicBezTo>
                    <a:pt x="1" y="3123"/>
                    <a:pt x="127" y="3280"/>
                    <a:pt x="316" y="3312"/>
                  </a:cubicBezTo>
                  <a:cubicBezTo>
                    <a:pt x="1639" y="3658"/>
                    <a:pt x="2647" y="4855"/>
                    <a:pt x="2647" y="6273"/>
                  </a:cubicBezTo>
                  <a:cubicBezTo>
                    <a:pt x="2647" y="6809"/>
                    <a:pt x="2490" y="7376"/>
                    <a:pt x="2206" y="7848"/>
                  </a:cubicBezTo>
                  <a:cubicBezTo>
                    <a:pt x="2080" y="8006"/>
                    <a:pt x="2112" y="8195"/>
                    <a:pt x="2269" y="8352"/>
                  </a:cubicBezTo>
                  <a:lnTo>
                    <a:pt x="4065" y="10117"/>
                  </a:lnTo>
                  <a:cubicBezTo>
                    <a:pt x="4149" y="10214"/>
                    <a:pt x="4251" y="10257"/>
                    <a:pt x="4353" y="10257"/>
                  </a:cubicBezTo>
                  <a:cubicBezTo>
                    <a:pt x="4481" y="10257"/>
                    <a:pt x="4608" y="10190"/>
                    <a:pt x="4695" y="10085"/>
                  </a:cubicBezTo>
                  <a:cubicBezTo>
                    <a:pt x="5514" y="8982"/>
                    <a:pt x="5987" y="7659"/>
                    <a:pt x="5987" y="6273"/>
                  </a:cubicBezTo>
                  <a:cubicBezTo>
                    <a:pt x="5892" y="3123"/>
                    <a:pt x="3529" y="445"/>
                    <a:pt x="474" y="4"/>
                  </a:cubicBezTo>
                  <a:cubicBezTo>
                    <a:pt x="455" y="1"/>
                    <a:pt x="437" y="0"/>
                    <a:pt x="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46" name="Google Shape;9942;p76">
              <a:extLst>
                <a:ext uri="{FF2B5EF4-FFF2-40B4-BE49-F238E27FC236}">
                  <a16:creationId xmlns:a16="http://schemas.microsoft.com/office/drawing/2014/main" id="{5F4070FE-FC7B-5E8A-97B0-BC28673BB420}"/>
                </a:ext>
              </a:extLst>
            </p:cNvPr>
            <p:cNvSpPr/>
            <p:nvPr/>
          </p:nvSpPr>
          <p:spPr>
            <a:xfrm>
              <a:off x="-59762300" y="2757075"/>
              <a:ext cx="63025" cy="145725"/>
            </a:xfrm>
            <a:custGeom>
              <a:avLst/>
              <a:gdLst/>
              <a:ahLst/>
              <a:cxnLst/>
              <a:rect l="l" t="t" r="r" b="b"/>
              <a:pathLst>
                <a:path w="2521" h="5829" extrusionOk="0">
                  <a:moveTo>
                    <a:pt x="1261" y="0"/>
                  </a:moveTo>
                  <a:cubicBezTo>
                    <a:pt x="1040" y="0"/>
                    <a:pt x="820" y="189"/>
                    <a:pt x="820" y="378"/>
                  </a:cubicBezTo>
                  <a:lnTo>
                    <a:pt x="820" y="662"/>
                  </a:lnTo>
                  <a:cubicBezTo>
                    <a:pt x="347" y="819"/>
                    <a:pt x="1" y="1292"/>
                    <a:pt x="1" y="1827"/>
                  </a:cubicBezTo>
                  <a:cubicBezTo>
                    <a:pt x="1" y="2521"/>
                    <a:pt x="568" y="2899"/>
                    <a:pt x="977" y="3214"/>
                  </a:cubicBezTo>
                  <a:cubicBezTo>
                    <a:pt x="1292" y="3466"/>
                    <a:pt x="1670" y="3686"/>
                    <a:pt x="1670" y="3938"/>
                  </a:cubicBezTo>
                  <a:cubicBezTo>
                    <a:pt x="1670" y="4159"/>
                    <a:pt x="1450" y="4348"/>
                    <a:pt x="1261" y="4348"/>
                  </a:cubicBezTo>
                  <a:cubicBezTo>
                    <a:pt x="1072" y="4348"/>
                    <a:pt x="820" y="4159"/>
                    <a:pt x="820" y="3938"/>
                  </a:cubicBezTo>
                  <a:cubicBezTo>
                    <a:pt x="820" y="3686"/>
                    <a:pt x="631" y="3497"/>
                    <a:pt x="442" y="3497"/>
                  </a:cubicBezTo>
                  <a:cubicBezTo>
                    <a:pt x="253" y="3497"/>
                    <a:pt x="32" y="3686"/>
                    <a:pt x="32" y="3938"/>
                  </a:cubicBezTo>
                  <a:cubicBezTo>
                    <a:pt x="32" y="4474"/>
                    <a:pt x="410" y="4915"/>
                    <a:pt x="883" y="5104"/>
                  </a:cubicBezTo>
                  <a:lnTo>
                    <a:pt x="883" y="5387"/>
                  </a:lnTo>
                  <a:cubicBezTo>
                    <a:pt x="883" y="5608"/>
                    <a:pt x="1072" y="5829"/>
                    <a:pt x="1292" y="5829"/>
                  </a:cubicBezTo>
                  <a:cubicBezTo>
                    <a:pt x="1544" y="5829"/>
                    <a:pt x="1702" y="5608"/>
                    <a:pt x="1702" y="5387"/>
                  </a:cubicBezTo>
                  <a:lnTo>
                    <a:pt x="1702" y="5104"/>
                  </a:lnTo>
                  <a:cubicBezTo>
                    <a:pt x="2175" y="4946"/>
                    <a:pt x="2521" y="4474"/>
                    <a:pt x="2521" y="3938"/>
                  </a:cubicBezTo>
                  <a:cubicBezTo>
                    <a:pt x="2521" y="3245"/>
                    <a:pt x="1985" y="2867"/>
                    <a:pt x="1544" y="2552"/>
                  </a:cubicBezTo>
                  <a:cubicBezTo>
                    <a:pt x="1229" y="2300"/>
                    <a:pt x="883" y="2079"/>
                    <a:pt x="883" y="1827"/>
                  </a:cubicBezTo>
                  <a:cubicBezTo>
                    <a:pt x="883" y="1607"/>
                    <a:pt x="1072" y="1418"/>
                    <a:pt x="1292" y="1418"/>
                  </a:cubicBezTo>
                  <a:cubicBezTo>
                    <a:pt x="1544" y="1418"/>
                    <a:pt x="1702" y="1607"/>
                    <a:pt x="1702" y="1827"/>
                  </a:cubicBezTo>
                  <a:cubicBezTo>
                    <a:pt x="1702" y="2079"/>
                    <a:pt x="1891" y="2268"/>
                    <a:pt x="2143" y="2268"/>
                  </a:cubicBezTo>
                  <a:cubicBezTo>
                    <a:pt x="2364" y="2268"/>
                    <a:pt x="2521" y="2079"/>
                    <a:pt x="2521" y="1827"/>
                  </a:cubicBezTo>
                  <a:cubicBezTo>
                    <a:pt x="2521" y="1292"/>
                    <a:pt x="2175" y="851"/>
                    <a:pt x="1702" y="662"/>
                  </a:cubicBezTo>
                  <a:lnTo>
                    <a:pt x="1702" y="378"/>
                  </a:lnTo>
                  <a:cubicBezTo>
                    <a:pt x="1702" y="189"/>
                    <a:pt x="1513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</p:grpSp>
      <p:pic>
        <p:nvPicPr>
          <p:cNvPr id="5" name="Gráfico 58">
            <a:extLst>
              <a:ext uri="{FF2B5EF4-FFF2-40B4-BE49-F238E27FC236}">
                <a16:creationId xmlns:a16="http://schemas.microsoft.com/office/drawing/2014/main" id="{359FAB91-6543-54FE-7B32-DA742E9FF2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96537" y="1785457"/>
            <a:ext cx="3701012" cy="400943"/>
          </a:xfrm>
          <a:prstGeom prst="rect">
            <a:avLst/>
          </a:prstGeom>
        </p:spPr>
      </p:pic>
      <p:sp>
        <p:nvSpPr>
          <p:cNvPr id="7" name="CuadroTexto 23">
            <a:extLst>
              <a:ext uri="{FF2B5EF4-FFF2-40B4-BE49-F238E27FC236}">
                <a16:creationId xmlns:a16="http://schemas.microsoft.com/office/drawing/2014/main" id="{91E307BC-A397-205C-E6ED-E20A4A10BC6E}"/>
              </a:ext>
            </a:extLst>
          </p:cNvPr>
          <p:cNvSpPr txBox="1"/>
          <p:nvPr/>
        </p:nvSpPr>
        <p:spPr>
          <a:xfrm>
            <a:off x="7349851" y="1817527"/>
            <a:ext cx="3194386" cy="2914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Recursos de Capital</a:t>
            </a:r>
          </a:p>
        </p:txBody>
      </p:sp>
      <p:grpSp>
        <p:nvGrpSpPr>
          <p:cNvPr id="8" name="Google Shape;9859;p78">
            <a:extLst>
              <a:ext uri="{FF2B5EF4-FFF2-40B4-BE49-F238E27FC236}">
                <a16:creationId xmlns:a16="http://schemas.microsoft.com/office/drawing/2014/main" id="{F4276C69-25E3-BC9E-DED0-0C01E45BFE86}"/>
              </a:ext>
            </a:extLst>
          </p:cNvPr>
          <p:cNvGrpSpPr/>
          <p:nvPr/>
        </p:nvGrpSpPr>
        <p:grpSpPr>
          <a:xfrm>
            <a:off x="6509479" y="1815912"/>
            <a:ext cx="398698" cy="352016"/>
            <a:chOff x="-60987050" y="2671400"/>
            <a:chExt cx="315850" cy="318825"/>
          </a:xfrm>
          <a:solidFill>
            <a:srgbClr val="46B1E1"/>
          </a:solidFill>
        </p:grpSpPr>
        <p:sp>
          <p:nvSpPr>
            <p:cNvPr id="10" name="Google Shape;9860;p78">
              <a:extLst>
                <a:ext uri="{FF2B5EF4-FFF2-40B4-BE49-F238E27FC236}">
                  <a16:creationId xmlns:a16="http://schemas.microsoft.com/office/drawing/2014/main" id="{DC5982E1-37DB-50D2-2727-CD929327C22D}"/>
                </a:ext>
              </a:extLst>
            </p:cNvPr>
            <p:cNvSpPr/>
            <p:nvPr/>
          </p:nvSpPr>
          <p:spPr>
            <a:xfrm>
              <a:off x="-60987050" y="2671400"/>
              <a:ext cx="315850" cy="318825"/>
            </a:xfrm>
            <a:custGeom>
              <a:avLst/>
              <a:gdLst/>
              <a:ahLst/>
              <a:cxnLst/>
              <a:rect l="l" t="t" r="r" b="b"/>
              <a:pathLst>
                <a:path w="12634" h="12753" extrusionOk="0">
                  <a:moveTo>
                    <a:pt x="6270" y="844"/>
                  </a:moveTo>
                  <a:lnTo>
                    <a:pt x="11783" y="3175"/>
                  </a:lnTo>
                  <a:lnTo>
                    <a:pt x="11783" y="4152"/>
                  </a:lnTo>
                  <a:lnTo>
                    <a:pt x="757" y="4152"/>
                  </a:lnTo>
                  <a:lnTo>
                    <a:pt x="757" y="3175"/>
                  </a:lnTo>
                  <a:lnTo>
                    <a:pt x="6270" y="844"/>
                  </a:lnTo>
                  <a:close/>
                  <a:moveTo>
                    <a:pt x="2552" y="5002"/>
                  </a:moveTo>
                  <a:lnTo>
                    <a:pt x="2552" y="10232"/>
                  </a:lnTo>
                  <a:lnTo>
                    <a:pt x="1733" y="10232"/>
                  </a:lnTo>
                  <a:lnTo>
                    <a:pt x="1733" y="5002"/>
                  </a:lnTo>
                  <a:close/>
                  <a:moveTo>
                    <a:pt x="5041" y="5002"/>
                  </a:moveTo>
                  <a:lnTo>
                    <a:pt x="5041" y="10232"/>
                  </a:lnTo>
                  <a:lnTo>
                    <a:pt x="3403" y="10232"/>
                  </a:lnTo>
                  <a:lnTo>
                    <a:pt x="3403" y="5002"/>
                  </a:lnTo>
                  <a:close/>
                  <a:moveTo>
                    <a:pt x="6711" y="5002"/>
                  </a:moveTo>
                  <a:lnTo>
                    <a:pt x="6711" y="10232"/>
                  </a:lnTo>
                  <a:lnTo>
                    <a:pt x="5860" y="10232"/>
                  </a:lnTo>
                  <a:lnTo>
                    <a:pt x="5860" y="5002"/>
                  </a:lnTo>
                  <a:close/>
                  <a:moveTo>
                    <a:pt x="9168" y="5002"/>
                  </a:moveTo>
                  <a:lnTo>
                    <a:pt x="9168" y="10232"/>
                  </a:lnTo>
                  <a:lnTo>
                    <a:pt x="7530" y="10232"/>
                  </a:lnTo>
                  <a:lnTo>
                    <a:pt x="7530" y="5002"/>
                  </a:lnTo>
                  <a:close/>
                  <a:moveTo>
                    <a:pt x="10838" y="5002"/>
                  </a:moveTo>
                  <a:lnTo>
                    <a:pt x="10838" y="10232"/>
                  </a:lnTo>
                  <a:lnTo>
                    <a:pt x="10019" y="10232"/>
                  </a:lnTo>
                  <a:lnTo>
                    <a:pt x="10019" y="5002"/>
                  </a:lnTo>
                  <a:close/>
                  <a:moveTo>
                    <a:pt x="11374" y="11020"/>
                  </a:moveTo>
                  <a:cubicBezTo>
                    <a:pt x="11594" y="11051"/>
                    <a:pt x="11783" y="11209"/>
                    <a:pt x="11783" y="11461"/>
                  </a:cubicBezTo>
                  <a:lnTo>
                    <a:pt x="11783" y="11870"/>
                  </a:lnTo>
                  <a:lnTo>
                    <a:pt x="757" y="11870"/>
                  </a:lnTo>
                  <a:lnTo>
                    <a:pt x="757" y="11461"/>
                  </a:lnTo>
                  <a:cubicBezTo>
                    <a:pt x="757" y="11209"/>
                    <a:pt x="946" y="11020"/>
                    <a:pt x="1198" y="11020"/>
                  </a:cubicBezTo>
                  <a:close/>
                  <a:moveTo>
                    <a:pt x="6290" y="1"/>
                  </a:moveTo>
                  <a:cubicBezTo>
                    <a:pt x="6238" y="1"/>
                    <a:pt x="6191" y="9"/>
                    <a:pt x="6144" y="25"/>
                  </a:cubicBezTo>
                  <a:lnTo>
                    <a:pt x="252" y="2514"/>
                  </a:lnTo>
                  <a:cubicBezTo>
                    <a:pt x="95" y="2577"/>
                    <a:pt x="0" y="2703"/>
                    <a:pt x="0" y="2892"/>
                  </a:cubicBezTo>
                  <a:lnTo>
                    <a:pt x="0" y="4561"/>
                  </a:lnTo>
                  <a:cubicBezTo>
                    <a:pt x="0" y="4782"/>
                    <a:pt x="189" y="5002"/>
                    <a:pt x="410" y="5002"/>
                  </a:cubicBezTo>
                  <a:lnTo>
                    <a:pt x="946" y="5002"/>
                  </a:lnTo>
                  <a:lnTo>
                    <a:pt x="946" y="10264"/>
                  </a:lnTo>
                  <a:cubicBezTo>
                    <a:pt x="410" y="10390"/>
                    <a:pt x="0" y="10894"/>
                    <a:pt x="0" y="11492"/>
                  </a:cubicBezTo>
                  <a:lnTo>
                    <a:pt x="0" y="12311"/>
                  </a:lnTo>
                  <a:cubicBezTo>
                    <a:pt x="0" y="12532"/>
                    <a:pt x="189" y="12753"/>
                    <a:pt x="410" y="12753"/>
                  </a:cubicBezTo>
                  <a:lnTo>
                    <a:pt x="12256" y="12753"/>
                  </a:lnTo>
                  <a:cubicBezTo>
                    <a:pt x="12476" y="12753"/>
                    <a:pt x="12634" y="12532"/>
                    <a:pt x="12634" y="12311"/>
                  </a:cubicBezTo>
                  <a:lnTo>
                    <a:pt x="12634" y="11492"/>
                  </a:lnTo>
                  <a:cubicBezTo>
                    <a:pt x="12634" y="10894"/>
                    <a:pt x="12256" y="10390"/>
                    <a:pt x="11689" y="10264"/>
                  </a:cubicBezTo>
                  <a:lnTo>
                    <a:pt x="11689" y="5002"/>
                  </a:lnTo>
                  <a:lnTo>
                    <a:pt x="12256" y="5002"/>
                  </a:lnTo>
                  <a:cubicBezTo>
                    <a:pt x="12476" y="5002"/>
                    <a:pt x="12634" y="4782"/>
                    <a:pt x="12634" y="4561"/>
                  </a:cubicBezTo>
                  <a:lnTo>
                    <a:pt x="12634" y="2892"/>
                  </a:lnTo>
                  <a:cubicBezTo>
                    <a:pt x="12602" y="2734"/>
                    <a:pt x="12539" y="2577"/>
                    <a:pt x="12382" y="2514"/>
                  </a:cubicBezTo>
                  <a:lnTo>
                    <a:pt x="6459" y="25"/>
                  </a:lnTo>
                  <a:cubicBezTo>
                    <a:pt x="6396" y="9"/>
                    <a:pt x="6341" y="1"/>
                    <a:pt x="62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861;p78">
              <a:extLst>
                <a:ext uri="{FF2B5EF4-FFF2-40B4-BE49-F238E27FC236}">
                  <a16:creationId xmlns:a16="http://schemas.microsoft.com/office/drawing/2014/main" id="{FBCEA5A7-9401-D157-B218-8AE57C787AA7}"/>
                </a:ext>
              </a:extLst>
            </p:cNvPr>
            <p:cNvSpPr/>
            <p:nvPr/>
          </p:nvSpPr>
          <p:spPr>
            <a:xfrm>
              <a:off x="-60839775" y="27310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79" y="0"/>
                  </a:moveTo>
                  <a:cubicBezTo>
                    <a:pt x="158" y="0"/>
                    <a:pt x="1" y="190"/>
                    <a:pt x="1" y="379"/>
                  </a:cubicBezTo>
                  <a:cubicBezTo>
                    <a:pt x="1" y="599"/>
                    <a:pt x="158" y="788"/>
                    <a:pt x="379" y="788"/>
                  </a:cubicBezTo>
                  <a:cubicBezTo>
                    <a:pt x="599" y="788"/>
                    <a:pt x="789" y="599"/>
                    <a:pt x="789" y="379"/>
                  </a:cubicBezTo>
                  <a:cubicBezTo>
                    <a:pt x="789" y="190"/>
                    <a:pt x="599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CuadroTexto 23">
            <a:extLst>
              <a:ext uri="{FF2B5EF4-FFF2-40B4-BE49-F238E27FC236}">
                <a16:creationId xmlns:a16="http://schemas.microsoft.com/office/drawing/2014/main" id="{226C8F6C-ECEA-824C-A7EB-F4116FBC75ED}"/>
              </a:ext>
            </a:extLst>
          </p:cNvPr>
          <p:cNvSpPr txBox="1"/>
          <p:nvPr/>
        </p:nvSpPr>
        <p:spPr>
          <a:xfrm>
            <a:off x="3052914" y="1179323"/>
            <a:ext cx="5993115" cy="4198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21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Recaudo Nación $312.722; 60,0%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0E7658A-0D99-6EF6-EE06-EDB26A7ACE10}"/>
              </a:ext>
            </a:extLst>
          </p:cNvPr>
          <p:cNvSpPr txBox="1">
            <a:spLocks/>
          </p:cNvSpPr>
          <p:nvPr/>
        </p:nvSpPr>
        <p:spPr>
          <a:xfrm>
            <a:off x="2916509" y="217846"/>
            <a:ext cx="6222572" cy="562769"/>
          </a:xfrm>
          <a:prstGeom prst="rect">
            <a:avLst/>
          </a:prstGeom>
        </p:spPr>
        <p:txBody>
          <a:bodyPr vert="horz" lIns="91440" tIns="45721" rIns="91440" bIns="45721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Ingresos Nación 2026 </a:t>
            </a:r>
          </a:p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Acumulada a julio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EEAB26F-0ACC-BF66-8885-1A80C25FEB1A}"/>
              </a:ext>
            </a:extLst>
          </p:cNvPr>
          <p:cNvSpPr txBox="1"/>
          <p:nvPr/>
        </p:nvSpPr>
        <p:spPr>
          <a:xfrm>
            <a:off x="4615909" y="830321"/>
            <a:ext cx="29601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797979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+mn-cs"/>
              </a:rPr>
              <a:t>Cifras en miles de millones de pesos 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797979"/>
              </a:solidFill>
              <a:effectLst/>
              <a:uLnTx/>
              <a:uFillTx/>
              <a:latin typeface="Aptos" panose="020B000402020202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00E173B-7F51-8F6E-0824-5F3EE388C187}"/>
              </a:ext>
            </a:extLst>
          </p:cNvPr>
          <p:cNvSpPr txBox="1"/>
          <p:nvPr/>
        </p:nvSpPr>
        <p:spPr>
          <a:xfrm>
            <a:off x="2485916" y="6633974"/>
            <a:ext cx="78468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dirty="0">
                <a:latin typeface="Aptos" panose="020B0004020202020204" pitchFamily="34" charset="0"/>
                <a:ea typeface="Verdana" panose="020B0604030504040204" pitchFamily="34" charset="0"/>
              </a:rPr>
              <a:t>Fuente: Ministerio de Hacienda y Crédito Público. Ejecución de ingresos y gastos de las entidades que conforman el Presupuesto General de la Nación.</a:t>
            </a:r>
            <a:endParaRPr lang="es-ES" sz="900" b="0" i="0" u="none" strike="noStrike" dirty="0">
              <a:effectLst/>
              <a:latin typeface="Aptos" panose="020B0004020202020204" pitchFamily="34" charset="0"/>
              <a:ea typeface="Verdana" panose="020B060403050404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F7BA8C6-C8C4-4882-D044-54C2F95191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8816" y="2239327"/>
            <a:ext cx="3038899" cy="183858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1BC1042-404F-2C12-768B-276697CCA3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8077" y="2293901"/>
            <a:ext cx="3048425" cy="186716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8D51A7B-83E6-09A8-DB0A-40378C1C59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8816" y="4761932"/>
            <a:ext cx="3019846" cy="1848108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B8041A03-2A99-BCC0-3522-CB94337BBB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76085" y="4780985"/>
            <a:ext cx="3057952" cy="182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12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65947-2248-D98D-2780-B315488E7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A3ED57E0-4B42-94CD-F446-CB2336561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DBEB473B-BA4A-31A9-6750-B66AABF1CD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6486" y="1656984"/>
            <a:ext cx="3701012" cy="40094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65E00F8-A16D-08BF-01B7-D3CFB0A7F268}"/>
              </a:ext>
            </a:extLst>
          </p:cNvPr>
          <p:cNvSpPr txBox="1"/>
          <p:nvPr/>
        </p:nvSpPr>
        <p:spPr>
          <a:xfrm>
            <a:off x="7069799" y="1711647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Recaudo Ingresos Corrientes</a:t>
            </a:r>
          </a:p>
        </p:txBody>
      </p:sp>
      <p:sp>
        <p:nvSpPr>
          <p:cNvPr id="14" name="CuadroTexto 23">
            <a:extLst>
              <a:ext uri="{FF2B5EF4-FFF2-40B4-BE49-F238E27FC236}">
                <a16:creationId xmlns:a16="http://schemas.microsoft.com/office/drawing/2014/main" id="{5C1B3F2F-C2CB-B352-FC4D-3F37A68FD11C}"/>
              </a:ext>
            </a:extLst>
          </p:cNvPr>
          <p:cNvSpPr txBox="1"/>
          <p:nvPr/>
        </p:nvSpPr>
        <p:spPr>
          <a:xfrm>
            <a:off x="1733219" y="2200767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$322.819</a:t>
            </a: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8A92B3B0-7887-7E25-8B35-8A91F759BC40}"/>
              </a:ext>
            </a:extLst>
          </p:cNvPr>
          <p:cNvCxnSpPr>
            <a:cxnSpLocks/>
          </p:cNvCxnSpPr>
          <p:nvPr/>
        </p:nvCxnSpPr>
        <p:spPr>
          <a:xfrm>
            <a:off x="6079958" y="2487468"/>
            <a:ext cx="16042" cy="2664635"/>
          </a:xfrm>
          <a:prstGeom prst="line">
            <a:avLst/>
          </a:prstGeom>
          <a:ln>
            <a:solidFill>
              <a:srgbClr val="9ED4D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áfico 6">
            <a:extLst>
              <a:ext uri="{FF2B5EF4-FFF2-40B4-BE49-F238E27FC236}">
                <a16:creationId xmlns:a16="http://schemas.microsoft.com/office/drawing/2014/main" id="{DA147924-D98B-E5B7-807D-3FDDDC0C1E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13900" y="1685065"/>
            <a:ext cx="3701012" cy="40094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D015737-DB3C-287C-9A6F-904036161ADC}"/>
              </a:ext>
            </a:extLst>
          </p:cNvPr>
          <p:cNvSpPr txBox="1"/>
          <p:nvPr/>
        </p:nvSpPr>
        <p:spPr>
          <a:xfrm>
            <a:off x="1932428" y="1736227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Aforo Ingresos Corrientes</a:t>
            </a:r>
          </a:p>
        </p:txBody>
      </p:sp>
      <p:sp>
        <p:nvSpPr>
          <p:cNvPr id="11" name="CuadroTexto 23">
            <a:extLst>
              <a:ext uri="{FF2B5EF4-FFF2-40B4-BE49-F238E27FC236}">
                <a16:creationId xmlns:a16="http://schemas.microsoft.com/office/drawing/2014/main" id="{334621F0-F5D4-BCD6-98E5-2C5076C247AD}"/>
              </a:ext>
            </a:extLst>
          </p:cNvPr>
          <p:cNvSpPr txBox="1"/>
          <p:nvPr/>
        </p:nvSpPr>
        <p:spPr>
          <a:xfrm>
            <a:off x="4615911" y="2152665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56,5%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F824144-64C7-3445-C882-0BFE96109204}"/>
              </a:ext>
            </a:extLst>
          </p:cNvPr>
          <p:cNvSpPr txBox="1"/>
          <p:nvPr/>
        </p:nvSpPr>
        <p:spPr>
          <a:xfrm>
            <a:off x="2128382" y="5201912"/>
            <a:ext cx="8135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chemeClr val="bg2">
                    <a:lumMod val="50000"/>
                  </a:schemeClr>
                </a:solidFill>
              </a:rPr>
              <a:t>Nota 1: Ingresos Directos incluye: Impuestos sobre la Renta, Patrimonio y Simple.</a:t>
            </a:r>
          </a:p>
          <a:p>
            <a:r>
              <a:rPr lang="es-CO" sz="1200" dirty="0">
                <a:solidFill>
                  <a:schemeClr val="bg2">
                    <a:lumMod val="50000"/>
                  </a:schemeClr>
                </a:solidFill>
              </a:rPr>
              <a:t>Los Ingresos Externos incluyen IVA Externo e Impuesto de Aduanas.</a:t>
            </a:r>
          </a:p>
          <a:p>
            <a:r>
              <a:rPr lang="es-CO" sz="1200" dirty="0">
                <a:solidFill>
                  <a:schemeClr val="bg2">
                    <a:lumMod val="50000"/>
                  </a:schemeClr>
                </a:solidFill>
              </a:rPr>
              <a:t>Nota 2: Dentro de las cifras de recaudo se incluyen $1.7 billones del Decreto de Emergencia Económica (Decreto 1474 de 2025).</a:t>
            </a:r>
          </a:p>
        </p:txBody>
      </p:sp>
      <p:sp>
        <p:nvSpPr>
          <p:cNvPr id="20" name="CuadroTexto 23">
            <a:extLst>
              <a:ext uri="{FF2B5EF4-FFF2-40B4-BE49-F238E27FC236}">
                <a16:creationId xmlns:a16="http://schemas.microsoft.com/office/drawing/2014/main" id="{87C5D03B-71DC-7B77-6984-0F0B4939F474}"/>
              </a:ext>
            </a:extLst>
          </p:cNvPr>
          <p:cNvSpPr txBox="1"/>
          <p:nvPr/>
        </p:nvSpPr>
        <p:spPr>
          <a:xfrm>
            <a:off x="7148706" y="2195850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$182.247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0149288-BF51-DBA3-58EB-8C2578A8ED8E}"/>
              </a:ext>
            </a:extLst>
          </p:cNvPr>
          <p:cNvSpPr txBox="1">
            <a:spLocks/>
          </p:cNvSpPr>
          <p:nvPr/>
        </p:nvSpPr>
        <p:spPr>
          <a:xfrm>
            <a:off x="2742339" y="424795"/>
            <a:ext cx="6707320" cy="562769"/>
          </a:xfrm>
          <a:prstGeom prst="rect">
            <a:avLst/>
          </a:prstGeom>
        </p:spPr>
        <p:txBody>
          <a:bodyPr vert="horz" lIns="91440" tIns="45721" rIns="91440" bIns="45721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Ingresos Corrientes de la Nación 2026</a:t>
            </a:r>
          </a:p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Acumulada a julio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4013CA5-73CF-D65F-5499-3D7D2EDA3ED8}"/>
              </a:ext>
            </a:extLst>
          </p:cNvPr>
          <p:cNvSpPr txBox="1"/>
          <p:nvPr/>
        </p:nvSpPr>
        <p:spPr>
          <a:xfrm>
            <a:off x="4615911" y="1073777"/>
            <a:ext cx="29601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797979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+mn-cs"/>
              </a:rPr>
              <a:t>Cifras en miles de millones de pesos 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797979"/>
              </a:solidFill>
              <a:effectLst/>
              <a:uLnTx/>
              <a:uFillTx/>
              <a:latin typeface="Aptos" panose="020B000402020202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30DAD98-9CF1-B791-2CFA-93C77B0C215B}"/>
              </a:ext>
            </a:extLst>
          </p:cNvPr>
          <p:cNvSpPr txBox="1"/>
          <p:nvPr/>
        </p:nvSpPr>
        <p:spPr>
          <a:xfrm>
            <a:off x="2485916" y="6633974"/>
            <a:ext cx="78468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dirty="0">
                <a:latin typeface="Aptos" panose="020B0004020202020204" pitchFamily="34" charset="0"/>
                <a:ea typeface="Verdana" panose="020B0604030504040204" pitchFamily="34" charset="0"/>
              </a:rPr>
              <a:t>Fuente: Ministerio de Hacienda y Crédito Público. Ejecución de ingresos y gastos de las entidades que conforman el Presupuesto General de la Nación.</a:t>
            </a:r>
            <a:endParaRPr lang="es-ES" sz="900" b="0" i="0" u="none" strike="noStrike" dirty="0">
              <a:effectLst/>
              <a:latin typeface="Aptos" panose="020B000402020202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6231D76-6BD7-491C-C667-D9178C89BC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8186" y="2782662"/>
            <a:ext cx="4528103" cy="202891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03760C0-EFAB-A382-84C1-0D1890F26B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9668" y="2782662"/>
            <a:ext cx="4937023" cy="202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71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DF82C-687C-ABD2-C92B-37B99A663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475634E8-A3BE-802F-F444-0667F67EC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71F57C70-8550-73B1-A470-2AED353DC1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36275" y="1673864"/>
            <a:ext cx="3701012" cy="40094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828305E-5A4A-8C0F-C78C-B50371F61DCD}"/>
              </a:ext>
            </a:extLst>
          </p:cNvPr>
          <p:cNvSpPr txBox="1"/>
          <p:nvPr/>
        </p:nvSpPr>
        <p:spPr>
          <a:xfrm>
            <a:off x="6989588" y="1728527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Recaudo Recursos de Capital</a:t>
            </a:r>
          </a:p>
        </p:txBody>
      </p:sp>
      <p:pic>
        <p:nvPicPr>
          <p:cNvPr id="7" name="Gráfico 58">
            <a:extLst>
              <a:ext uri="{FF2B5EF4-FFF2-40B4-BE49-F238E27FC236}">
                <a16:creationId xmlns:a16="http://schemas.microsoft.com/office/drawing/2014/main" id="{A0328284-2C7E-7FC1-ED86-3179D54D56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82132" y="1647470"/>
            <a:ext cx="3701012" cy="400943"/>
          </a:xfrm>
          <a:prstGeom prst="rect">
            <a:avLst/>
          </a:prstGeom>
        </p:spPr>
      </p:pic>
      <p:sp>
        <p:nvSpPr>
          <p:cNvPr id="8" name="CuadroTexto 23">
            <a:extLst>
              <a:ext uri="{FF2B5EF4-FFF2-40B4-BE49-F238E27FC236}">
                <a16:creationId xmlns:a16="http://schemas.microsoft.com/office/drawing/2014/main" id="{CC884690-9F1C-A663-00D9-09FED1685058}"/>
              </a:ext>
            </a:extLst>
          </p:cNvPr>
          <p:cNvSpPr txBox="1"/>
          <p:nvPr/>
        </p:nvSpPr>
        <p:spPr>
          <a:xfrm>
            <a:off x="1918480" y="1676871"/>
            <a:ext cx="3194386" cy="2914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Aforo Recursos de Capital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C51A2690-1057-B6A4-05D4-45BA149A3572}"/>
              </a:ext>
            </a:extLst>
          </p:cNvPr>
          <p:cNvCxnSpPr>
            <a:cxnSpLocks/>
          </p:cNvCxnSpPr>
          <p:nvPr/>
        </p:nvCxnSpPr>
        <p:spPr>
          <a:xfrm>
            <a:off x="6079958" y="2595620"/>
            <a:ext cx="0" cy="2851736"/>
          </a:xfrm>
          <a:prstGeom prst="line">
            <a:avLst/>
          </a:prstGeom>
          <a:ln>
            <a:solidFill>
              <a:srgbClr val="9ED4D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23">
            <a:extLst>
              <a:ext uri="{FF2B5EF4-FFF2-40B4-BE49-F238E27FC236}">
                <a16:creationId xmlns:a16="http://schemas.microsoft.com/office/drawing/2014/main" id="{E5AD7032-CE7F-2755-4B73-4A0A9A57674A}"/>
              </a:ext>
            </a:extLst>
          </p:cNvPr>
          <p:cNvSpPr txBox="1"/>
          <p:nvPr/>
        </p:nvSpPr>
        <p:spPr>
          <a:xfrm>
            <a:off x="1733219" y="2200767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$176.245</a:t>
            </a:r>
          </a:p>
        </p:txBody>
      </p:sp>
      <p:sp>
        <p:nvSpPr>
          <p:cNvPr id="10" name="CuadroTexto 23">
            <a:extLst>
              <a:ext uri="{FF2B5EF4-FFF2-40B4-BE49-F238E27FC236}">
                <a16:creationId xmlns:a16="http://schemas.microsoft.com/office/drawing/2014/main" id="{54EAEA53-601A-D8F5-6FC6-4EA199944A26}"/>
              </a:ext>
            </a:extLst>
          </p:cNvPr>
          <p:cNvSpPr txBox="1"/>
          <p:nvPr/>
        </p:nvSpPr>
        <p:spPr>
          <a:xfrm>
            <a:off x="7129385" y="2222244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$117.202</a:t>
            </a:r>
          </a:p>
        </p:txBody>
      </p:sp>
      <p:sp>
        <p:nvSpPr>
          <p:cNvPr id="11" name="CuadroTexto 23">
            <a:extLst>
              <a:ext uri="{FF2B5EF4-FFF2-40B4-BE49-F238E27FC236}">
                <a16:creationId xmlns:a16="http://schemas.microsoft.com/office/drawing/2014/main" id="{77998438-D583-187A-B380-8E3EDA193980}"/>
              </a:ext>
            </a:extLst>
          </p:cNvPr>
          <p:cNvSpPr txBox="1"/>
          <p:nvPr/>
        </p:nvSpPr>
        <p:spPr>
          <a:xfrm>
            <a:off x="4559999" y="2195850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66,5%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AB01619-22E3-589D-D5DC-0BE85FFAE28E}"/>
              </a:ext>
            </a:extLst>
          </p:cNvPr>
          <p:cNvSpPr txBox="1">
            <a:spLocks/>
          </p:cNvSpPr>
          <p:nvPr/>
        </p:nvSpPr>
        <p:spPr>
          <a:xfrm>
            <a:off x="2742339" y="424795"/>
            <a:ext cx="6707320" cy="562769"/>
          </a:xfrm>
          <a:prstGeom prst="rect">
            <a:avLst/>
          </a:prstGeom>
        </p:spPr>
        <p:txBody>
          <a:bodyPr vert="horz" lIns="91440" tIns="45721" rIns="91440" bIns="45721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Recursos de Capital de la Nación 2026</a:t>
            </a:r>
          </a:p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Acumulada a julio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8D5A05-FFDF-915B-BABC-A38F775E78CF}"/>
              </a:ext>
            </a:extLst>
          </p:cNvPr>
          <p:cNvSpPr txBox="1"/>
          <p:nvPr/>
        </p:nvSpPr>
        <p:spPr>
          <a:xfrm>
            <a:off x="4615911" y="1073777"/>
            <a:ext cx="29601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797979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+mn-cs"/>
              </a:rPr>
              <a:t>Cifras en miles de millones de pesos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797979"/>
              </a:solidFill>
              <a:effectLst/>
              <a:uLnTx/>
              <a:uFillTx/>
              <a:latin typeface="Aptos" panose="020B000402020202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3BDFC02-65CC-84A8-3900-2CC9AB6E1E79}"/>
              </a:ext>
            </a:extLst>
          </p:cNvPr>
          <p:cNvSpPr txBox="1"/>
          <p:nvPr/>
        </p:nvSpPr>
        <p:spPr>
          <a:xfrm>
            <a:off x="2485916" y="6633974"/>
            <a:ext cx="78468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dirty="0">
                <a:latin typeface="Aptos" panose="020B0004020202020204" pitchFamily="34" charset="0"/>
                <a:ea typeface="Verdana" panose="020B0604030504040204" pitchFamily="34" charset="0"/>
              </a:rPr>
              <a:t>Fuente: Ministerio de Hacienda y Crédito Público. Ejecución de ingresos y gastos de las entidades que conforman el Presupuesto General de la Nación.</a:t>
            </a:r>
            <a:endParaRPr lang="es-ES" sz="900" b="0" i="0" u="none" strike="noStrike" dirty="0">
              <a:effectLst/>
              <a:latin typeface="Aptos" panose="020B00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762F278-86D1-720E-2F7D-CBE4ECFE0D68}"/>
              </a:ext>
            </a:extLst>
          </p:cNvPr>
          <p:cNvSpPr txBox="1"/>
          <p:nvPr/>
        </p:nvSpPr>
        <p:spPr>
          <a:xfrm>
            <a:off x="2163005" y="5423551"/>
            <a:ext cx="8734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2">
                    <a:lumMod val="50000"/>
                  </a:schemeClr>
                </a:solidFill>
              </a:rPr>
              <a:t>Nota: Los Excedentes y utilidades corresponden a Banco de la República ($13.855 mm), Ecopetrol ($4.274 mm), Agencia Nacional de Hidrocarburos ($1.617 mm), Grupo Bicentenario ($1.008 mm), Aeronáutica Civil ($264 mm) y lo demás a Indumil, Sector Eléctrico, entre otros.</a:t>
            </a:r>
            <a:endParaRPr lang="es-CO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FC875318-B5B6-3BB4-0F31-C377AFF1F8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760" y="2812145"/>
            <a:ext cx="4447482" cy="207014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668EFCF-E6BE-4074-4374-ECCF4FE6A4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0105" y="2812145"/>
            <a:ext cx="4861512" cy="207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0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17B38-9DC9-5A17-156B-CE0640686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4DCBB8D4-5AE7-CACD-7031-9CFA536E2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0C0E44A6-5A91-3A83-0607-F10AA57273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73355" y="4225002"/>
            <a:ext cx="3701012" cy="400943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68AB85FF-EDA9-4706-2E79-0B7423DB5B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79318" y="4207475"/>
            <a:ext cx="3701012" cy="400943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BE777AAE-80B6-EC6A-5ABF-D2993D0428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65089" y="1632390"/>
            <a:ext cx="3701012" cy="40094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E3BCB81-16F9-B989-6437-1A2FD6869568}"/>
              </a:ext>
            </a:extLst>
          </p:cNvPr>
          <p:cNvSpPr txBox="1"/>
          <p:nvPr/>
        </p:nvSpPr>
        <p:spPr>
          <a:xfrm>
            <a:off x="2183749" y="1671598"/>
            <a:ext cx="2465797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latin typeface="Verdana" panose="020B0604030504040204" pitchFamily="34" charset="0"/>
                <a:ea typeface="Verdana" panose="020B0604030504040204" pitchFamily="34" charset="0"/>
              </a:rPr>
              <a:t>Ingresos Corrientes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FB3807E-9C12-8D85-6DC9-1DA142F75823}"/>
              </a:ext>
            </a:extLst>
          </p:cNvPr>
          <p:cNvSpPr txBox="1"/>
          <p:nvPr/>
        </p:nvSpPr>
        <p:spPr>
          <a:xfrm>
            <a:off x="7226668" y="4279665"/>
            <a:ext cx="3194386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Contribuciones Parafiscales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99F3A10-3D71-E6E2-53F6-7DFD855B219F}"/>
              </a:ext>
            </a:extLst>
          </p:cNvPr>
          <p:cNvSpPr txBox="1"/>
          <p:nvPr/>
        </p:nvSpPr>
        <p:spPr>
          <a:xfrm>
            <a:off x="2525478" y="4249168"/>
            <a:ext cx="1891718" cy="2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Fondos Especiales</a:t>
            </a:r>
          </a:p>
        </p:txBody>
      </p:sp>
      <p:grpSp>
        <p:nvGrpSpPr>
          <p:cNvPr id="13" name="Google Shape;9221;p74">
            <a:extLst>
              <a:ext uri="{FF2B5EF4-FFF2-40B4-BE49-F238E27FC236}">
                <a16:creationId xmlns:a16="http://schemas.microsoft.com/office/drawing/2014/main" id="{55F65C19-36A7-B80F-A825-1833C427354E}"/>
              </a:ext>
            </a:extLst>
          </p:cNvPr>
          <p:cNvGrpSpPr/>
          <p:nvPr/>
        </p:nvGrpSpPr>
        <p:grpSpPr>
          <a:xfrm>
            <a:off x="955780" y="1634112"/>
            <a:ext cx="367152" cy="367152"/>
            <a:chOff x="2676100" y="832575"/>
            <a:chExt cx="483125" cy="483125"/>
          </a:xfrm>
          <a:solidFill>
            <a:srgbClr val="18AEBA"/>
          </a:solidFill>
        </p:grpSpPr>
        <p:sp>
          <p:nvSpPr>
            <p:cNvPr id="14" name="Google Shape;9222;p74">
              <a:extLst>
                <a:ext uri="{FF2B5EF4-FFF2-40B4-BE49-F238E27FC236}">
                  <a16:creationId xmlns:a16="http://schemas.microsoft.com/office/drawing/2014/main" id="{7DD1DE3A-A947-84C6-7F78-3C0440F9F4D6}"/>
                </a:ext>
              </a:extLst>
            </p:cNvPr>
            <p:cNvSpPr/>
            <p:nvPr/>
          </p:nvSpPr>
          <p:spPr>
            <a:xfrm>
              <a:off x="2676100" y="832575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0351" y="1132"/>
                  </a:moveTo>
                  <a:lnTo>
                    <a:pt x="10562" y="2008"/>
                  </a:lnTo>
                  <a:cubicBezTo>
                    <a:pt x="10614" y="2226"/>
                    <a:pt x="10789" y="2392"/>
                    <a:pt x="11009" y="2434"/>
                  </a:cubicBezTo>
                  <a:cubicBezTo>
                    <a:pt x="12021" y="2618"/>
                    <a:pt x="12981" y="3014"/>
                    <a:pt x="13826" y="3596"/>
                  </a:cubicBezTo>
                  <a:cubicBezTo>
                    <a:pt x="13922" y="3663"/>
                    <a:pt x="14033" y="3696"/>
                    <a:pt x="14146" y="3696"/>
                  </a:cubicBezTo>
                  <a:cubicBezTo>
                    <a:pt x="14247" y="3696"/>
                    <a:pt x="14349" y="3669"/>
                    <a:pt x="14439" y="3614"/>
                  </a:cubicBezTo>
                  <a:lnTo>
                    <a:pt x="15179" y="3171"/>
                  </a:lnTo>
                  <a:lnTo>
                    <a:pt x="16154" y="4146"/>
                  </a:lnTo>
                  <a:lnTo>
                    <a:pt x="15711" y="4889"/>
                  </a:lnTo>
                  <a:cubicBezTo>
                    <a:pt x="15596" y="5079"/>
                    <a:pt x="15602" y="5317"/>
                    <a:pt x="15729" y="5499"/>
                  </a:cubicBezTo>
                  <a:cubicBezTo>
                    <a:pt x="16311" y="6344"/>
                    <a:pt x="16707" y="7304"/>
                    <a:pt x="16891" y="8316"/>
                  </a:cubicBezTo>
                  <a:cubicBezTo>
                    <a:pt x="16933" y="8536"/>
                    <a:pt x="17100" y="8711"/>
                    <a:pt x="17317" y="8763"/>
                  </a:cubicBezTo>
                  <a:lnTo>
                    <a:pt x="18193" y="8974"/>
                  </a:lnTo>
                  <a:lnTo>
                    <a:pt x="18193" y="10351"/>
                  </a:lnTo>
                  <a:lnTo>
                    <a:pt x="17317" y="10562"/>
                  </a:lnTo>
                  <a:cubicBezTo>
                    <a:pt x="17100" y="10614"/>
                    <a:pt x="16933" y="10789"/>
                    <a:pt x="16894" y="11009"/>
                  </a:cubicBezTo>
                  <a:cubicBezTo>
                    <a:pt x="16710" y="12021"/>
                    <a:pt x="16311" y="12981"/>
                    <a:pt x="15729" y="13826"/>
                  </a:cubicBezTo>
                  <a:cubicBezTo>
                    <a:pt x="15605" y="14007"/>
                    <a:pt x="15596" y="14246"/>
                    <a:pt x="15711" y="14436"/>
                  </a:cubicBezTo>
                  <a:lnTo>
                    <a:pt x="16154" y="15179"/>
                  </a:lnTo>
                  <a:lnTo>
                    <a:pt x="15179" y="16154"/>
                  </a:lnTo>
                  <a:lnTo>
                    <a:pt x="14439" y="15710"/>
                  </a:lnTo>
                  <a:cubicBezTo>
                    <a:pt x="14349" y="15656"/>
                    <a:pt x="14247" y="15629"/>
                    <a:pt x="14146" y="15629"/>
                  </a:cubicBezTo>
                  <a:cubicBezTo>
                    <a:pt x="14033" y="15629"/>
                    <a:pt x="13922" y="15662"/>
                    <a:pt x="13826" y="15729"/>
                  </a:cubicBezTo>
                  <a:cubicBezTo>
                    <a:pt x="12981" y="16311"/>
                    <a:pt x="12021" y="16707"/>
                    <a:pt x="11009" y="16891"/>
                  </a:cubicBezTo>
                  <a:cubicBezTo>
                    <a:pt x="10789" y="16933"/>
                    <a:pt x="10614" y="17099"/>
                    <a:pt x="10562" y="17317"/>
                  </a:cubicBezTo>
                  <a:lnTo>
                    <a:pt x="10351" y="18192"/>
                  </a:lnTo>
                  <a:lnTo>
                    <a:pt x="8974" y="18192"/>
                  </a:lnTo>
                  <a:lnTo>
                    <a:pt x="8763" y="17317"/>
                  </a:lnTo>
                  <a:cubicBezTo>
                    <a:pt x="8712" y="17099"/>
                    <a:pt x="8536" y="16933"/>
                    <a:pt x="8316" y="16891"/>
                  </a:cubicBezTo>
                  <a:cubicBezTo>
                    <a:pt x="7304" y="16707"/>
                    <a:pt x="6344" y="16311"/>
                    <a:pt x="5499" y="15729"/>
                  </a:cubicBezTo>
                  <a:cubicBezTo>
                    <a:pt x="5404" y="15662"/>
                    <a:pt x="5293" y="15629"/>
                    <a:pt x="5181" y="15629"/>
                  </a:cubicBezTo>
                  <a:cubicBezTo>
                    <a:pt x="5081" y="15629"/>
                    <a:pt x="4979" y="15656"/>
                    <a:pt x="4889" y="15710"/>
                  </a:cubicBezTo>
                  <a:lnTo>
                    <a:pt x="4146" y="16154"/>
                  </a:lnTo>
                  <a:lnTo>
                    <a:pt x="3171" y="15179"/>
                  </a:lnTo>
                  <a:lnTo>
                    <a:pt x="3615" y="14436"/>
                  </a:lnTo>
                  <a:cubicBezTo>
                    <a:pt x="3729" y="14246"/>
                    <a:pt x="3723" y="14007"/>
                    <a:pt x="3597" y="13826"/>
                  </a:cubicBezTo>
                  <a:cubicBezTo>
                    <a:pt x="3014" y="12981"/>
                    <a:pt x="2618" y="12021"/>
                    <a:pt x="2434" y="11009"/>
                  </a:cubicBezTo>
                  <a:cubicBezTo>
                    <a:pt x="2392" y="10789"/>
                    <a:pt x="2226" y="10614"/>
                    <a:pt x="2011" y="10562"/>
                  </a:cubicBezTo>
                  <a:lnTo>
                    <a:pt x="1133" y="10351"/>
                  </a:lnTo>
                  <a:lnTo>
                    <a:pt x="1133" y="8974"/>
                  </a:lnTo>
                  <a:lnTo>
                    <a:pt x="2008" y="8763"/>
                  </a:lnTo>
                  <a:cubicBezTo>
                    <a:pt x="2226" y="8711"/>
                    <a:pt x="2392" y="8536"/>
                    <a:pt x="2431" y="8316"/>
                  </a:cubicBezTo>
                  <a:cubicBezTo>
                    <a:pt x="2615" y="7304"/>
                    <a:pt x="3014" y="6344"/>
                    <a:pt x="3597" y="5499"/>
                  </a:cubicBezTo>
                  <a:cubicBezTo>
                    <a:pt x="3720" y="5317"/>
                    <a:pt x="3729" y="5079"/>
                    <a:pt x="3615" y="4889"/>
                  </a:cubicBezTo>
                  <a:lnTo>
                    <a:pt x="3171" y="4146"/>
                  </a:lnTo>
                  <a:lnTo>
                    <a:pt x="4146" y="3171"/>
                  </a:lnTo>
                  <a:lnTo>
                    <a:pt x="4889" y="3614"/>
                  </a:lnTo>
                  <a:cubicBezTo>
                    <a:pt x="4979" y="3669"/>
                    <a:pt x="5081" y="3696"/>
                    <a:pt x="5181" y="3696"/>
                  </a:cubicBezTo>
                  <a:cubicBezTo>
                    <a:pt x="5293" y="3696"/>
                    <a:pt x="5404" y="3663"/>
                    <a:pt x="5499" y="3596"/>
                  </a:cubicBezTo>
                  <a:cubicBezTo>
                    <a:pt x="6344" y="3014"/>
                    <a:pt x="7304" y="2618"/>
                    <a:pt x="8316" y="2434"/>
                  </a:cubicBezTo>
                  <a:cubicBezTo>
                    <a:pt x="8536" y="2392"/>
                    <a:pt x="8712" y="2226"/>
                    <a:pt x="8763" y="2008"/>
                  </a:cubicBezTo>
                  <a:lnTo>
                    <a:pt x="8974" y="1132"/>
                  </a:lnTo>
                  <a:close/>
                  <a:moveTo>
                    <a:pt x="8530" y="0"/>
                  </a:moveTo>
                  <a:cubicBezTo>
                    <a:pt x="8268" y="0"/>
                    <a:pt x="8041" y="178"/>
                    <a:pt x="7981" y="432"/>
                  </a:cubicBezTo>
                  <a:lnTo>
                    <a:pt x="7748" y="1392"/>
                  </a:lnTo>
                  <a:cubicBezTo>
                    <a:pt x="6833" y="1604"/>
                    <a:pt x="5961" y="1963"/>
                    <a:pt x="5167" y="2461"/>
                  </a:cubicBezTo>
                  <a:lnTo>
                    <a:pt x="4348" y="1969"/>
                  </a:lnTo>
                  <a:cubicBezTo>
                    <a:pt x="4260" y="1915"/>
                    <a:pt x="4160" y="1889"/>
                    <a:pt x="4061" y="1889"/>
                  </a:cubicBezTo>
                  <a:cubicBezTo>
                    <a:pt x="3913" y="1889"/>
                    <a:pt x="3767" y="1946"/>
                    <a:pt x="3657" y="2056"/>
                  </a:cubicBezTo>
                  <a:lnTo>
                    <a:pt x="2057" y="3657"/>
                  </a:lnTo>
                  <a:cubicBezTo>
                    <a:pt x="1872" y="3841"/>
                    <a:pt x="1839" y="4125"/>
                    <a:pt x="1972" y="4348"/>
                  </a:cubicBezTo>
                  <a:lnTo>
                    <a:pt x="2461" y="5163"/>
                  </a:lnTo>
                  <a:cubicBezTo>
                    <a:pt x="1963" y="5958"/>
                    <a:pt x="1604" y="6830"/>
                    <a:pt x="1395" y="7745"/>
                  </a:cubicBezTo>
                  <a:lnTo>
                    <a:pt x="435" y="7978"/>
                  </a:lnTo>
                  <a:cubicBezTo>
                    <a:pt x="179" y="8041"/>
                    <a:pt x="0" y="8267"/>
                    <a:pt x="0" y="8530"/>
                  </a:cubicBezTo>
                  <a:lnTo>
                    <a:pt x="0" y="10795"/>
                  </a:lnTo>
                  <a:cubicBezTo>
                    <a:pt x="0" y="11057"/>
                    <a:pt x="179" y="11284"/>
                    <a:pt x="432" y="11344"/>
                  </a:cubicBezTo>
                  <a:lnTo>
                    <a:pt x="1392" y="11580"/>
                  </a:lnTo>
                  <a:cubicBezTo>
                    <a:pt x="1604" y="12492"/>
                    <a:pt x="1963" y="13364"/>
                    <a:pt x="2461" y="14158"/>
                  </a:cubicBezTo>
                  <a:lnTo>
                    <a:pt x="1969" y="14977"/>
                  </a:lnTo>
                  <a:cubicBezTo>
                    <a:pt x="1836" y="15200"/>
                    <a:pt x="1872" y="15484"/>
                    <a:pt x="2057" y="15668"/>
                  </a:cubicBezTo>
                  <a:lnTo>
                    <a:pt x="3657" y="17268"/>
                  </a:lnTo>
                  <a:cubicBezTo>
                    <a:pt x="3766" y="17378"/>
                    <a:pt x="3911" y="17435"/>
                    <a:pt x="4057" y="17435"/>
                  </a:cubicBezTo>
                  <a:cubicBezTo>
                    <a:pt x="4157" y="17435"/>
                    <a:pt x="4258" y="17408"/>
                    <a:pt x="4348" y="17353"/>
                  </a:cubicBezTo>
                  <a:lnTo>
                    <a:pt x="5164" y="16864"/>
                  </a:lnTo>
                  <a:cubicBezTo>
                    <a:pt x="5958" y="17362"/>
                    <a:pt x="6830" y="17721"/>
                    <a:pt x="7745" y="17930"/>
                  </a:cubicBezTo>
                  <a:lnTo>
                    <a:pt x="7978" y="18890"/>
                  </a:lnTo>
                  <a:cubicBezTo>
                    <a:pt x="8041" y="19147"/>
                    <a:pt x="8268" y="19325"/>
                    <a:pt x="8530" y="19325"/>
                  </a:cubicBezTo>
                  <a:lnTo>
                    <a:pt x="10795" y="19325"/>
                  </a:lnTo>
                  <a:cubicBezTo>
                    <a:pt x="11058" y="19325"/>
                    <a:pt x="11284" y="19147"/>
                    <a:pt x="11344" y="18893"/>
                  </a:cubicBezTo>
                  <a:lnTo>
                    <a:pt x="11577" y="17933"/>
                  </a:lnTo>
                  <a:cubicBezTo>
                    <a:pt x="12492" y="17721"/>
                    <a:pt x="13364" y="17362"/>
                    <a:pt x="14159" y="16864"/>
                  </a:cubicBezTo>
                  <a:lnTo>
                    <a:pt x="14977" y="17356"/>
                  </a:lnTo>
                  <a:cubicBezTo>
                    <a:pt x="15066" y="17410"/>
                    <a:pt x="15166" y="17436"/>
                    <a:pt x="15266" y="17436"/>
                  </a:cubicBezTo>
                  <a:cubicBezTo>
                    <a:pt x="15413" y="17436"/>
                    <a:pt x="15559" y="17379"/>
                    <a:pt x="15668" y="17271"/>
                  </a:cubicBezTo>
                  <a:lnTo>
                    <a:pt x="17269" y="15668"/>
                  </a:lnTo>
                  <a:cubicBezTo>
                    <a:pt x="17453" y="15484"/>
                    <a:pt x="17489" y="15200"/>
                    <a:pt x="17353" y="14977"/>
                  </a:cubicBezTo>
                  <a:lnTo>
                    <a:pt x="16864" y="14161"/>
                  </a:lnTo>
                  <a:cubicBezTo>
                    <a:pt x="17362" y="13367"/>
                    <a:pt x="17722" y="12495"/>
                    <a:pt x="17930" y="11580"/>
                  </a:cubicBezTo>
                  <a:lnTo>
                    <a:pt x="18890" y="11347"/>
                  </a:lnTo>
                  <a:cubicBezTo>
                    <a:pt x="19147" y="11284"/>
                    <a:pt x="19325" y="11057"/>
                    <a:pt x="19325" y="10795"/>
                  </a:cubicBezTo>
                  <a:lnTo>
                    <a:pt x="19325" y="8530"/>
                  </a:lnTo>
                  <a:cubicBezTo>
                    <a:pt x="19325" y="8267"/>
                    <a:pt x="19147" y="8041"/>
                    <a:pt x="18893" y="7981"/>
                  </a:cubicBezTo>
                  <a:lnTo>
                    <a:pt x="17933" y="7748"/>
                  </a:lnTo>
                  <a:cubicBezTo>
                    <a:pt x="17722" y="6833"/>
                    <a:pt x="17362" y="5961"/>
                    <a:pt x="16864" y="5166"/>
                  </a:cubicBezTo>
                  <a:lnTo>
                    <a:pt x="17356" y="4348"/>
                  </a:lnTo>
                  <a:cubicBezTo>
                    <a:pt x="17489" y="4128"/>
                    <a:pt x="17453" y="3841"/>
                    <a:pt x="17272" y="3657"/>
                  </a:cubicBezTo>
                  <a:lnTo>
                    <a:pt x="15668" y="2056"/>
                  </a:lnTo>
                  <a:cubicBezTo>
                    <a:pt x="15559" y="1947"/>
                    <a:pt x="15415" y="1890"/>
                    <a:pt x="15268" y="1890"/>
                  </a:cubicBezTo>
                  <a:cubicBezTo>
                    <a:pt x="15168" y="1890"/>
                    <a:pt x="15068" y="1917"/>
                    <a:pt x="14977" y="1972"/>
                  </a:cubicBezTo>
                  <a:lnTo>
                    <a:pt x="14162" y="2461"/>
                  </a:lnTo>
                  <a:cubicBezTo>
                    <a:pt x="13367" y="1963"/>
                    <a:pt x="12495" y="1604"/>
                    <a:pt x="11580" y="1395"/>
                  </a:cubicBezTo>
                  <a:lnTo>
                    <a:pt x="11347" y="435"/>
                  </a:lnTo>
                  <a:cubicBezTo>
                    <a:pt x="11284" y="178"/>
                    <a:pt x="11058" y="0"/>
                    <a:pt x="107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>
                <a:solidFill>
                  <a:srgbClr val="E2851E"/>
                </a:solidFill>
              </a:endParaRPr>
            </a:p>
          </p:txBody>
        </p:sp>
        <p:sp>
          <p:nvSpPr>
            <p:cNvPr id="15" name="Google Shape;9223;p74">
              <a:extLst>
                <a:ext uri="{FF2B5EF4-FFF2-40B4-BE49-F238E27FC236}">
                  <a16:creationId xmlns:a16="http://schemas.microsoft.com/office/drawing/2014/main" id="{EBB51463-A895-AF59-C0D6-1887C0BB2E2A}"/>
                </a:ext>
              </a:extLst>
            </p:cNvPr>
            <p:cNvSpPr/>
            <p:nvPr/>
          </p:nvSpPr>
          <p:spPr>
            <a:xfrm>
              <a:off x="2762000" y="918475"/>
              <a:ext cx="311400" cy="311400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6227" y="1133"/>
                  </a:moveTo>
                  <a:cubicBezTo>
                    <a:pt x="9038" y="1133"/>
                    <a:pt x="11323" y="3418"/>
                    <a:pt x="11323" y="6226"/>
                  </a:cubicBezTo>
                  <a:cubicBezTo>
                    <a:pt x="11323" y="9038"/>
                    <a:pt x="9038" y="11323"/>
                    <a:pt x="6227" y="11323"/>
                  </a:cubicBezTo>
                  <a:cubicBezTo>
                    <a:pt x="3419" y="11323"/>
                    <a:pt x="1133" y="9038"/>
                    <a:pt x="1133" y="6226"/>
                  </a:cubicBezTo>
                  <a:cubicBezTo>
                    <a:pt x="1133" y="3418"/>
                    <a:pt x="3419" y="1133"/>
                    <a:pt x="6227" y="1133"/>
                  </a:cubicBezTo>
                  <a:close/>
                  <a:moveTo>
                    <a:pt x="6227" y="0"/>
                  </a:moveTo>
                  <a:cubicBezTo>
                    <a:pt x="2794" y="0"/>
                    <a:pt x="1" y="2793"/>
                    <a:pt x="1" y="6226"/>
                  </a:cubicBezTo>
                  <a:cubicBezTo>
                    <a:pt x="1" y="9663"/>
                    <a:pt x="2794" y="12456"/>
                    <a:pt x="6227" y="12456"/>
                  </a:cubicBezTo>
                  <a:cubicBezTo>
                    <a:pt x="9663" y="12456"/>
                    <a:pt x="12456" y="9663"/>
                    <a:pt x="12456" y="6226"/>
                  </a:cubicBezTo>
                  <a:cubicBezTo>
                    <a:pt x="12456" y="2793"/>
                    <a:pt x="9663" y="0"/>
                    <a:pt x="6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>
                <a:solidFill>
                  <a:srgbClr val="E2851E"/>
                </a:solidFill>
              </a:endParaRPr>
            </a:p>
          </p:txBody>
        </p:sp>
        <p:sp>
          <p:nvSpPr>
            <p:cNvPr id="16" name="Google Shape;9224;p74">
              <a:extLst>
                <a:ext uri="{FF2B5EF4-FFF2-40B4-BE49-F238E27FC236}">
                  <a16:creationId xmlns:a16="http://schemas.microsoft.com/office/drawing/2014/main" id="{8F810572-161B-C9B3-7AF2-078EA319E277}"/>
                </a:ext>
              </a:extLst>
            </p:cNvPr>
            <p:cNvSpPr/>
            <p:nvPr/>
          </p:nvSpPr>
          <p:spPr>
            <a:xfrm>
              <a:off x="2810775" y="975075"/>
              <a:ext cx="206025" cy="198150"/>
            </a:xfrm>
            <a:custGeom>
              <a:avLst/>
              <a:gdLst/>
              <a:ahLst/>
              <a:cxnLst/>
              <a:rect l="l" t="t" r="r" b="b"/>
              <a:pathLst>
                <a:path w="8241" h="7926" extrusionOk="0">
                  <a:moveTo>
                    <a:pt x="4275" y="1132"/>
                  </a:moveTo>
                  <a:cubicBezTo>
                    <a:pt x="4640" y="1132"/>
                    <a:pt x="5009" y="1203"/>
                    <a:pt x="5360" y="1348"/>
                  </a:cubicBezTo>
                  <a:cubicBezTo>
                    <a:pt x="6416" y="1785"/>
                    <a:pt x="7108" y="2818"/>
                    <a:pt x="7108" y="3962"/>
                  </a:cubicBezTo>
                  <a:cubicBezTo>
                    <a:pt x="7105" y="5527"/>
                    <a:pt x="5840" y="6792"/>
                    <a:pt x="4276" y="6795"/>
                  </a:cubicBezTo>
                  <a:cubicBezTo>
                    <a:pt x="3131" y="6795"/>
                    <a:pt x="2099" y="6103"/>
                    <a:pt x="1661" y="5046"/>
                  </a:cubicBezTo>
                  <a:cubicBezTo>
                    <a:pt x="1223" y="3987"/>
                    <a:pt x="1465" y="2770"/>
                    <a:pt x="2274" y="1961"/>
                  </a:cubicBezTo>
                  <a:cubicBezTo>
                    <a:pt x="2815" y="1419"/>
                    <a:pt x="3538" y="1132"/>
                    <a:pt x="4275" y="1132"/>
                  </a:cubicBezTo>
                  <a:close/>
                  <a:moveTo>
                    <a:pt x="4276" y="1"/>
                  </a:moveTo>
                  <a:cubicBezTo>
                    <a:pt x="2672" y="1"/>
                    <a:pt x="1229" y="964"/>
                    <a:pt x="613" y="2447"/>
                  </a:cubicBezTo>
                  <a:cubicBezTo>
                    <a:pt x="0" y="3926"/>
                    <a:pt x="341" y="5632"/>
                    <a:pt x="1474" y="6764"/>
                  </a:cubicBezTo>
                  <a:cubicBezTo>
                    <a:pt x="2232" y="7523"/>
                    <a:pt x="3247" y="7926"/>
                    <a:pt x="4279" y="7926"/>
                  </a:cubicBezTo>
                  <a:cubicBezTo>
                    <a:pt x="4789" y="7926"/>
                    <a:pt x="5302" y="7828"/>
                    <a:pt x="5791" y="7625"/>
                  </a:cubicBezTo>
                  <a:cubicBezTo>
                    <a:pt x="7274" y="7009"/>
                    <a:pt x="8240" y="5566"/>
                    <a:pt x="8240" y="3962"/>
                  </a:cubicBezTo>
                  <a:cubicBezTo>
                    <a:pt x="8237" y="1773"/>
                    <a:pt x="6465" y="1"/>
                    <a:pt x="42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>
                <a:solidFill>
                  <a:srgbClr val="E2851E"/>
                </a:solidFill>
              </a:endParaRPr>
            </a:p>
          </p:txBody>
        </p:sp>
      </p:grpSp>
      <p:grpSp>
        <p:nvGrpSpPr>
          <p:cNvPr id="39" name="Google Shape;9842;p76">
            <a:extLst>
              <a:ext uri="{FF2B5EF4-FFF2-40B4-BE49-F238E27FC236}">
                <a16:creationId xmlns:a16="http://schemas.microsoft.com/office/drawing/2014/main" id="{C64300BC-D495-78D1-A522-0AA39558B4BE}"/>
              </a:ext>
            </a:extLst>
          </p:cNvPr>
          <p:cNvGrpSpPr/>
          <p:nvPr/>
        </p:nvGrpSpPr>
        <p:grpSpPr>
          <a:xfrm>
            <a:off x="1025285" y="4248665"/>
            <a:ext cx="332688" cy="302240"/>
            <a:chOff x="-62518200" y="2692475"/>
            <a:chExt cx="318225" cy="289100"/>
          </a:xfrm>
          <a:solidFill>
            <a:srgbClr val="E97132"/>
          </a:solidFill>
        </p:grpSpPr>
        <p:sp>
          <p:nvSpPr>
            <p:cNvPr id="40" name="Google Shape;9843;p76">
              <a:extLst>
                <a:ext uri="{FF2B5EF4-FFF2-40B4-BE49-F238E27FC236}">
                  <a16:creationId xmlns:a16="http://schemas.microsoft.com/office/drawing/2014/main" id="{57567CFC-7EF0-34EA-BF31-0C5CCC0B34C8}"/>
                </a:ext>
              </a:extLst>
            </p:cNvPr>
            <p:cNvSpPr/>
            <p:nvPr/>
          </p:nvSpPr>
          <p:spPr>
            <a:xfrm>
              <a:off x="-62518200" y="2692475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41" name="Google Shape;9844;p76">
              <a:extLst>
                <a:ext uri="{FF2B5EF4-FFF2-40B4-BE49-F238E27FC236}">
                  <a16:creationId xmlns:a16="http://schemas.microsoft.com/office/drawing/2014/main" id="{4FDE87EE-7D4D-8CEF-7321-4B15D13D2240}"/>
                </a:ext>
              </a:extLst>
            </p:cNvPr>
            <p:cNvSpPr/>
            <p:nvPr/>
          </p:nvSpPr>
          <p:spPr>
            <a:xfrm>
              <a:off x="-62335475" y="2804325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</p:grpSp>
      <p:grpSp>
        <p:nvGrpSpPr>
          <p:cNvPr id="42" name="Google Shape;9938;p76">
            <a:extLst>
              <a:ext uri="{FF2B5EF4-FFF2-40B4-BE49-F238E27FC236}">
                <a16:creationId xmlns:a16="http://schemas.microsoft.com/office/drawing/2014/main" id="{710564F3-DD4A-17BD-CDA6-C4D3B3ED307A}"/>
              </a:ext>
            </a:extLst>
          </p:cNvPr>
          <p:cNvGrpSpPr/>
          <p:nvPr/>
        </p:nvGrpSpPr>
        <p:grpSpPr>
          <a:xfrm>
            <a:off x="6405034" y="4252006"/>
            <a:ext cx="333498" cy="330310"/>
            <a:chOff x="-59889100" y="2671925"/>
            <a:chExt cx="319000" cy="315950"/>
          </a:xfrm>
          <a:solidFill>
            <a:srgbClr val="215F9A"/>
          </a:solidFill>
        </p:grpSpPr>
        <p:sp>
          <p:nvSpPr>
            <p:cNvPr id="43" name="Google Shape;9939;p76">
              <a:extLst>
                <a:ext uri="{FF2B5EF4-FFF2-40B4-BE49-F238E27FC236}">
                  <a16:creationId xmlns:a16="http://schemas.microsoft.com/office/drawing/2014/main" id="{925BBCFA-5AAE-951A-0FE2-7E590B26AB41}"/>
                </a:ext>
              </a:extLst>
            </p:cNvPr>
            <p:cNvSpPr/>
            <p:nvPr/>
          </p:nvSpPr>
          <p:spPr>
            <a:xfrm>
              <a:off x="-59889100" y="2672000"/>
              <a:ext cx="149675" cy="256025"/>
            </a:xfrm>
            <a:custGeom>
              <a:avLst/>
              <a:gdLst/>
              <a:ahLst/>
              <a:cxnLst/>
              <a:rect l="l" t="t" r="r" b="b"/>
              <a:pathLst>
                <a:path w="5987" h="10241" extrusionOk="0">
                  <a:moveTo>
                    <a:pt x="5073" y="946"/>
                  </a:moveTo>
                  <a:lnTo>
                    <a:pt x="5073" y="2647"/>
                  </a:lnTo>
                  <a:lnTo>
                    <a:pt x="5104" y="2647"/>
                  </a:lnTo>
                  <a:cubicBezTo>
                    <a:pt x="3623" y="3151"/>
                    <a:pt x="2489" y="4569"/>
                    <a:pt x="2489" y="6302"/>
                  </a:cubicBezTo>
                  <a:cubicBezTo>
                    <a:pt x="2489" y="6900"/>
                    <a:pt x="2647" y="7499"/>
                    <a:pt x="2867" y="8034"/>
                  </a:cubicBezTo>
                  <a:lnTo>
                    <a:pt x="1639" y="9263"/>
                  </a:lnTo>
                  <a:cubicBezTo>
                    <a:pt x="1103" y="8381"/>
                    <a:pt x="788" y="7373"/>
                    <a:pt x="788" y="6302"/>
                  </a:cubicBezTo>
                  <a:cubicBezTo>
                    <a:pt x="788" y="3750"/>
                    <a:pt x="2584" y="1513"/>
                    <a:pt x="5073" y="946"/>
                  </a:cubicBezTo>
                  <a:close/>
                  <a:moveTo>
                    <a:pt x="5482" y="1"/>
                  </a:moveTo>
                  <a:cubicBezTo>
                    <a:pt x="2395" y="442"/>
                    <a:pt x="0" y="3088"/>
                    <a:pt x="0" y="6270"/>
                  </a:cubicBezTo>
                  <a:cubicBezTo>
                    <a:pt x="0" y="7688"/>
                    <a:pt x="441" y="8979"/>
                    <a:pt x="1292" y="10082"/>
                  </a:cubicBezTo>
                  <a:cubicBezTo>
                    <a:pt x="1377" y="10184"/>
                    <a:pt x="1500" y="10241"/>
                    <a:pt x="1624" y="10241"/>
                  </a:cubicBezTo>
                  <a:cubicBezTo>
                    <a:pt x="1729" y="10241"/>
                    <a:pt x="1835" y="10200"/>
                    <a:pt x="1922" y="10114"/>
                  </a:cubicBezTo>
                  <a:lnTo>
                    <a:pt x="3718" y="8349"/>
                  </a:lnTo>
                  <a:cubicBezTo>
                    <a:pt x="3812" y="8223"/>
                    <a:pt x="3844" y="8003"/>
                    <a:pt x="3781" y="7845"/>
                  </a:cubicBezTo>
                  <a:cubicBezTo>
                    <a:pt x="3497" y="7373"/>
                    <a:pt x="3340" y="6806"/>
                    <a:pt x="3340" y="6270"/>
                  </a:cubicBezTo>
                  <a:cubicBezTo>
                    <a:pt x="3340" y="4884"/>
                    <a:pt x="4285" y="3655"/>
                    <a:pt x="5671" y="3309"/>
                  </a:cubicBezTo>
                  <a:cubicBezTo>
                    <a:pt x="5860" y="3277"/>
                    <a:pt x="5986" y="3120"/>
                    <a:pt x="5986" y="2899"/>
                  </a:cubicBezTo>
                  <a:lnTo>
                    <a:pt x="5986" y="379"/>
                  </a:lnTo>
                  <a:cubicBezTo>
                    <a:pt x="5955" y="190"/>
                    <a:pt x="5703" y="1"/>
                    <a:pt x="5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44" name="Google Shape;9940;p76">
              <a:extLst>
                <a:ext uri="{FF2B5EF4-FFF2-40B4-BE49-F238E27FC236}">
                  <a16:creationId xmlns:a16="http://schemas.microsoft.com/office/drawing/2014/main" id="{5A366BAF-8223-C4E2-F232-D5E9AC9AC957}"/>
                </a:ext>
              </a:extLst>
            </p:cNvPr>
            <p:cNvSpPr/>
            <p:nvPr/>
          </p:nvSpPr>
          <p:spPr>
            <a:xfrm>
              <a:off x="-59830825" y="2892525"/>
              <a:ext cx="201650" cy="95350"/>
            </a:xfrm>
            <a:custGeom>
              <a:avLst/>
              <a:gdLst/>
              <a:ahLst/>
              <a:cxnLst/>
              <a:rect l="l" t="t" r="r" b="b"/>
              <a:pathLst>
                <a:path w="8066" h="3814" extrusionOk="0">
                  <a:moveTo>
                    <a:pt x="5735" y="946"/>
                  </a:moveTo>
                  <a:lnTo>
                    <a:pt x="6963" y="2175"/>
                  </a:lnTo>
                  <a:cubicBezTo>
                    <a:pt x="6113" y="2710"/>
                    <a:pt x="5073" y="2994"/>
                    <a:pt x="4065" y="2994"/>
                  </a:cubicBezTo>
                  <a:cubicBezTo>
                    <a:pt x="3025" y="2994"/>
                    <a:pt x="2017" y="2710"/>
                    <a:pt x="1135" y="2175"/>
                  </a:cubicBezTo>
                  <a:lnTo>
                    <a:pt x="2364" y="946"/>
                  </a:lnTo>
                  <a:cubicBezTo>
                    <a:pt x="2868" y="1198"/>
                    <a:pt x="3466" y="1356"/>
                    <a:pt x="4065" y="1356"/>
                  </a:cubicBezTo>
                  <a:cubicBezTo>
                    <a:pt x="4600" y="1356"/>
                    <a:pt x="5199" y="1198"/>
                    <a:pt x="5735" y="946"/>
                  </a:cubicBezTo>
                  <a:close/>
                  <a:moveTo>
                    <a:pt x="5758" y="1"/>
                  </a:moveTo>
                  <a:cubicBezTo>
                    <a:pt x="5693" y="1"/>
                    <a:pt x="5630" y="11"/>
                    <a:pt x="5577" y="32"/>
                  </a:cubicBezTo>
                  <a:cubicBezTo>
                    <a:pt x="5105" y="316"/>
                    <a:pt x="4569" y="474"/>
                    <a:pt x="4002" y="474"/>
                  </a:cubicBezTo>
                  <a:cubicBezTo>
                    <a:pt x="3956" y="476"/>
                    <a:pt x="3911" y="478"/>
                    <a:pt x="3865" y="478"/>
                  </a:cubicBezTo>
                  <a:cubicBezTo>
                    <a:pt x="3376" y="478"/>
                    <a:pt x="2890" y="326"/>
                    <a:pt x="2458" y="95"/>
                  </a:cubicBezTo>
                  <a:cubicBezTo>
                    <a:pt x="2389" y="54"/>
                    <a:pt x="2315" y="31"/>
                    <a:pt x="2239" y="31"/>
                  </a:cubicBezTo>
                  <a:cubicBezTo>
                    <a:pt x="2142" y="31"/>
                    <a:pt x="2043" y="70"/>
                    <a:pt x="1954" y="158"/>
                  </a:cubicBezTo>
                  <a:lnTo>
                    <a:pt x="190" y="1923"/>
                  </a:lnTo>
                  <a:cubicBezTo>
                    <a:pt x="1" y="2143"/>
                    <a:pt x="32" y="2395"/>
                    <a:pt x="221" y="2553"/>
                  </a:cubicBezTo>
                  <a:cubicBezTo>
                    <a:pt x="1324" y="3403"/>
                    <a:pt x="2616" y="3813"/>
                    <a:pt x="4002" y="3813"/>
                  </a:cubicBezTo>
                  <a:cubicBezTo>
                    <a:pt x="5388" y="3813"/>
                    <a:pt x="6711" y="3403"/>
                    <a:pt x="7814" y="2521"/>
                  </a:cubicBezTo>
                  <a:cubicBezTo>
                    <a:pt x="8035" y="2364"/>
                    <a:pt x="8066" y="2080"/>
                    <a:pt x="7877" y="1891"/>
                  </a:cubicBezTo>
                  <a:lnTo>
                    <a:pt x="6113" y="127"/>
                  </a:lnTo>
                  <a:cubicBezTo>
                    <a:pt x="6029" y="43"/>
                    <a:pt x="5889" y="1"/>
                    <a:pt x="57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45" name="Google Shape;9941;p76">
              <a:extLst>
                <a:ext uri="{FF2B5EF4-FFF2-40B4-BE49-F238E27FC236}">
                  <a16:creationId xmlns:a16="http://schemas.microsoft.com/office/drawing/2014/main" id="{9BE3E755-59A4-B27A-4760-235738A061B4}"/>
                </a:ext>
              </a:extLst>
            </p:cNvPr>
            <p:cNvSpPr/>
            <p:nvPr/>
          </p:nvSpPr>
          <p:spPr>
            <a:xfrm>
              <a:off x="-59719775" y="2671925"/>
              <a:ext cx="149675" cy="256425"/>
            </a:xfrm>
            <a:custGeom>
              <a:avLst/>
              <a:gdLst/>
              <a:ahLst/>
              <a:cxnLst/>
              <a:rect l="l" t="t" r="r" b="b"/>
              <a:pathLst>
                <a:path w="5987" h="10257" extrusionOk="0">
                  <a:moveTo>
                    <a:pt x="820" y="917"/>
                  </a:moveTo>
                  <a:cubicBezTo>
                    <a:pt x="3309" y="1453"/>
                    <a:pt x="5105" y="3690"/>
                    <a:pt x="5105" y="6273"/>
                  </a:cubicBezTo>
                  <a:cubicBezTo>
                    <a:pt x="5073" y="7344"/>
                    <a:pt x="4790" y="8352"/>
                    <a:pt x="4254" y="9235"/>
                  </a:cubicBezTo>
                  <a:lnTo>
                    <a:pt x="3025" y="8006"/>
                  </a:lnTo>
                  <a:cubicBezTo>
                    <a:pt x="3309" y="7502"/>
                    <a:pt x="3435" y="6903"/>
                    <a:pt x="3435" y="6305"/>
                  </a:cubicBezTo>
                  <a:cubicBezTo>
                    <a:pt x="3435" y="4572"/>
                    <a:pt x="2332" y="3154"/>
                    <a:pt x="820" y="2650"/>
                  </a:cubicBezTo>
                  <a:lnTo>
                    <a:pt x="820" y="917"/>
                  </a:lnTo>
                  <a:close/>
                  <a:moveTo>
                    <a:pt x="419" y="0"/>
                  </a:moveTo>
                  <a:cubicBezTo>
                    <a:pt x="190" y="0"/>
                    <a:pt x="1" y="180"/>
                    <a:pt x="1" y="413"/>
                  </a:cubicBezTo>
                  <a:lnTo>
                    <a:pt x="1" y="2934"/>
                  </a:lnTo>
                  <a:cubicBezTo>
                    <a:pt x="1" y="3123"/>
                    <a:pt x="127" y="3280"/>
                    <a:pt x="316" y="3312"/>
                  </a:cubicBezTo>
                  <a:cubicBezTo>
                    <a:pt x="1639" y="3658"/>
                    <a:pt x="2647" y="4855"/>
                    <a:pt x="2647" y="6273"/>
                  </a:cubicBezTo>
                  <a:cubicBezTo>
                    <a:pt x="2647" y="6809"/>
                    <a:pt x="2490" y="7376"/>
                    <a:pt x="2206" y="7848"/>
                  </a:cubicBezTo>
                  <a:cubicBezTo>
                    <a:pt x="2080" y="8006"/>
                    <a:pt x="2112" y="8195"/>
                    <a:pt x="2269" y="8352"/>
                  </a:cubicBezTo>
                  <a:lnTo>
                    <a:pt x="4065" y="10117"/>
                  </a:lnTo>
                  <a:cubicBezTo>
                    <a:pt x="4149" y="10214"/>
                    <a:pt x="4251" y="10257"/>
                    <a:pt x="4353" y="10257"/>
                  </a:cubicBezTo>
                  <a:cubicBezTo>
                    <a:pt x="4481" y="10257"/>
                    <a:pt x="4608" y="10190"/>
                    <a:pt x="4695" y="10085"/>
                  </a:cubicBezTo>
                  <a:cubicBezTo>
                    <a:pt x="5514" y="8982"/>
                    <a:pt x="5987" y="7659"/>
                    <a:pt x="5987" y="6273"/>
                  </a:cubicBezTo>
                  <a:cubicBezTo>
                    <a:pt x="5892" y="3123"/>
                    <a:pt x="3529" y="445"/>
                    <a:pt x="474" y="4"/>
                  </a:cubicBezTo>
                  <a:cubicBezTo>
                    <a:pt x="455" y="1"/>
                    <a:pt x="437" y="0"/>
                    <a:pt x="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  <p:sp>
          <p:nvSpPr>
            <p:cNvPr id="47" name="Google Shape;9942;p76">
              <a:extLst>
                <a:ext uri="{FF2B5EF4-FFF2-40B4-BE49-F238E27FC236}">
                  <a16:creationId xmlns:a16="http://schemas.microsoft.com/office/drawing/2014/main" id="{ACFA356A-1312-AFEF-940A-5941734A4C77}"/>
                </a:ext>
              </a:extLst>
            </p:cNvPr>
            <p:cNvSpPr/>
            <p:nvPr/>
          </p:nvSpPr>
          <p:spPr>
            <a:xfrm>
              <a:off x="-59762300" y="2757075"/>
              <a:ext cx="63025" cy="145725"/>
            </a:xfrm>
            <a:custGeom>
              <a:avLst/>
              <a:gdLst/>
              <a:ahLst/>
              <a:cxnLst/>
              <a:rect l="l" t="t" r="r" b="b"/>
              <a:pathLst>
                <a:path w="2521" h="5829" extrusionOk="0">
                  <a:moveTo>
                    <a:pt x="1261" y="0"/>
                  </a:moveTo>
                  <a:cubicBezTo>
                    <a:pt x="1040" y="0"/>
                    <a:pt x="820" y="189"/>
                    <a:pt x="820" y="378"/>
                  </a:cubicBezTo>
                  <a:lnTo>
                    <a:pt x="820" y="662"/>
                  </a:lnTo>
                  <a:cubicBezTo>
                    <a:pt x="347" y="819"/>
                    <a:pt x="1" y="1292"/>
                    <a:pt x="1" y="1827"/>
                  </a:cubicBezTo>
                  <a:cubicBezTo>
                    <a:pt x="1" y="2521"/>
                    <a:pt x="568" y="2899"/>
                    <a:pt x="977" y="3214"/>
                  </a:cubicBezTo>
                  <a:cubicBezTo>
                    <a:pt x="1292" y="3466"/>
                    <a:pt x="1670" y="3686"/>
                    <a:pt x="1670" y="3938"/>
                  </a:cubicBezTo>
                  <a:cubicBezTo>
                    <a:pt x="1670" y="4159"/>
                    <a:pt x="1450" y="4348"/>
                    <a:pt x="1261" y="4348"/>
                  </a:cubicBezTo>
                  <a:cubicBezTo>
                    <a:pt x="1072" y="4348"/>
                    <a:pt x="820" y="4159"/>
                    <a:pt x="820" y="3938"/>
                  </a:cubicBezTo>
                  <a:cubicBezTo>
                    <a:pt x="820" y="3686"/>
                    <a:pt x="631" y="3497"/>
                    <a:pt x="442" y="3497"/>
                  </a:cubicBezTo>
                  <a:cubicBezTo>
                    <a:pt x="253" y="3497"/>
                    <a:pt x="32" y="3686"/>
                    <a:pt x="32" y="3938"/>
                  </a:cubicBezTo>
                  <a:cubicBezTo>
                    <a:pt x="32" y="4474"/>
                    <a:pt x="410" y="4915"/>
                    <a:pt x="883" y="5104"/>
                  </a:cubicBezTo>
                  <a:lnTo>
                    <a:pt x="883" y="5387"/>
                  </a:lnTo>
                  <a:cubicBezTo>
                    <a:pt x="883" y="5608"/>
                    <a:pt x="1072" y="5829"/>
                    <a:pt x="1292" y="5829"/>
                  </a:cubicBezTo>
                  <a:cubicBezTo>
                    <a:pt x="1544" y="5829"/>
                    <a:pt x="1702" y="5608"/>
                    <a:pt x="1702" y="5387"/>
                  </a:cubicBezTo>
                  <a:lnTo>
                    <a:pt x="1702" y="5104"/>
                  </a:lnTo>
                  <a:cubicBezTo>
                    <a:pt x="2175" y="4946"/>
                    <a:pt x="2521" y="4474"/>
                    <a:pt x="2521" y="3938"/>
                  </a:cubicBezTo>
                  <a:cubicBezTo>
                    <a:pt x="2521" y="3245"/>
                    <a:pt x="1985" y="2867"/>
                    <a:pt x="1544" y="2552"/>
                  </a:cubicBezTo>
                  <a:cubicBezTo>
                    <a:pt x="1229" y="2300"/>
                    <a:pt x="883" y="2079"/>
                    <a:pt x="883" y="1827"/>
                  </a:cubicBezTo>
                  <a:cubicBezTo>
                    <a:pt x="883" y="1607"/>
                    <a:pt x="1072" y="1418"/>
                    <a:pt x="1292" y="1418"/>
                  </a:cubicBezTo>
                  <a:cubicBezTo>
                    <a:pt x="1544" y="1418"/>
                    <a:pt x="1702" y="1607"/>
                    <a:pt x="1702" y="1827"/>
                  </a:cubicBezTo>
                  <a:cubicBezTo>
                    <a:pt x="1702" y="2079"/>
                    <a:pt x="1891" y="2268"/>
                    <a:pt x="2143" y="2268"/>
                  </a:cubicBezTo>
                  <a:cubicBezTo>
                    <a:pt x="2364" y="2268"/>
                    <a:pt x="2521" y="2079"/>
                    <a:pt x="2521" y="1827"/>
                  </a:cubicBezTo>
                  <a:cubicBezTo>
                    <a:pt x="2521" y="1292"/>
                    <a:pt x="2175" y="851"/>
                    <a:pt x="1702" y="662"/>
                  </a:cubicBezTo>
                  <a:lnTo>
                    <a:pt x="1702" y="378"/>
                  </a:lnTo>
                  <a:cubicBezTo>
                    <a:pt x="1702" y="189"/>
                    <a:pt x="1513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8677" tIns="98677" rIns="98677" bIns="98677" anchor="ctr" anchorCtr="0">
              <a:noAutofit/>
            </a:bodyPr>
            <a:lstStyle/>
            <a:p>
              <a:endParaRPr sz="2115"/>
            </a:p>
          </p:txBody>
        </p:sp>
      </p:grpSp>
      <p:pic>
        <p:nvPicPr>
          <p:cNvPr id="4" name="Gráfico 58">
            <a:extLst>
              <a:ext uri="{FF2B5EF4-FFF2-40B4-BE49-F238E27FC236}">
                <a16:creationId xmlns:a16="http://schemas.microsoft.com/office/drawing/2014/main" id="{86A72A90-4C42-20A7-50A5-F6F37BF27F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33675" y="1632390"/>
            <a:ext cx="3701012" cy="400943"/>
          </a:xfrm>
          <a:prstGeom prst="rect">
            <a:avLst/>
          </a:prstGeom>
        </p:spPr>
      </p:pic>
      <p:sp>
        <p:nvSpPr>
          <p:cNvPr id="18" name="CuadroTexto 23">
            <a:extLst>
              <a:ext uri="{FF2B5EF4-FFF2-40B4-BE49-F238E27FC236}">
                <a16:creationId xmlns:a16="http://schemas.microsoft.com/office/drawing/2014/main" id="{29C2CFEA-B3FB-D644-D3C8-06CBF320C673}"/>
              </a:ext>
            </a:extLst>
          </p:cNvPr>
          <p:cNvSpPr txBox="1"/>
          <p:nvPr/>
        </p:nvSpPr>
        <p:spPr>
          <a:xfrm>
            <a:off x="7170023" y="1661791"/>
            <a:ext cx="3194386" cy="2914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9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Recursos de Capital</a:t>
            </a:r>
          </a:p>
        </p:txBody>
      </p:sp>
      <p:grpSp>
        <p:nvGrpSpPr>
          <p:cNvPr id="19" name="Google Shape;9859;p78">
            <a:extLst>
              <a:ext uri="{FF2B5EF4-FFF2-40B4-BE49-F238E27FC236}">
                <a16:creationId xmlns:a16="http://schemas.microsoft.com/office/drawing/2014/main" id="{E333ED7E-4367-677E-C7B2-99F1FA9FFD5B}"/>
              </a:ext>
            </a:extLst>
          </p:cNvPr>
          <p:cNvGrpSpPr/>
          <p:nvPr/>
        </p:nvGrpSpPr>
        <p:grpSpPr>
          <a:xfrm>
            <a:off x="6305363" y="1632390"/>
            <a:ext cx="393489" cy="320810"/>
            <a:chOff x="-60987050" y="2671400"/>
            <a:chExt cx="315850" cy="318825"/>
          </a:xfrm>
          <a:solidFill>
            <a:srgbClr val="46B1E1"/>
          </a:solidFill>
        </p:grpSpPr>
        <p:sp>
          <p:nvSpPr>
            <p:cNvPr id="21" name="Google Shape;9860;p78">
              <a:extLst>
                <a:ext uri="{FF2B5EF4-FFF2-40B4-BE49-F238E27FC236}">
                  <a16:creationId xmlns:a16="http://schemas.microsoft.com/office/drawing/2014/main" id="{A0718501-D576-5800-33F5-DB584411C6DB}"/>
                </a:ext>
              </a:extLst>
            </p:cNvPr>
            <p:cNvSpPr/>
            <p:nvPr/>
          </p:nvSpPr>
          <p:spPr>
            <a:xfrm>
              <a:off x="-60987050" y="2671400"/>
              <a:ext cx="315850" cy="318825"/>
            </a:xfrm>
            <a:custGeom>
              <a:avLst/>
              <a:gdLst/>
              <a:ahLst/>
              <a:cxnLst/>
              <a:rect l="l" t="t" r="r" b="b"/>
              <a:pathLst>
                <a:path w="12634" h="12753" extrusionOk="0">
                  <a:moveTo>
                    <a:pt x="6270" y="844"/>
                  </a:moveTo>
                  <a:lnTo>
                    <a:pt x="11783" y="3175"/>
                  </a:lnTo>
                  <a:lnTo>
                    <a:pt x="11783" y="4152"/>
                  </a:lnTo>
                  <a:lnTo>
                    <a:pt x="757" y="4152"/>
                  </a:lnTo>
                  <a:lnTo>
                    <a:pt x="757" y="3175"/>
                  </a:lnTo>
                  <a:lnTo>
                    <a:pt x="6270" y="844"/>
                  </a:lnTo>
                  <a:close/>
                  <a:moveTo>
                    <a:pt x="2552" y="5002"/>
                  </a:moveTo>
                  <a:lnTo>
                    <a:pt x="2552" y="10232"/>
                  </a:lnTo>
                  <a:lnTo>
                    <a:pt x="1733" y="10232"/>
                  </a:lnTo>
                  <a:lnTo>
                    <a:pt x="1733" y="5002"/>
                  </a:lnTo>
                  <a:close/>
                  <a:moveTo>
                    <a:pt x="5041" y="5002"/>
                  </a:moveTo>
                  <a:lnTo>
                    <a:pt x="5041" y="10232"/>
                  </a:lnTo>
                  <a:lnTo>
                    <a:pt x="3403" y="10232"/>
                  </a:lnTo>
                  <a:lnTo>
                    <a:pt x="3403" y="5002"/>
                  </a:lnTo>
                  <a:close/>
                  <a:moveTo>
                    <a:pt x="6711" y="5002"/>
                  </a:moveTo>
                  <a:lnTo>
                    <a:pt x="6711" y="10232"/>
                  </a:lnTo>
                  <a:lnTo>
                    <a:pt x="5860" y="10232"/>
                  </a:lnTo>
                  <a:lnTo>
                    <a:pt x="5860" y="5002"/>
                  </a:lnTo>
                  <a:close/>
                  <a:moveTo>
                    <a:pt x="9168" y="5002"/>
                  </a:moveTo>
                  <a:lnTo>
                    <a:pt x="9168" y="10232"/>
                  </a:lnTo>
                  <a:lnTo>
                    <a:pt x="7530" y="10232"/>
                  </a:lnTo>
                  <a:lnTo>
                    <a:pt x="7530" y="5002"/>
                  </a:lnTo>
                  <a:close/>
                  <a:moveTo>
                    <a:pt x="10838" y="5002"/>
                  </a:moveTo>
                  <a:lnTo>
                    <a:pt x="10838" y="10232"/>
                  </a:lnTo>
                  <a:lnTo>
                    <a:pt x="10019" y="10232"/>
                  </a:lnTo>
                  <a:lnTo>
                    <a:pt x="10019" y="5002"/>
                  </a:lnTo>
                  <a:close/>
                  <a:moveTo>
                    <a:pt x="11374" y="11020"/>
                  </a:moveTo>
                  <a:cubicBezTo>
                    <a:pt x="11594" y="11051"/>
                    <a:pt x="11783" y="11209"/>
                    <a:pt x="11783" y="11461"/>
                  </a:cubicBezTo>
                  <a:lnTo>
                    <a:pt x="11783" y="11870"/>
                  </a:lnTo>
                  <a:lnTo>
                    <a:pt x="757" y="11870"/>
                  </a:lnTo>
                  <a:lnTo>
                    <a:pt x="757" y="11461"/>
                  </a:lnTo>
                  <a:cubicBezTo>
                    <a:pt x="757" y="11209"/>
                    <a:pt x="946" y="11020"/>
                    <a:pt x="1198" y="11020"/>
                  </a:cubicBezTo>
                  <a:close/>
                  <a:moveTo>
                    <a:pt x="6290" y="1"/>
                  </a:moveTo>
                  <a:cubicBezTo>
                    <a:pt x="6238" y="1"/>
                    <a:pt x="6191" y="9"/>
                    <a:pt x="6144" y="25"/>
                  </a:cubicBezTo>
                  <a:lnTo>
                    <a:pt x="252" y="2514"/>
                  </a:lnTo>
                  <a:cubicBezTo>
                    <a:pt x="95" y="2577"/>
                    <a:pt x="0" y="2703"/>
                    <a:pt x="0" y="2892"/>
                  </a:cubicBezTo>
                  <a:lnTo>
                    <a:pt x="0" y="4561"/>
                  </a:lnTo>
                  <a:cubicBezTo>
                    <a:pt x="0" y="4782"/>
                    <a:pt x="189" y="5002"/>
                    <a:pt x="410" y="5002"/>
                  </a:cubicBezTo>
                  <a:lnTo>
                    <a:pt x="946" y="5002"/>
                  </a:lnTo>
                  <a:lnTo>
                    <a:pt x="946" y="10264"/>
                  </a:lnTo>
                  <a:cubicBezTo>
                    <a:pt x="410" y="10390"/>
                    <a:pt x="0" y="10894"/>
                    <a:pt x="0" y="11492"/>
                  </a:cubicBezTo>
                  <a:lnTo>
                    <a:pt x="0" y="12311"/>
                  </a:lnTo>
                  <a:cubicBezTo>
                    <a:pt x="0" y="12532"/>
                    <a:pt x="189" y="12753"/>
                    <a:pt x="410" y="12753"/>
                  </a:cubicBezTo>
                  <a:lnTo>
                    <a:pt x="12256" y="12753"/>
                  </a:lnTo>
                  <a:cubicBezTo>
                    <a:pt x="12476" y="12753"/>
                    <a:pt x="12634" y="12532"/>
                    <a:pt x="12634" y="12311"/>
                  </a:cubicBezTo>
                  <a:lnTo>
                    <a:pt x="12634" y="11492"/>
                  </a:lnTo>
                  <a:cubicBezTo>
                    <a:pt x="12634" y="10894"/>
                    <a:pt x="12256" y="10390"/>
                    <a:pt x="11689" y="10264"/>
                  </a:cubicBezTo>
                  <a:lnTo>
                    <a:pt x="11689" y="5002"/>
                  </a:lnTo>
                  <a:lnTo>
                    <a:pt x="12256" y="5002"/>
                  </a:lnTo>
                  <a:cubicBezTo>
                    <a:pt x="12476" y="5002"/>
                    <a:pt x="12634" y="4782"/>
                    <a:pt x="12634" y="4561"/>
                  </a:cubicBezTo>
                  <a:lnTo>
                    <a:pt x="12634" y="2892"/>
                  </a:lnTo>
                  <a:cubicBezTo>
                    <a:pt x="12602" y="2734"/>
                    <a:pt x="12539" y="2577"/>
                    <a:pt x="12382" y="2514"/>
                  </a:cubicBezTo>
                  <a:lnTo>
                    <a:pt x="6459" y="25"/>
                  </a:lnTo>
                  <a:cubicBezTo>
                    <a:pt x="6396" y="9"/>
                    <a:pt x="6341" y="1"/>
                    <a:pt x="62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861;p78">
              <a:extLst>
                <a:ext uri="{FF2B5EF4-FFF2-40B4-BE49-F238E27FC236}">
                  <a16:creationId xmlns:a16="http://schemas.microsoft.com/office/drawing/2014/main" id="{1B938450-2CF9-899A-BAD8-5AD2A2CC3C35}"/>
                </a:ext>
              </a:extLst>
            </p:cNvPr>
            <p:cNvSpPr/>
            <p:nvPr/>
          </p:nvSpPr>
          <p:spPr>
            <a:xfrm>
              <a:off x="-60839775" y="27310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79" y="0"/>
                  </a:moveTo>
                  <a:cubicBezTo>
                    <a:pt x="158" y="0"/>
                    <a:pt x="1" y="190"/>
                    <a:pt x="1" y="379"/>
                  </a:cubicBezTo>
                  <a:cubicBezTo>
                    <a:pt x="1" y="599"/>
                    <a:pt x="158" y="788"/>
                    <a:pt x="379" y="788"/>
                  </a:cubicBezTo>
                  <a:cubicBezTo>
                    <a:pt x="599" y="788"/>
                    <a:pt x="789" y="599"/>
                    <a:pt x="789" y="379"/>
                  </a:cubicBezTo>
                  <a:cubicBezTo>
                    <a:pt x="789" y="190"/>
                    <a:pt x="599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CuadroTexto 23">
            <a:extLst>
              <a:ext uri="{FF2B5EF4-FFF2-40B4-BE49-F238E27FC236}">
                <a16:creationId xmlns:a16="http://schemas.microsoft.com/office/drawing/2014/main" id="{BF292FA2-C291-8682-B4F6-B1481CEA868D}"/>
              </a:ext>
            </a:extLst>
          </p:cNvPr>
          <p:cNvSpPr txBox="1"/>
          <p:nvPr/>
        </p:nvSpPr>
        <p:spPr>
          <a:xfrm>
            <a:off x="2584751" y="1084330"/>
            <a:ext cx="702249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21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Recaudo ingresos propios $19.413; 64,2%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CCB841D-C259-B231-F651-78E289563862}"/>
              </a:ext>
            </a:extLst>
          </p:cNvPr>
          <p:cNvSpPr txBox="1">
            <a:spLocks/>
          </p:cNvSpPr>
          <p:nvPr/>
        </p:nvSpPr>
        <p:spPr>
          <a:xfrm>
            <a:off x="2742340" y="177936"/>
            <a:ext cx="6707320" cy="562769"/>
          </a:xfrm>
          <a:prstGeom prst="rect">
            <a:avLst/>
          </a:prstGeom>
        </p:spPr>
        <p:txBody>
          <a:bodyPr vert="horz" lIns="91440" tIns="45721" rIns="91440" bIns="45721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Ingresos Propios 2026 </a:t>
            </a:r>
          </a:p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Acumulada a julio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A17161-51F9-EA7B-7814-544CC3EBA3EF}"/>
              </a:ext>
            </a:extLst>
          </p:cNvPr>
          <p:cNvSpPr txBox="1"/>
          <p:nvPr/>
        </p:nvSpPr>
        <p:spPr>
          <a:xfrm>
            <a:off x="4615911" y="760021"/>
            <a:ext cx="29601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797979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+mn-cs"/>
              </a:rPr>
              <a:t>Cifras en miles de millones de pesos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797979"/>
              </a:solidFill>
              <a:effectLst/>
              <a:uLnTx/>
              <a:uFillTx/>
              <a:latin typeface="Aptos" panose="020B000402020202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187D64-8140-72B6-58F4-6FBC2E853F25}"/>
              </a:ext>
            </a:extLst>
          </p:cNvPr>
          <p:cNvSpPr txBox="1"/>
          <p:nvPr/>
        </p:nvSpPr>
        <p:spPr>
          <a:xfrm>
            <a:off x="2485916" y="6633974"/>
            <a:ext cx="78468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dirty="0">
                <a:latin typeface="Aptos" panose="020B0004020202020204" pitchFamily="34" charset="0"/>
                <a:ea typeface="Verdana" panose="020B0604030504040204" pitchFamily="34" charset="0"/>
              </a:rPr>
              <a:t>Fuente: Ministerio de Hacienda y Crédito Público. Ejecución de ingresos y gastos de las entidades que conforman el Presupuesto General de la Nación.</a:t>
            </a:r>
            <a:endParaRPr lang="es-ES" sz="900" b="0" i="0" u="none" strike="noStrike" dirty="0">
              <a:effectLst/>
              <a:latin typeface="Aptos" panose="020B0004020202020204" pitchFamily="34" charset="0"/>
              <a:ea typeface="Verdana" panose="020B0604030504040204" pitchFamily="34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F8D1BD7F-6701-10E8-7988-048F651A65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7598" y="2176507"/>
            <a:ext cx="3067478" cy="1838582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E959C644-2310-AC9A-7D3F-8060444183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1080" y="2176507"/>
            <a:ext cx="3038899" cy="1876687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0356232C-8003-3FFF-A5BB-F50ABB9AE2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57605" y="4680609"/>
            <a:ext cx="3067478" cy="189574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82E8951C-5BF5-339D-BFEF-ECD0E2DD67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4258" y="4699974"/>
            <a:ext cx="3019846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62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20D9B-871D-BF2E-A85F-9E84AE0F0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9BB1B2D-95EB-155D-79A9-BEDC652AD9B6}"/>
              </a:ext>
            </a:extLst>
          </p:cNvPr>
          <p:cNvSpPr txBox="1"/>
          <p:nvPr/>
        </p:nvSpPr>
        <p:spPr>
          <a:xfrm>
            <a:off x="3506875" y="5817996"/>
            <a:ext cx="1617784" cy="5035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pic>
        <p:nvPicPr>
          <p:cNvPr id="5" name="Imagen 4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EAEC5B0F-EAD6-EBB6-9525-6A7280416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22" y="332245"/>
            <a:ext cx="1036294" cy="40846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1A07E242-01AD-C6B4-7271-CF53093DDB7E}"/>
              </a:ext>
            </a:extLst>
          </p:cNvPr>
          <p:cNvSpPr txBox="1">
            <a:spLocks/>
          </p:cNvSpPr>
          <p:nvPr/>
        </p:nvSpPr>
        <p:spPr>
          <a:xfrm>
            <a:off x="2742339" y="424795"/>
            <a:ext cx="6707320" cy="562769"/>
          </a:xfrm>
          <a:prstGeom prst="rect">
            <a:avLst/>
          </a:prstGeom>
        </p:spPr>
        <p:txBody>
          <a:bodyPr vert="horz" lIns="91440" tIns="45721" rIns="91440" bIns="45721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Ingresos Propios 2026 (Sectores)</a:t>
            </a:r>
          </a:p>
          <a:p>
            <a:pPr algn="ctr">
              <a:defRPr/>
            </a:pPr>
            <a:r>
              <a:rPr lang="es-ES" sz="1600" b="1" dirty="0">
                <a:solidFill>
                  <a:srgbClr val="0B78B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Acumulada a julio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1326D6-F12B-2151-4078-8D82D2449202}"/>
              </a:ext>
            </a:extLst>
          </p:cNvPr>
          <p:cNvSpPr txBox="1"/>
          <p:nvPr/>
        </p:nvSpPr>
        <p:spPr>
          <a:xfrm>
            <a:off x="4615911" y="936127"/>
            <a:ext cx="29601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797979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+mn-cs"/>
              </a:rPr>
              <a:t>Cifras en miles de millones de pesos 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797979"/>
              </a:solidFill>
              <a:effectLst/>
              <a:uLnTx/>
              <a:uFillTx/>
              <a:latin typeface="Aptos" panose="020B000402020202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2A8F08-7395-77AE-A88C-39154E2FE04F}"/>
              </a:ext>
            </a:extLst>
          </p:cNvPr>
          <p:cNvSpPr txBox="1"/>
          <p:nvPr/>
        </p:nvSpPr>
        <p:spPr>
          <a:xfrm>
            <a:off x="2485916" y="6633974"/>
            <a:ext cx="78468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dirty="0">
                <a:latin typeface="Aptos" panose="020B0004020202020204" pitchFamily="34" charset="0"/>
                <a:ea typeface="Verdana" panose="020B0604030504040204" pitchFamily="34" charset="0"/>
              </a:rPr>
              <a:t>Fuente: Ministerio de Hacienda y Crédito Público. Ejecución de ingresos y gastos de las entidades que conforman el Presupuesto General de la Nación.</a:t>
            </a:r>
            <a:endParaRPr lang="es-ES" sz="900" b="0" i="0" u="none" strike="noStrike" dirty="0">
              <a:effectLst/>
              <a:latin typeface="Aptos" panose="020B000402020202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B47527B-4D3F-230A-6A88-6F8E29346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336" y="1300013"/>
            <a:ext cx="8722136" cy="509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75328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28921</TotalTime>
  <Words>684</Words>
  <Application>Microsoft Office PowerPoint</Application>
  <PresentationFormat>Panorámica</PresentationFormat>
  <Paragraphs>86</Paragraphs>
  <Slides>11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Gill Sans MT</vt:lpstr>
      <vt:lpstr>Verdana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Jenny Fernanda Castiblanco Salazar</dc:creator>
  <cp:lastModifiedBy>David Mauricio Venegas Clavijo</cp:lastModifiedBy>
  <cp:revision>264</cp:revision>
  <dcterms:created xsi:type="dcterms:W3CDTF">2023-06-20T19:49:39Z</dcterms:created>
  <dcterms:modified xsi:type="dcterms:W3CDTF">2026-08-20T21:48:39Z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9250145-e870-4645-b500-839dad81cdfa_Enabled">
    <vt:lpwstr>true</vt:lpwstr>
  </property>
  <property fmtid="{D5CDD505-2E9C-101B-9397-08002B2CF9AE}" pid="3" name="MSIP_Label_99250145-e870-4645-b500-839dad81cdfa_SetDate">
    <vt:lpwstr>2025-11-18T17:02:31Z</vt:lpwstr>
  </property>
  <property fmtid="{D5CDD505-2E9C-101B-9397-08002B2CF9AE}" pid="4" name="MSIP_Label_99250145-e870-4645-b500-839dad81cdfa_Method">
    <vt:lpwstr>Privileged</vt:lpwstr>
  </property>
  <property fmtid="{D5CDD505-2E9C-101B-9397-08002B2CF9AE}" pid="5" name="MSIP_Label_99250145-e870-4645-b500-839dad81cdfa_Name">
    <vt:lpwstr>Pública</vt:lpwstr>
  </property>
  <property fmtid="{D5CDD505-2E9C-101B-9397-08002B2CF9AE}" pid="6" name="MSIP_Label_99250145-e870-4645-b500-839dad81cdfa_SiteId">
    <vt:lpwstr>b4ea60d8-be49-40bc-98c4-18c43bfd721e</vt:lpwstr>
  </property>
  <property fmtid="{D5CDD505-2E9C-101B-9397-08002B2CF9AE}" pid="7" name="MSIP_Label_99250145-e870-4645-b500-839dad81cdfa_ActionId">
    <vt:lpwstr>07593e6c-5750-44b1-bc17-f9ca1c418f20</vt:lpwstr>
  </property>
  <property fmtid="{D5CDD505-2E9C-101B-9397-08002B2CF9AE}" pid="8" name="MSIP_Label_99250145-e870-4645-b500-839dad81cdfa_ContentBits">
    <vt:lpwstr>0</vt:lpwstr>
  </property>
  <property fmtid="{D5CDD505-2E9C-101B-9397-08002B2CF9AE}" pid="9" name="MSIP_Label_99250145-e870-4645-b500-839dad81cdfa_Tag">
    <vt:lpwstr>10, 0, 1, 1</vt:lpwstr>
  </property>
</Properties>
</file>