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546" r:id="rId2"/>
    <p:sldId id="277" r:id="rId3"/>
    <p:sldId id="294" r:id="rId4"/>
    <p:sldId id="295" r:id="rId5"/>
    <p:sldId id="298" r:id="rId6"/>
    <p:sldId id="555" r:id="rId7"/>
    <p:sldId id="554" r:id="rId8"/>
    <p:sldId id="551" r:id="rId9"/>
    <p:sldId id="283" r:id="rId10"/>
    <p:sldId id="300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5E5E51-6E42-D561-B9FE-72D44C84E3B8}" name="Andres Camilo Luengas Olaya" initials="AL" userId="S::aluengas@minhacienda.gov.co::c99732b2-aede-4975-b77a-61617e678147" providerId="AD"/>
  <p188:author id="{DB3B9CAF-4970-0064-F9C8-A710C8DB0016}" name="David Mauricio Venegas Clavijo" initials="DV" userId="S::dvenegas@minhacienda.gov.co::73159470-af8b-4427-bdd1-5cc028dbad41" providerId="AD"/>
  <p188:author id="{6D178DF0-91C2-BCB9-73F5-150A2F99F470}" name="Angie Lorena Nuñez Rojas" initials="AN" userId="S::anunez@minhacienda.gov.co::fd139521-95a7-4f65-8c38-50b041bf420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0000"/>
    <a:srgbClr val="16B9A5"/>
    <a:srgbClr val="0B78B5"/>
    <a:srgbClr val="16ADB9"/>
    <a:srgbClr val="797979"/>
    <a:srgbClr val="BDD7EE"/>
    <a:srgbClr val="AACB51"/>
    <a:srgbClr val="D6FAF6"/>
    <a:srgbClr val="BF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E92BDF-73E7-4558-AA6E-E9D9CB057132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9AD6FC5F-E0D7-4DFF-A60E-EE3861E2403E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Aforo Inicial </a:t>
          </a:r>
          <a:br>
            <a:rPr lang="es-CO" sz="1800" b="1" dirty="0">
              <a:latin typeface="Aptos" panose="020B0004020202020204" pitchFamily="34" charset="0"/>
            </a:rPr>
          </a:br>
          <a:r>
            <a:rPr lang="es-CO" sz="1100" i="1" dirty="0">
              <a:latin typeface="Aptos" panose="020B0004020202020204" pitchFamily="34" charset="0"/>
            </a:rPr>
            <a:t>Decreto 1523 de 2024</a:t>
          </a:r>
          <a:br>
            <a:rPr lang="es-CO" sz="1100" i="1" dirty="0">
              <a:latin typeface="Aptos" panose="020B0004020202020204" pitchFamily="34" charset="0"/>
            </a:rPr>
          </a:br>
          <a:r>
            <a:rPr lang="es-CO" sz="1100" i="1" dirty="0">
              <a:latin typeface="Aptos" panose="020B0004020202020204" pitchFamily="34" charset="0"/>
            </a:rPr>
            <a:t>Decreto 1621 de 2024</a:t>
          </a:r>
        </a:p>
        <a:p>
          <a:r>
            <a:rPr lang="es-CO" sz="1800" b="1" dirty="0">
              <a:latin typeface="Aptos" panose="020B0004020202020204" pitchFamily="34" charset="0"/>
              <a:ea typeface="Verdana" panose="020B0604030504040204" pitchFamily="34" charset="0"/>
            </a:rPr>
            <a:t>$511.007</a:t>
          </a:r>
        </a:p>
      </dgm:t>
    </dgm:pt>
    <dgm:pt modelId="{1D63F8ED-6A9B-4265-8BB7-012144B41A5F}" type="parTrans" cxnId="{401C6A52-B4E9-4A94-A909-594427B14148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0A0D9335-6D44-4862-BF45-06960DE7B201}" type="sibTrans" cxnId="{401C6A52-B4E9-4A94-A909-594427B14148}">
      <dgm:prSet/>
      <dgm:spPr/>
      <dgm:t>
        <a:bodyPr/>
        <a:lstStyle/>
        <a:p>
          <a:endParaRPr lang="es-CO" dirty="0">
            <a:solidFill>
              <a:srgbClr val="E3D2B3"/>
            </a:solidFill>
            <a:latin typeface="Gill Sans MT" panose="020B0502020104020203" pitchFamily="34" charset="0"/>
          </a:endParaRPr>
        </a:p>
      </dgm:t>
    </dgm:pt>
    <dgm:pt modelId="{E0248647-1503-41AB-8BC4-B283BF8A25F9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Modificaciones</a:t>
          </a:r>
          <a:endParaRPr lang="es-CO" sz="1200" b="1" dirty="0">
            <a:latin typeface="Aptos" panose="020B0004020202020204" pitchFamily="34" charset="0"/>
          </a:endParaRPr>
        </a:p>
        <a:p>
          <a:r>
            <a:rPr lang="es-CO" sz="1800" b="1" dirty="0">
              <a:latin typeface="Aptos" panose="020B0004020202020204" pitchFamily="34" charset="0"/>
            </a:rPr>
            <a:t>$2.883</a:t>
          </a:r>
        </a:p>
      </dgm:t>
    </dgm:pt>
    <dgm:pt modelId="{6157A7F3-0766-405F-8F2D-64BE02645B46}" type="parTrans" cxnId="{F0ECAEB5-0EEA-4E38-81DC-C0A018121356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BDC167D9-403C-4C44-BB86-08BEE82E81A6}" type="sibTrans" cxnId="{F0ECAEB5-0EEA-4E38-81DC-C0A018121356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83A1508B-91F3-46A3-A678-B8EA9C7708A4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Aforo </a:t>
          </a:r>
          <a:br>
            <a:rPr lang="es-CO" sz="1800" b="1" dirty="0">
              <a:latin typeface="Aptos" panose="020B0004020202020204" pitchFamily="34" charset="0"/>
            </a:rPr>
          </a:br>
          <a:r>
            <a:rPr lang="es-CO" sz="1800" b="1" dirty="0">
              <a:latin typeface="Aptos" panose="020B0004020202020204" pitchFamily="34" charset="0"/>
            </a:rPr>
            <a:t>Vigente</a:t>
          </a:r>
        </a:p>
        <a:p>
          <a:r>
            <a:rPr lang="es-CO" sz="1800" b="1" dirty="0">
              <a:latin typeface="Aptos" panose="020B0004020202020204" pitchFamily="34" charset="0"/>
              <a:ea typeface="Verdana" panose="020B0604030504040204" pitchFamily="34" charset="0"/>
            </a:rPr>
            <a:t>$513.891</a:t>
          </a:r>
          <a:endParaRPr lang="es-CO" sz="1800" b="1" dirty="0">
            <a:latin typeface="Aptos" panose="020B0004020202020204" pitchFamily="34" charset="0"/>
          </a:endParaRPr>
        </a:p>
      </dgm:t>
    </dgm:pt>
    <dgm:pt modelId="{0C73EFCE-437A-4768-BA18-BF5B12FEBA47}" type="par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DC3B5E8C-F2AF-470A-99A9-9245C55BABEF}" type="sib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4D06FF38-CC5E-4EE1-B671-CC0DCD7EC90B}" type="pres">
      <dgm:prSet presAssocID="{C4E92BDF-73E7-4558-AA6E-E9D9CB057132}" presName="Name0" presStyleCnt="0">
        <dgm:presLayoutVars>
          <dgm:dir/>
          <dgm:resizeHandles val="exact"/>
        </dgm:presLayoutVars>
      </dgm:prSet>
      <dgm:spPr/>
    </dgm:pt>
    <dgm:pt modelId="{B685FBBB-5794-423E-A16B-AD4A13CE2C7F}" type="pres">
      <dgm:prSet presAssocID="{9AD6FC5F-E0D7-4DFF-A60E-EE3861E2403E}" presName="node" presStyleLbl="node1" presStyleIdx="0" presStyleCnt="3">
        <dgm:presLayoutVars>
          <dgm:bulletEnabled val="1"/>
        </dgm:presLayoutVars>
      </dgm:prSet>
      <dgm:spPr/>
    </dgm:pt>
    <dgm:pt modelId="{687B8489-A02C-428F-85B7-B3F8944377F1}" type="pres">
      <dgm:prSet presAssocID="{0A0D9335-6D44-4862-BF45-06960DE7B201}" presName="sibTrans" presStyleLbl="sibTrans2D1" presStyleIdx="0" presStyleCnt="2" custScaleX="127239" custScaleY="128417" custLinFactNeighborX="-4202" custLinFactNeighborY="3662"/>
      <dgm:spPr>
        <a:prstGeom prst="mathPlus">
          <a:avLst/>
        </a:prstGeom>
      </dgm:spPr>
    </dgm:pt>
    <dgm:pt modelId="{C6806B71-57CA-49D6-B9C3-7970FD1BA3F5}" type="pres">
      <dgm:prSet presAssocID="{0A0D9335-6D44-4862-BF45-06960DE7B201}" presName="connectorText" presStyleLbl="sibTrans2D1" presStyleIdx="0" presStyleCnt="2"/>
      <dgm:spPr/>
    </dgm:pt>
    <dgm:pt modelId="{877B0D69-5A3A-4D66-BE30-E655A13D336E}" type="pres">
      <dgm:prSet presAssocID="{E0248647-1503-41AB-8BC4-B283BF8A25F9}" presName="node" presStyleLbl="node1" presStyleIdx="1" presStyleCnt="3" custLinFactNeighborX="1116" custLinFactNeighborY="538">
        <dgm:presLayoutVars>
          <dgm:bulletEnabled val="1"/>
        </dgm:presLayoutVars>
      </dgm:prSet>
      <dgm:spPr/>
    </dgm:pt>
    <dgm:pt modelId="{26B6E0A5-4397-469E-BAA1-13CC47FA75D8}" type="pres">
      <dgm:prSet presAssocID="{BDC167D9-403C-4C44-BB86-08BEE82E81A6}" presName="sibTrans" presStyleLbl="sibTrans2D1" presStyleIdx="1" presStyleCnt="2" custLinFactNeighborX="-7818" custLinFactNeighborY="-4356"/>
      <dgm:spPr>
        <a:prstGeom prst="mathEqual">
          <a:avLst/>
        </a:prstGeom>
      </dgm:spPr>
    </dgm:pt>
    <dgm:pt modelId="{8BC3A8CF-F60F-4B11-938A-699FC770EE37}" type="pres">
      <dgm:prSet presAssocID="{BDC167D9-403C-4C44-BB86-08BEE82E81A6}" presName="connectorText" presStyleLbl="sibTrans2D1" presStyleIdx="1" presStyleCnt="2"/>
      <dgm:spPr/>
    </dgm:pt>
    <dgm:pt modelId="{934ACA84-BA89-4E1F-899D-312058C7BA37}" type="pres">
      <dgm:prSet presAssocID="{83A1508B-91F3-46A3-A678-B8EA9C7708A4}" presName="node" presStyleLbl="node1" presStyleIdx="2" presStyleCnt="3" custScaleX="74586" custLinFactNeighborX="-20115" custLinFactNeighborY="2669">
        <dgm:presLayoutVars>
          <dgm:bulletEnabled val="1"/>
        </dgm:presLayoutVars>
      </dgm:prSet>
      <dgm:spPr/>
    </dgm:pt>
  </dgm:ptLst>
  <dgm:cxnLst>
    <dgm:cxn modelId="{F0D9F301-6644-495E-9817-CFE8787FFAAA}" type="presOf" srcId="{83A1508B-91F3-46A3-A678-B8EA9C7708A4}" destId="{934ACA84-BA89-4E1F-899D-312058C7BA37}" srcOrd="0" destOrd="0" presId="urn:microsoft.com/office/officeart/2005/8/layout/process1"/>
    <dgm:cxn modelId="{2BC32C02-7327-4338-B81A-1F2D191D9DDA}" type="presOf" srcId="{E0248647-1503-41AB-8BC4-B283BF8A25F9}" destId="{877B0D69-5A3A-4D66-BE30-E655A13D336E}" srcOrd="0" destOrd="0" presId="urn:microsoft.com/office/officeart/2005/8/layout/process1"/>
    <dgm:cxn modelId="{B058F336-81C4-4BF9-B950-D805429DD387}" type="presOf" srcId="{0A0D9335-6D44-4862-BF45-06960DE7B201}" destId="{687B8489-A02C-428F-85B7-B3F8944377F1}" srcOrd="0" destOrd="0" presId="urn:microsoft.com/office/officeart/2005/8/layout/process1"/>
    <dgm:cxn modelId="{401C6A52-B4E9-4A94-A909-594427B14148}" srcId="{C4E92BDF-73E7-4558-AA6E-E9D9CB057132}" destId="{9AD6FC5F-E0D7-4DFF-A60E-EE3861E2403E}" srcOrd="0" destOrd="0" parTransId="{1D63F8ED-6A9B-4265-8BB7-012144B41A5F}" sibTransId="{0A0D9335-6D44-4862-BF45-06960DE7B201}"/>
    <dgm:cxn modelId="{401A3875-B09B-4841-B809-75DAFEA56FDF}" type="presOf" srcId="{9AD6FC5F-E0D7-4DFF-A60E-EE3861E2403E}" destId="{B685FBBB-5794-423E-A16B-AD4A13CE2C7F}" srcOrd="0" destOrd="0" presId="urn:microsoft.com/office/officeart/2005/8/layout/process1"/>
    <dgm:cxn modelId="{6D4A8386-74E3-471D-88B4-7672E333E2C5}" srcId="{C4E92BDF-73E7-4558-AA6E-E9D9CB057132}" destId="{83A1508B-91F3-46A3-A678-B8EA9C7708A4}" srcOrd="2" destOrd="0" parTransId="{0C73EFCE-437A-4768-BA18-BF5B12FEBA47}" sibTransId="{DC3B5E8C-F2AF-470A-99A9-9245C55BABEF}"/>
    <dgm:cxn modelId="{7197F895-1080-4F01-A25C-C8DCBC4FD291}" type="presOf" srcId="{BDC167D9-403C-4C44-BB86-08BEE82E81A6}" destId="{26B6E0A5-4397-469E-BAA1-13CC47FA75D8}" srcOrd="0" destOrd="0" presId="urn:microsoft.com/office/officeart/2005/8/layout/process1"/>
    <dgm:cxn modelId="{F6A0E9AA-D84E-4D8A-91D5-A43544CF9A81}" type="presOf" srcId="{0A0D9335-6D44-4862-BF45-06960DE7B201}" destId="{C6806B71-57CA-49D6-B9C3-7970FD1BA3F5}" srcOrd="1" destOrd="0" presId="urn:microsoft.com/office/officeart/2005/8/layout/process1"/>
    <dgm:cxn modelId="{F0ECAEB5-0EEA-4E38-81DC-C0A018121356}" srcId="{C4E92BDF-73E7-4558-AA6E-E9D9CB057132}" destId="{E0248647-1503-41AB-8BC4-B283BF8A25F9}" srcOrd="1" destOrd="0" parTransId="{6157A7F3-0766-405F-8F2D-64BE02645B46}" sibTransId="{BDC167D9-403C-4C44-BB86-08BEE82E81A6}"/>
    <dgm:cxn modelId="{232C5ECF-8CC5-49E8-9E8A-A20753A9CD80}" type="presOf" srcId="{C4E92BDF-73E7-4558-AA6E-E9D9CB057132}" destId="{4D06FF38-CC5E-4EE1-B671-CC0DCD7EC90B}" srcOrd="0" destOrd="0" presId="urn:microsoft.com/office/officeart/2005/8/layout/process1"/>
    <dgm:cxn modelId="{BBB5F3F1-22F0-48FD-91D6-07024AAD652F}" type="presOf" srcId="{BDC167D9-403C-4C44-BB86-08BEE82E81A6}" destId="{8BC3A8CF-F60F-4B11-938A-699FC770EE37}" srcOrd="1" destOrd="0" presId="urn:microsoft.com/office/officeart/2005/8/layout/process1"/>
    <dgm:cxn modelId="{2E1843DB-A83A-40D3-8332-E23313EC01B9}" type="presParOf" srcId="{4D06FF38-CC5E-4EE1-B671-CC0DCD7EC90B}" destId="{B685FBBB-5794-423E-A16B-AD4A13CE2C7F}" srcOrd="0" destOrd="0" presId="urn:microsoft.com/office/officeart/2005/8/layout/process1"/>
    <dgm:cxn modelId="{BB312CE3-06BA-4996-BB06-CCD99B9A6C52}" type="presParOf" srcId="{4D06FF38-CC5E-4EE1-B671-CC0DCD7EC90B}" destId="{687B8489-A02C-428F-85B7-B3F8944377F1}" srcOrd="1" destOrd="0" presId="urn:microsoft.com/office/officeart/2005/8/layout/process1"/>
    <dgm:cxn modelId="{88B520E9-5CA8-4E87-9747-728F92E9B2FF}" type="presParOf" srcId="{687B8489-A02C-428F-85B7-B3F8944377F1}" destId="{C6806B71-57CA-49D6-B9C3-7970FD1BA3F5}" srcOrd="0" destOrd="0" presId="urn:microsoft.com/office/officeart/2005/8/layout/process1"/>
    <dgm:cxn modelId="{66E62AC3-0391-4DF1-AA60-2BC3CDCC4C87}" type="presParOf" srcId="{4D06FF38-CC5E-4EE1-B671-CC0DCD7EC90B}" destId="{877B0D69-5A3A-4D66-BE30-E655A13D336E}" srcOrd="2" destOrd="0" presId="urn:microsoft.com/office/officeart/2005/8/layout/process1"/>
    <dgm:cxn modelId="{5A488D71-12B5-4A07-AB67-518C07B26FB9}" type="presParOf" srcId="{4D06FF38-CC5E-4EE1-B671-CC0DCD7EC90B}" destId="{26B6E0A5-4397-469E-BAA1-13CC47FA75D8}" srcOrd="3" destOrd="0" presId="urn:microsoft.com/office/officeart/2005/8/layout/process1"/>
    <dgm:cxn modelId="{41043A71-6B2E-4E26-8F49-8CAFBA1B32F7}" type="presParOf" srcId="{26B6E0A5-4397-469E-BAA1-13CC47FA75D8}" destId="{8BC3A8CF-F60F-4B11-938A-699FC770EE37}" srcOrd="0" destOrd="0" presId="urn:microsoft.com/office/officeart/2005/8/layout/process1"/>
    <dgm:cxn modelId="{CF19466F-9B61-4508-8BFA-9F77A051A688}" type="presParOf" srcId="{4D06FF38-CC5E-4EE1-B671-CC0DCD7EC90B}" destId="{934ACA84-BA89-4E1F-899D-312058C7BA3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E92BDF-73E7-4558-AA6E-E9D9CB057132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9AD6FC5F-E0D7-4DFF-A60E-EE3861E2403E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Aforo</a:t>
          </a:r>
          <a:br>
            <a:rPr lang="es-CO" sz="1800" b="1" dirty="0">
              <a:latin typeface="Aptos" panose="020B0004020202020204" pitchFamily="34" charset="0"/>
            </a:rPr>
          </a:br>
          <a:r>
            <a:rPr lang="es-CO" sz="1800" b="1" dirty="0">
              <a:latin typeface="Aptos" panose="020B0004020202020204" pitchFamily="34" charset="0"/>
            </a:rPr>
            <a:t>Vigente</a:t>
          </a:r>
        </a:p>
        <a:p>
          <a:r>
            <a:rPr lang="es-CO" sz="1800" b="1" dirty="0">
              <a:latin typeface="Aptos" panose="020B0004020202020204" pitchFamily="34" charset="0"/>
              <a:ea typeface="Verdana" panose="020B0604030504040204" pitchFamily="34" charset="0"/>
            </a:rPr>
            <a:t>$513.891</a:t>
          </a:r>
          <a:endParaRPr lang="es-CO" sz="1800" b="1" dirty="0">
            <a:latin typeface="Aptos" panose="020B0004020202020204" pitchFamily="34" charset="0"/>
          </a:endParaRPr>
        </a:p>
      </dgm:t>
    </dgm:pt>
    <dgm:pt modelId="{1D63F8ED-6A9B-4265-8BB7-012144B41A5F}" type="parTrans" cxnId="{401C6A52-B4E9-4A94-A909-594427B14148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0A0D9335-6D44-4862-BF45-06960DE7B201}" type="sibTrans" cxnId="{401C6A52-B4E9-4A94-A909-594427B14148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83A1508B-91F3-46A3-A678-B8EA9C7708A4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Recaudo</a:t>
          </a:r>
          <a:br>
            <a:rPr lang="es-CO" sz="1800" b="1" dirty="0">
              <a:latin typeface="Aptos" panose="020B0004020202020204" pitchFamily="34" charset="0"/>
            </a:rPr>
          </a:br>
          <a:endParaRPr lang="es-CO" sz="1000" dirty="0">
            <a:latin typeface="Aptos" panose="020B0004020202020204" pitchFamily="34" charset="0"/>
          </a:endParaRPr>
        </a:p>
        <a:p>
          <a:r>
            <a:rPr lang="es-CO" sz="1800" b="1" dirty="0">
              <a:latin typeface="Aptos" panose="020B0004020202020204" pitchFamily="34" charset="0"/>
            </a:rPr>
            <a:t>$323.886</a:t>
          </a:r>
        </a:p>
      </dgm:t>
    </dgm:pt>
    <dgm:pt modelId="{0C73EFCE-437A-4768-BA18-BF5B12FEBA47}" type="par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DC3B5E8C-F2AF-470A-99A9-9245C55BABEF}" type="sib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4D06FF38-CC5E-4EE1-B671-CC0DCD7EC90B}" type="pres">
      <dgm:prSet presAssocID="{C4E92BDF-73E7-4558-AA6E-E9D9CB057132}" presName="Name0" presStyleCnt="0">
        <dgm:presLayoutVars>
          <dgm:dir/>
          <dgm:resizeHandles val="exact"/>
        </dgm:presLayoutVars>
      </dgm:prSet>
      <dgm:spPr/>
    </dgm:pt>
    <dgm:pt modelId="{B685FBBB-5794-423E-A16B-AD4A13CE2C7F}" type="pres">
      <dgm:prSet presAssocID="{9AD6FC5F-E0D7-4DFF-A60E-EE3861E2403E}" presName="node" presStyleLbl="node1" presStyleIdx="0" presStyleCnt="2" custLinFactNeighborX="-4637" custLinFactNeighborY="-4347">
        <dgm:presLayoutVars>
          <dgm:bulletEnabled val="1"/>
        </dgm:presLayoutVars>
      </dgm:prSet>
      <dgm:spPr/>
    </dgm:pt>
    <dgm:pt modelId="{687B8489-A02C-428F-85B7-B3F8944377F1}" type="pres">
      <dgm:prSet presAssocID="{0A0D9335-6D44-4862-BF45-06960DE7B201}" presName="sibTrans" presStyleLbl="sibTrans2D1" presStyleIdx="0" presStyleCnt="1"/>
      <dgm:spPr/>
    </dgm:pt>
    <dgm:pt modelId="{C6806B71-57CA-49D6-B9C3-7970FD1BA3F5}" type="pres">
      <dgm:prSet presAssocID="{0A0D9335-6D44-4862-BF45-06960DE7B201}" presName="connectorText" presStyleLbl="sibTrans2D1" presStyleIdx="0" presStyleCnt="1"/>
      <dgm:spPr/>
    </dgm:pt>
    <dgm:pt modelId="{934ACA84-BA89-4E1F-899D-312058C7BA37}" type="pres">
      <dgm:prSet presAssocID="{83A1508B-91F3-46A3-A678-B8EA9C7708A4}" presName="node" presStyleLbl="node1" presStyleIdx="1" presStyleCnt="2" custLinFactNeighborX="-3965" custLinFactNeighborY="-1508">
        <dgm:presLayoutVars>
          <dgm:bulletEnabled val="1"/>
        </dgm:presLayoutVars>
      </dgm:prSet>
      <dgm:spPr/>
    </dgm:pt>
  </dgm:ptLst>
  <dgm:cxnLst>
    <dgm:cxn modelId="{F0D9F301-6644-495E-9817-CFE8787FFAAA}" type="presOf" srcId="{83A1508B-91F3-46A3-A678-B8EA9C7708A4}" destId="{934ACA84-BA89-4E1F-899D-312058C7BA37}" srcOrd="0" destOrd="0" presId="urn:microsoft.com/office/officeart/2005/8/layout/process1"/>
    <dgm:cxn modelId="{B058F336-81C4-4BF9-B950-D805429DD387}" type="presOf" srcId="{0A0D9335-6D44-4862-BF45-06960DE7B201}" destId="{687B8489-A02C-428F-85B7-B3F8944377F1}" srcOrd="0" destOrd="0" presId="urn:microsoft.com/office/officeart/2005/8/layout/process1"/>
    <dgm:cxn modelId="{401C6A52-B4E9-4A94-A909-594427B14148}" srcId="{C4E92BDF-73E7-4558-AA6E-E9D9CB057132}" destId="{9AD6FC5F-E0D7-4DFF-A60E-EE3861E2403E}" srcOrd="0" destOrd="0" parTransId="{1D63F8ED-6A9B-4265-8BB7-012144B41A5F}" sibTransId="{0A0D9335-6D44-4862-BF45-06960DE7B201}"/>
    <dgm:cxn modelId="{401A3875-B09B-4841-B809-75DAFEA56FDF}" type="presOf" srcId="{9AD6FC5F-E0D7-4DFF-A60E-EE3861E2403E}" destId="{B685FBBB-5794-423E-A16B-AD4A13CE2C7F}" srcOrd="0" destOrd="0" presId="urn:microsoft.com/office/officeart/2005/8/layout/process1"/>
    <dgm:cxn modelId="{6D4A8386-74E3-471D-88B4-7672E333E2C5}" srcId="{C4E92BDF-73E7-4558-AA6E-E9D9CB057132}" destId="{83A1508B-91F3-46A3-A678-B8EA9C7708A4}" srcOrd="1" destOrd="0" parTransId="{0C73EFCE-437A-4768-BA18-BF5B12FEBA47}" sibTransId="{DC3B5E8C-F2AF-470A-99A9-9245C55BABEF}"/>
    <dgm:cxn modelId="{F6A0E9AA-D84E-4D8A-91D5-A43544CF9A81}" type="presOf" srcId="{0A0D9335-6D44-4862-BF45-06960DE7B201}" destId="{C6806B71-57CA-49D6-B9C3-7970FD1BA3F5}" srcOrd="1" destOrd="0" presId="urn:microsoft.com/office/officeart/2005/8/layout/process1"/>
    <dgm:cxn modelId="{232C5ECF-8CC5-49E8-9E8A-A20753A9CD80}" type="presOf" srcId="{C4E92BDF-73E7-4558-AA6E-E9D9CB057132}" destId="{4D06FF38-CC5E-4EE1-B671-CC0DCD7EC90B}" srcOrd="0" destOrd="0" presId="urn:microsoft.com/office/officeart/2005/8/layout/process1"/>
    <dgm:cxn modelId="{2E1843DB-A83A-40D3-8332-E23313EC01B9}" type="presParOf" srcId="{4D06FF38-CC5E-4EE1-B671-CC0DCD7EC90B}" destId="{B685FBBB-5794-423E-A16B-AD4A13CE2C7F}" srcOrd="0" destOrd="0" presId="urn:microsoft.com/office/officeart/2005/8/layout/process1"/>
    <dgm:cxn modelId="{BB312CE3-06BA-4996-BB06-CCD99B9A6C52}" type="presParOf" srcId="{4D06FF38-CC5E-4EE1-B671-CC0DCD7EC90B}" destId="{687B8489-A02C-428F-85B7-B3F8944377F1}" srcOrd="1" destOrd="0" presId="urn:microsoft.com/office/officeart/2005/8/layout/process1"/>
    <dgm:cxn modelId="{88B520E9-5CA8-4E87-9747-728F92E9B2FF}" type="presParOf" srcId="{687B8489-A02C-428F-85B7-B3F8944377F1}" destId="{C6806B71-57CA-49D6-B9C3-7970FD1BA3F5}" srcOrd="0" destOrd="0" presId="urn:microsoft.com/office/officeart/2005/8/layout/process1"/>
    <dgm:cxn modelId="{CF19466F-9B61-4508-8BFA-9F77A051A688}" type="presParOf" srcId="{4D06FF38-CC5E-4EE1-B671-CC0DCD7EC90B}" destId="{934ACA84-BA89-4E1F-899D-312058C7BA3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5FBBB-5794-423E-A16B-AD4A13CE2C7F}">
      <dsp:nvSpPr>
        <dsp:cNvPr id="0" name=""/>
        <dsp:cNvSpPr/>
      </dsp:nvSpPr>
      <dsp:spPr>
        <a:xfrm>
          <a:off x="10765" y="0"/>
          <a:ext cx="3074560" cy="9661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Aforo Inicial </a:t>
          </a:r>
          <a:br>
            <a:rPr lang="es-CO" sz="1800" b="1" kern="1200" dirty="0">
              <a:latin typeface="Aptos" panose="020B0004020202020204" pitchFamily="34" charset="0"/>
            </a:rPr>
          </a:br>
          <a:r>
            <a:rPr lang="es-CO" sz="1100" i="1" kern="1200" dirty="0">
              <a:latin typeface="Aptos" panose="020B0004020202020204" pitchFamily="34" charset="0"/>
            </a:rPr>
            <a:t>Decreto 1523 de 2024</a:t>
          </a:r>
          <a:br>
            <a:rPr lang="es-CO" sz="1100" i="1" kern="1200" dirty="0">
              <a:latin typeface="Aptos" panose="020B0004020202020204" pitchFamily="34" charset="0"/>
            </a:rPr>
          </a:br>
          <a:r>
            <a:rPr lang="es-CO" sz="1100" i="1" kern="1200" dirty="0">
              <a:latin typeface="Aptos" panose="020B0004020202020204" pitchFamily="34" charset="0"/>
            </a:rPr>
            <a:t>Decreto 1621 de 2024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  <a:ea typeface="Verdana" panose="020B0604030504040204" pitchFamily="34" charset="0"/>
            </a:rPr>
            <a:t>$511.007</a:t>
          </a:r>
        </a:p>
      </dsp:txBody>
      <dsp:txXfrm>
        <a:off x="39062" y="28297"/>
        <a:ext cx="3017966" cy="909532"/>
      </dsp:txXfrm>
    </dsp:sp>
    <dsp:sp modelId="{687B8489-A02C-428F-85B7-B3F8944377F1}">
      <dsp:nvSpPr>
        <dsp:cNvPr id="0" name=""/>
        <dsp:cNvSpPr/>
      </dsp:nvSpPr>
      <dsp:spPr>
        <a:xfrm>
          <a:off x="3278755" y="21401"/>
          <a:ext cx="838608" cy="979168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400" kern="1200" dirty="0">
            <a:solidFill>
              <a:srgbClr val="E3D2B3"/>
            </a:solidFill>
            <a:latin typeface="Gill Sans MT" panose="020B0502020104020203" pitchFamily="34" charset="0"/>
          </a:endParaRPr>
        </a:p>
      </dsp:txBody>
      <dsp:txXfrm>
        <a:off x="3278755" y="217235"/>
        <a:ext cx="587026" cy="587500"/>
      </dsp:txXfrm>
    </dsp:sp>
    <dsp:sp modelId="{877B0D69-5A3A-4D66-BE30-E655A13D336E}">
      <dsp:nvSpPr>
        <dsp:cNvPr id="0" name=""/>
        <dsp:cNvSpPr/>
      </dsp:nvSpPr>
      <dsp:spPr>
        <a:xfrm>
          <a:off x="4328875" y="0"/>
          <a:ext cx="3074560" cy="966126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Modificaciones</a:t>
          </a:r>
          <a:endParaRPr lang="es-CO" sz="1200" b="1" kern="1200" dirty="0">
            <a:latin typeface="Aptos" panose="020B00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$2.883</a:t>
          </a:r>
        </a:p>
      </dsp:txBody>
      <dsp:txXfrm>
        <a:off x="4357172" y="28297"/>
        <a:ext cx="3017966" cy="909532"/>
      </dsp:txXfrm>
    </dsp:sp>
    <dsp:sp modelId="{26B6E0A5-4397-469E-BAA1-13CC47FA75D8}">
      <dsp:nvSpPr>
        <dsp:cNvPr id="0" name=""/>
        <dsp:cNvSpPr/>
      </dsp:nvSpPr>
      <dsp:spPr>
        <a:xfrm>
          <a:off x="7605476" y="68603"/>
          <a:ext cx="513421" cy="762491"/>
        </a:xfrm>
        <a:prstGeom prst="mathEqual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400" kern="1200">
            <a:latin typeface="Gill Sans MT" panose="020B0502020104020203" pitchFamily="34" charset="0"/>
          </a:endParaRPr>
        </a:p>
      </dsp:txBody>
      <dsp:txXfrm>
        <a:off x="7605476" y="221101"/>
        <a:ext cx="359395" cy="457495"/>
      </dsp:txXfrm>
    </dsp:sp>
    <dsp:sp modelId="{934ACA84-BA89-4E1F-899D-312058C7BA37}">
      <dsp:nvSpPr>
        <dsp:cNvPr id="0" name=""/>
        <dsp:cNvSpPr/>
      </dsp:nvSpPr>
      <dsp:spPr>
        <a:xfrm>
          <a:off x="8372156" y="0"/>
          <a:ext cx="2293191" cy="966126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Aforo </a:t>
          </a:r>
          <a:br>
            <a:rPr lang="es-CO" sz="1800" b="1" kern="1200" dirty="0">
              <a:latin typeface="Aptos" panose="020B0004020202020204" pitchFamily="34" charset="0"/>
            </a:rPr>
          </a:br>
          <a:r>
            <a:rPr lang="es-CO" sz="1800" b="1" kern="1200" dirty="0">
              <a:latin typeface="Aptos" panose="020B0004020202020204" pitchFamily="34" charset="0"/>
            </a:rPr>
            <a:t>Vigente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  <a:ea typeface="Verdana" panose="020B0604030504040204" pitchFamily="34" charset="0"/>
            </a:rPr>
            <a:t>$513.891</a:t>
          </a:r>
          <a:endParaRPr lang="es-CO" sz="1800" b="1" kern="1200" dirty="0">
            <a:latin typeface="Aptos" panose="020B0004020202020204" pitchFamily="34" charset="0"/>
          </a:endParaRPr>
        </a:p>
      </dsp:txBody>
      <dsp:txXfrm>
        <a:off x="8400453" y="28297"/>
        <a:ext cx="2236597" cy="909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5FBBB-5794-423E-A16B-AD4A13CE2C7F}">
      <dsp:nvSpPr>
        <dsp:cNvPr id="0" name=""/>
        <dsp:cNvSpPr/>
      </dsp:nvSpPr>
      <dsp:spPr>
        <a:xfrm>
          <a:off x="0" y="0"/>
          <a:ext cx="3621115" cy="10069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Aforo</a:t>
          </a:r>
          <a:br>
            <a:rPr lang="es-CO" sz="1800" b="1" kern="1200" dirty="0">
              <a:latin typeface="Aptos" panose="020B0004020202020204" pitchFamily="34" charset="0"/>
            </a:rPr>
          </a:br>
          <a:r>
            <a:rPr lang="es-CO" sz="1800" b="1" kern="1200" dirty="0">
              <a:latin typeface="Aptos" panose="020B0004020202020204" pitchFamily="34" charset="0"/>
            </a:rPr>
            <a:t>Vigente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  <a:ea typeface="Verdana" panose="020B0604030504040204" pitchFamily="34" charset="0"/>
            </a:rPr>
            <a:t>$513.891</a:t>
          </a:r>
          <a:endParaRPr lang="es-CO" sz="1800" b="1" kern="1200" dirty="0">
            <a:latin typeface="Aptos" panose="020B0004020202020204" pitchFamily="34" charset="0"/>
          </a:endParaRPr>
        </a:p>
      </dsp:txBody>
      <dsp:txXfrm>
        <a:off x="29494" y="29494"/>
        <a:ext cx="3562127" cy="948003"/>
      </dsp:txXfrm>
    </dsp:sp>
    <dsp:sp modelId="{687B8489-A02C-428F-85B7-B3F8944377F1}">
      <dsp:nvSpPr>
        <dsp:cNvPr id="0" name=""/>
        <dsp:cNvSpPr/>
      </dsp:nvSpPr>
      <dsp:spPr>
        <a:xfrm>
          <a:off x="3970356" y="54477"/>
          <a:ext cx="740390" cy="898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000" kern="1200">
            <a:latin typeface="Gill Sans MT" panose="020B0502020104020203" pitchFamily="34" charset="0"/>
          </a:endParaRPr>
        </a:p>
      </dsp:txBody>
      <dsp:txXfrm>
        <a:off x="3970356" y="234084"/>
        <a:ext cx="518273" cy="538822"/>
      </dsp:txXfrm>
    </dsp:sp>
    <dsp:sp modelId="{934ACA84-BA89-4E1F-899D-312058C7BA37}">
      <dsp:nvSpPr>
        <dsp:cNvPr id="0" name=""/>
        <dsp:cNvSpPr/>
      </dsp:nvSpPr>
      <dsp:spPr>
        <a:xfrm>
          <a:off x="5018078" y="0"/>
          <a:ext cx="3621115" cy="1006991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Recaudo</a:t>
          </a:r>
          <a:br>
            <a:rPr lang="es-CO" sz="1800" b="1" kern="1200" dirty="0">
              <a:latin typeface="Aptos" panose="020B0004020202020204" pitchFamily="34" charset="0"/>
            </a:rPr>
          </a:br>
          <a:endParaRPr lang="es-CO" sz="1000" kern="1200" dirty="0">
            <a:latin typeface="Aptos" panose="020B00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$323.886</a:t>
          </a:r>
        </a:p>
      </dsp:txBody>
      <dsp:txXfrm>
        <a:off x="5047572" y="29494"/>
        <a:ext cx="3562127" cy="948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5877F-09EB-4691-AE3F-FF1CEDACD3D3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A70A96-9F02-4B7F-9AF0-6652C85155B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057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C382D-8D5D-93A4-67F4-F7B63A9D1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38957E-D076-DE18-D2F7-4DCC395A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10EBB-0ED3-57D2-7B32-B972230F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A69164-F1CB-9507-C995-9A355DB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6E8C-B72B-685B-4F23-63719B6E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231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3D39E-C6D3-8C86-3318-47066964B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DEF1E0-3EF4-0AEC-D54E-AB8648332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109480-2F5A-6DE0-DAA4-A7AC60BA3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09D06F-B005-3088-2799-0EB3EF82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C5670D-003A-39C3-BA60-D7628EF29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746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A6691F-2F39-162D-7CF8-C9CC2DE3C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10B8D3-A3E0-C1D6-CEE0-C8996E3FD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F141F4-B488-30AA-E7C3-29186F8E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8FAAC0-BFC4-0D2D-64DA-298B4A97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319B0F-D728-C5C4-93E9-56D5A7651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123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E6F83E-5ECC-8069-11AA-2BF893574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048798-2292-81DC-CA28-437D5E457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B062F-EDE3-9AAC-187E-36E2C241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413BD0-4B03-5E62-9848-C4606015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B7748F-DB2E-836D-6CF2-4E8645FB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736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3360-F6B2-9482-FC7A-D07F9CE2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542B22-64AD-A6B7-D0A6-50BC25ED9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A763F2-399D-E739-2623-021E8567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7280BC-29F1-C6BB-3129-4221E89E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A96131-9691-54CF-0DCD-E62D6DA3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398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1CA40-D362-7C25-D68B-7F953D9C8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86664F-4B4F-D0D2-3B69-79DFAC04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4B3E55-7B93-B3A5-F1A5-E848A4166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F4D2A7-63DC-A882-4F4D-110ACD07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2A0127-57F9-7664-F025-8A9F4B759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6E33D-F4DF-7101-E421-EE80C134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977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7435E-B49C-D2B5-F1A7-A1AC530C5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FC1CF6-73E1-2602-AF1F-FE4D6EF5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8A0C72-B28D-8028-967D-ACF88EF24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6D2C7D-4D2E-1572-7E2D-EB1CE2808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D12B75-01DF-6811-8C0A-20BB11924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36A424-0547-A1D2-2093-A1C116ED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A52DBB-7585-4664-C335-C07EE366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510549-166F-76F0-B365-57C3956A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4225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A7E5F-94CA-5F4B-D325-696A8CAAE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959F80-28FA-CD2C-9731-AFBD518B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C8F71E-73DE-47EB-0EFA-AC220834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778B300-613D-81D8-1197-801DAB0F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261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439288-3FFC-E246-3585-F356D6A3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2C44E97-0B08-6AA6-92A2-0B585F67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83DFE74-F577-FAE1-8489-FCDD5208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407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F8277-53B7-E54E-E1DE-6E818072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C6E34-B7B8-8250-D5FF-32F61A175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79B95E-8A71-6D9D-4C37-F554B9624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875476-17F6-7A42-B712-3AC74E58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D9D217-789D-C75E-ED6B-C27243D9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50E143-54EA-C3A7-9B45-5E4D5153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26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0100A-E205-A8C3-5321-FB203690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2D54A7-B1B9-6E21-CFC5-06787AD44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47AE44-DD98-FF89-B9EF-CED4FAFF8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EC4D8-314B-9B99-5AF4-829C93145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26C601-2386-9E40-4BFC-E2118B65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771D9E-FC7E-E060-A0FD-18E034C0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115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F55B05-5A18-9201-B5F0-9188C0B1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1E6D64-FEBC-8E64-D18F-8FCEB3E60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D2F509-B85A-0A75-AE80-302D12716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6DEFA-822C-074B-9AA5-CD58110DA059}" type="datetimeFigureOut">
              <a:rPr lang="es-CO" smtClean="0"/>
              <a:t>19/09/2025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C75622-A1E4-D06E-9A8D-F793996D1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6DFD92-DB30-9339-BFE4-DA7D85C0F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420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35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11" Type="http://schemas.openxmlformats.org/officeDocument/2006/relationships/image" Target="../media/image33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0EA4A-72C1-D596-662C-81A22AFBB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0C01F9C-BAD4-50D2-5F20-E9C6BE594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7210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65349C7-78BC-20AF-7011-0B5EACC1A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600" y="4578692"/>
            <a:ext cx="3073400" cy="197637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5D784AD-3D98-1924-6D7B-5A38FCAED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619" y="2577269"/>
            <a:ext cx="4696353" cy="85173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370935F-103E-1E0E-E8F9-71A2A6028387}"/>
              </a:ext>
            </a:extLst>
          </p:cNvPr>
          <p:cNvSpPr/>
          <p:nvPr/>
        </p:nvSpPr>
        <p:spPr>
          <a:xfrm>
            <a:off x="3364992" y="5791385"/>
            <a:ext cx="5158232" cy="557784"/>
          </a:xfrm>
          <a:prstGeom prst="rect">
            <a:avLst/>
          </a:prstGeom>
          <a:solidFill>
            <a:srgbClr val="16AD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4400" b="1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5CCBB7-EAFB-1831-83D6-1D915EED45D8}"/>
              </a:ext>
            </a:extLst>
          </p:cNvPr>
          <p:cNvSpPr txBox="1"/>
          <p:nvPr/>
        </p:nvSpPr>
        <p:spPr>
          <a:xfrm>
            <a:off x="3214081" y="5703462"/>
            <a:ext cx="5819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</a:t>
            </a:r>
            <a:r>
              <a:rPr lang="es-CO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2229BE-B557-6055-2212-5CAD07137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3089" y="4804533"/>
            <a:ext cx="5102606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77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B4058-BD55-FCC0-C9F9-9CC15AF42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C243BCC-34DB-21EA-6A0C-423296AF6BEE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0E34DA53-96AC-A9D4-3F39-478C54A08ED4}"/>
              </a:ext>
            </a:extLst>
          </p:cNvPr>
          <p:cNvSpPr txBox="1">
            <a:spLocks/>
          </p:cNvSpPr>
          <p:nvPr/>
        </p:nvSpPr>
        <p:spPr>
          <a:xfrm>
            <a:off x="1588185" y="479929"/>
            <a:ext cx="7777608" cy="521551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0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 Modificaciones Ingresos del PGN 2025</a:t>
            </a:r>
          </a:p>
        </p:txBody>
      </p:sp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1533B0F4-4378-C1B1-350E-C1B61C9F5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4B1D738-4B55-0591-3FE7-CE5C04C44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731" y="1459365"/>
            <a:ext cx="8948169" cy="434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2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F1BEB-5F56-E9A7-ABC1-8BD7F7EE9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5079225-0DEF-058B-0134-2AB84AF9A562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AEEA7AA3-8DB0-F3FD-E64C-35409D14A8B1}"/>
              </a:ext>
            </a:extLst>
          </p:cNvPr>
          <p:cNvSpPr txBox="1"/>
          <p:nvPr/>
        </p:nvSpPr>
        <p:spPr>
          <a:xfrm>
            <a:off x="0" y="6642556"/>
            <a:ext cx="1153154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b="1" i="0" u="none" strike="noStrike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Fuente</a:t>
            </a:r>
            <a:r>
              <a:rPr lang="es-ES" sz="900" b="0" i="0" u="none" strike="noStrike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: Dirección General del Presupuesto Público Nacional- Subdirección de Análisis y Consolidación Presupuestal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06662B8-CF28-881F-2A58-33995D145287}"/>
              </a:ext>
            </a:extLst>
          </p:cNvPr>
          <p:cNvSpPr txBox="1"/>
          <p:nvPr/>
        </p:nvSpPr>
        <p:spPr>
          <a:xfrm>
            <a:off x="4784343" y="1071493"/>
            <a:ext cx="26233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100" b="1" i="0" u="none" strike="noStrike" dirty="0">
                <a:solidFill>
                  <a:srgbClr val="797979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Cifras en miles de millones de pesos</a:t>
            </a:r>
            <a:endParaRPr lang="es-CO" sz="3200" b="1" dirty="0">
              <a:solidFill>
                <a:srgbClr val="797979"/>
              </a:solidFill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51813980-8A8A-26EA-5650-915EACFFDF3D}"/>
              </a:ext>
            </a:extLst>
          </p:cNvPr>
          <p:cNvSpPr txBox="1">
            <a:spLocks/>
          </p:cNvSpPr>
          <p:nvPr/>
        </p:nvSpPr>
        <p:spPr>
          <a:xfrm>
            <a:off x="1600164" y="412328"/>
            <a:ext cx="7735957" cy="536850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0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Ciclo de Ejecución Presupuesto de Ingresos PGN 2025</a:t>
            </a:r>
          </a:p>
        </p:txBody>
      </p:sp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653B60BC-8035-87AA-4412-D0AB58E7F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C72C4954-961C-FDE4-F5C0-DAE9AC837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3029597"/>
              </p:ext>
            </p:extLst>
          </p:nvPr>
        </p:nvGraphicFramePr>
        <p:xfrm>
          <a:off x="933592" y="1866182"/>
          <a:ext cx="10923493" cy="966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8A86D519-97EC-5CB3-DBB0-675E7B1F4ADE}"/>
              </a:ext>
            </a:extLst>
          </p:cNvPr>
          <p:cNvSpPr txBox="1"/>
          <p:nvPr/>
        </p:nvSpPr>
        <p:spPr>
          <a:xfrm rot="16200000">
            <a:off x="82686" y="2087632"/>
            <a:ext cx="966124" cy="52322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rgbClr val="0B78B5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Aforo</a:t>
            </a:r>
          </a:p>
          <a:p>
            <a:pPr algn="ctr"/>
            <a:r>
              <a:rPr lang="es-CO" sz="1400" b="1" dirty="0">
                <a:solidFill>
                  <a:srgbClr val="0B78B5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2025</a:t>
            </a:r>
          </a:p>
        </p:txBody>
      </p:sp>
      <p:grpSp>
        <p:nvGrpSpPr>
          <p:cNvPr id="21" name="Google Shape;9783;p76">
            <a:extLst>
              <a:ext uri="{FF2B5EF4-FFF2-40B4-BE49-F238E27FC236}">
                <a16:creationId xmlns:a16="http://schemas.microsoft.com/office/drawing/2014/main" id="{608F0FC4-27D1-19C0-3E16-553A52600B9B}"/>
              </a:ext>
            </a:extLst>
          </p:cNvPr>
          <p:cNvGrpSpPr/>
          <p:nvPr/>
        </p:nvGrpSpPr>
        <p:grpSpPr>
          <a:xfrm>
            <a:off x="5540005" y="2214075"/>
            <a:ext cx="306711" cy="306711"/>
            <a:chOff x="-61354875" y="2671225"/>
            <a:chExt cx="316650" cy="316650"/>
          </a:xfrm>
          <a:solidFill>
            <a:schemeClr val="bg1"/>
          </a:solidFill>
        </p:grpSpPr>
        <p:sp>
          <p:nvSpPr>
            <p:cNvPr id="26" name="Google Shape;9784;p76">
              <a:extLst>
                <a:ext uri="{FF2B5EF4-FFF2-40B4-BE49-F238E27FC236}">
                  <a16:creationId xmlns:a16="http://schemas.microsoft.com/office/drawing/2014/main" id="{DBBC36C6-6A7C-53D5-5E28-D66010859E07}"/>
                </a:ext>
              </a:extLst>
            </p:cNvPr>
            <p:cNvSpPr/>
            <p:nvPr/>
          </p:nvSpPr>
          <p:spPr>
            <a:xfrm>
              <a:off x="-61354875" y="2671225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11405" y="1701"/>
                  </a:moveTo>
                  <a:cubicBezTo>
                    <a:pt x="11657" y="1701"/>
                    <a:pt x="11847" y="1890"/>
                    <a:pt x="11847" y="2111"/>
                  </a:cubicBezTo>
                  <a:lnTo>
                    <a:pt x="11847" y="3340"/>
                  </a:lnTo>
                  <a:lnTo>
                    <a:pt x="820" y="3340"/>
                  </a:lnTo>
                  <a:lnTo>
                    <a:pt x="820" y="2111"/>
                  </a:lnTo>
                  <a:cubicBezTo>
                    <a:pt x="820" y="1890"/>
                    <a:pt x="1009" y="1701"/>
                    <a:pt x="1198" y="1701"/>
                  </a:cubicBezTo>
                  <a:lnTo>
                    <a:pt x="1639" y="1701"/>
                  </a:lnTo>
                  <a:lnTo>
                    <a:pt x="1639" y="2111"/>
                  </a:lnTo>
                  <a:cubicBezTo>
                    <a:pt x="1639" y="2363"/>
                    <a:pt x="1828" y="2552"/>
                    <a:pt x="2048" y="2552"/>
                  </a:cubicBezTo>
                  <a:cubicBezTo>
                    <a:pt x="2237" y="2552"/>
                    <a:pt x="2427" y="2363"/>
                    <a:pt x="2427" y="2111"/>
                  </a:cubicBezTo>
                  <a:lnTo>
                    <a:pt x="2427" y="1701"/>
                  </a:lnTo>
                  <a:lnTo>
                    <a:pt x="5892" y="1701"/>
                  </a:lnTo>
                  <a:lnTo>
                    <a:pt x="5892" y="2111"/>
                  </a:lnTo>
                  <a:cubicBezTo>
                    <a:pt x="5892" y="2363"/>
                    <a:pt x="6081" y="2552"/>
                    <a:pt x="6333" y="2552"/>
                  </a:cubicBezTo>
                  <a:cubicBezTo>
                    <a:pt x="6585" y="2552"/>
                    <a:pt x="6743" y="2363"/>
                    <a:pt x="6743" y="2111"/>
                  </a:cubicBezTo>
                  <a:lnTo>
                    <a:pt x="6743" y="1701"/>
                  </a:lnTo>
                  <a:lnTo>
                    <a:pt x="10208" y="1701"/>
                  </a:lnTo>
                  <a:lnTo>
                    <a:pt x="10208" y="2111"/>
                  </a:lnTo>
                  <a:cubicBezTo>
                    <a:pt x="10208" y="2363"/>
                    <a:pt x="10397" y="2552"/>
                    <a:pt x="10618" y="2552"/>
                  </a:cubicBezTo>
                  <a:cubicBezTo>
                    <a:pt x="10870" y="2552"/>
                    <a:pt x="11027" y="2363"/>
                    <a:pt x="11027" y="2111"/>
                  </a:cubicBezTo>
                  <a:lnTo>
                    <a:pt x="11027" y="1701"/>
                  </a:lnTo>
                  <a:close/>
                  <a:moveTo>
                    <a:pt x="11878" y="4159"/>
                  </a:moveTo>
                  <a:lnTo>
                    <a:pt x="11878" y="6112"/>
                  </a:lnTo>
                  <a:lnTo>
                    <a:pt x="11847" y="6112"/>
                  </a:lnTo>
                  <a:cubicBezTo>
                    <a:pt x="11090" y="5072"/>
                    <a:pt x="9862" y="4442"/>
                    <a:pt x="8538" y="4442"/>
                  </a:cubicBezTo>
                  <a:cubicBezTo>
                    <a:pt x="6239" y="4442"/>
                    <a:pt x="4411" y="6301"/>
                    <a:pt x="4411" y="8569"/>
                  </a:cubicBezTo>
                  <a:cubicBezTo>
                    <a:pt x="4411" y="9168"/>
                    <a:pt x="4506" y="9735"/>
                    <a:pt x="4758" y="10239"/>
                  </a:cubicBezTo>
                  <a:lnTo>
                    <a:pt x="1261" y="10239"/>
                  </a:lnTo>
                  <a:cubicBezTo>
                    <a:pt x="1009" y="10239"/>
                    <a:pt x="851" y="10050"/>
                    <a:pt x="851" y="9830"/>
                  </a:cubicBezTo>
                  <a:lnTo>
                    <a:pt x="851" y="4159"/>
                  </a:lnTo>
                  <a:close/>
                  <a:moveTo>
                    <a:pt x="8538" y="5261"/>
                  </a:moveTo>
                  <a:cubicBezTo>
                    <a:pt x="10334" y="5261"/>
                    <a:pt x="11847" y="6774"/>
                    <a:pt x="11847" y="8569"/>
                  </a:cubicBezTo>
                  <a:cubicBezTo>
                    <a:pt x="11847" y="10397"/>
                    <a:pt x="10334" y="11877"/>
                    <a:pt x="8538" y="11877"/>
                  </a:cubicBezTo>
                  <a:cubicBezTo>
                    <a:pt x="6711" y="11877"/>
                    <a:pt x="5230" y="10397"/>
                    <a:pt x="5230" y="8569"/>
                  </a:cubicBezTo>
                  <a:cubicBezTo>
                    <a:pt x="5230" y="6774"/>
                    <a:pt x="6743" y="5261"/>
                    <a:pt x="8538" y="5261"/>
                  </a:cubicBezTo>
                  <a:close/>
                  <a:moveTo>
                    <a:pt x="2048" y="0"/>
                  </a:moveTo>
                  <a:cubicBezTo>
                    <a:pt x="1828" y="0"/>
                    <a:pt x="1639" y="189"/>
                    <a:pt x="1639" y="441"/>
                  </a:cubicBezTo>
                  <a:lnTo>
                    <a:pt x="1639" y="851"/>
                  </a:lnTo>
                  <a:lnTo>
                    <a:pt x="1198" y="851"/>
                  </a:lnTo>
                  <a:cubicBezTo>
                    <a:pt x="536" y="851"/>
                    <a:pt x="1" y="1418"/>
                    <a:pt x="1" y="2079"/>
                  </a:cubicBezTo>
                  <a:lnTo>
                    <a:pt x="1" y="9798"/>
                  </a:lnTo>
                  <a:cubicBezTo>
                    <a:pt x="1" y="10460"/>
                    <a:pt x="536" y="11027"/>
                    <a:pt x="1198" y="11027"/>
                  </a:cubicBezTo>
                  <a:lnTo>
                    <a:pt x="5230" y="11027"/>
                  </a:lnTo>
                  <a:cubicBezTo>
                    <a:pt x="5987" y="12003"/>
                    <a:pt x="7184" y="12665"/>
                    <a:pt x="8538" y="12665"/>
                  </a:cubicBezTo>
                  <a:cubicBezTo>
                    <a:pt x="10807" y="12665"/>
                    <a:pt x="12666" y="10838"/>
                    <a:pt x="12666" y="8538"/>
                  </a:cubicBezTo>
                  <a:lnTo>
                    <a:pt x="12666" y="2079"/>
                  </a:lnTo>
                  <a:cubicBezTo>
                    <a:pt x="12666" y="1418"/>
                    <a:pt x="12130" y="851"/>
                    <a:pt x="11405" y="851"/>
                  </a:cubicBezTo>
                  <a:lnTo>
                    <a:pt x="11027" y="851"/>
                  </a:lnTo>
                  <a:lnTo>
                    <a:pt x="11027" y="441"/>
                  </a:lnTo>
                  <a:cubicBezTo>
                    <a:pt x="11027" y="189"/>
                    <a:pt x="10807" y="0"/>
                    <a:pt x="10618" y="0"/>
                  </a:cubicBezTo>
                  <a:cubicBezTo>
                    <a:pt x="10397" y="0"/>
                    <a:pt x="10177" y="189"/>
                    <a:pt x="10177" y="441"/>
                  </a:cubicBezTo>
                  <a:lnTo>
                    <a:pt x="10177" y="851"/>
                  </a:lnTo>
                  <a:lnTo>
                    <a:pt x="6711" y="851"/>
                  </a:lnTo>
                  <a:lnTo>
                    <a:pt x="6711" y="441"/>
                  </a:lnTo>
                  <a:cubicBezTo>
                    <a:pt x="6711" y="189"/>
                    <a:pt x="6522" y="0"/>
                    <a:pt x="6333" y="0"/>
                  </a:cubicBezTo>
                  <a:cubicBezTo>
                    <a:pt x="6081" y="0"/>
                    <a:pt x="5892" y="189"/>
                    <a:pt x="5892" y="441"/>
                  </a:cubicBezTo>
                  <a:lnTo>
                    <a:pt x="5892" y="851"/>
                  </a:lnTo>
                  <a:lnTo>
                    <a:pt x="2427" y="851"/>
                  </a:lnTo>
                  <a:lnTo>
                    <a:pt x="2427" y="441"/>
                  </a:lnTo>
                  <a:cubicBezTo>
                    <a:pt x="2427" y="189"/>
                    <a:pt x="2237" y="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785;p76">
              <a:extLst>
                <a:ext uri="{FF2B5EF4-FFF2-40B4-BE49-F238E27FC236}">
                  <a16:creationId xmlns:a16="http://schemas.microsoft.com/office/drawing/2014/main" id="{C5DBCED8-D65D-43F1-C001-096CB8A12630}"/>
                </a:ext>
              </a:extLst>
            </p:cNvPr>
            <p:cNvSpPr/>
            <p:nvPr/>
          </p:nvSpPr>
          <p:spPr>
            <a:xfrm>
              <a:off x="-61172925" y="2813775"/>
              <a:ext cx="62225" cy="145725"/>
            </a:xfrm>
            <a:custGeom>
              <a:avLst/>
              <a:gdLst/>
              <a:ahLst/>
              <a:cxnLst/>
              <a:rect l="l" t="t" r="r" b="b"/>
              <a:pathLst>
                <a:path w="2489" h="5829" extrusionOk="0">
                  <a:moveTo>
                    <a:pt x="1260" y="0"/>
                  </a:moveTo>
                  <a:cubicBezTo>
                    <a:pt x="1008" y="0"/>
                    <a:pt x="819" y="190"/>
                    <a:pt x="819" y="410"/>
                  </a:cubicBezTo>
                  <a:lnTo>
                    <a:pt x="819" y="662"/>
                  </a:lnTo>
                  <a:cubicBezTo>
                    <a:pt x="347" y="820"/>
                    <a:pt x="0" y="1292"/>
                    <a:pt x="0" y="1859"/>
                  </a:cubicBezTo>
                  <a:cubicBezTo>
                    <a:pt x="0" y="2521"/>
                    <a:pt x="536" y="2899"/>
                    <a:pt x="977" y="3245"/>
                  </a:cubicBezTo>
                  <a:cubicBezTo>
                    <a:pt x="1292" y="3466"/>
                    <a:pt x="1639" y="3687"/>
                    <a:pt x="1639" y="3939"/>
                  </a:cubicBezTo>
                  <a:cubicBezTo>
                    <a:pt x="1639" y="4191"/>
                    <a:pt x="1450" y="4380"/>
                    <a:pt x="1260" y="4380"/>
                  </a:cubicBezTo>
                  <a:cubicBezTo>
                    <a:pt x="1008" y="4380"/>
                    <a:pt x="819" y="4191"/>
                    <a:pt x="819" y="3939"/>
                  </a:cubicBezTo>
                  <a:cubicBezTo>
                    <a:pt x="819" y="3718"/>
                    <a:pt x="630" y="3498"/>
                    <a:pt x="441" y="3498"/>
                  </a:cubicBezTo>
                  <a:cubicBezTo>
                    <a:pt x="189" y="3498"/>
                    <a:pt x="0" y="3718"/>
                    <a:pt x="0" y="3939"/>
                  </a:cubicBezTo>
                  <a:cubicBezTo>
                    <a:pt x="0" y="4506"/>
                    <a:pt x="347" y="4915"/>
                    <a:pt x="819" y="5136"/>
                  </a:cubicBezTo>
                  <a:lnTo>
                    <a:pt x="819" y="5388"/>
                  </a:lnTo>
                  <a:cubicBezTo>
                    <a:pt x="819" y="5640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388"/>
                  </a:cubicBezTo>
                  <a:lnTo>
                    <a:pt x="1639" y="5136"/>
                  </a:lnTo>
                  <a:cubicBezTo>
                    <a:pt x="2111" y="4978"/>
                    <a:pt x="2489" y="4506"/>
                    <a:pt x="2489" y="3939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2"/>
                    <a:pt x="819" y="2080"/>
                    <a:pt x="819" y="1859"/>
                  </a:cubicBezTo>
                  <a:cubicBezTo>
                    <a:pt x="819" y="1607"/>
                    <a:pt x="1008" y="1418"/>
                    <a:pt x="1260" y="1418"/>
                  </a:cubicBezTo>
                  <a:cubicBezTo>
                    <a:pt x="1513" y="1418"/>
                    <a:pt x="1639" y="1607"/>
                    <a:pt x="1639" y="1859"/>
                  </a:cubicBezTo>
                  <a:cubicBezTo>
                    <a:pt x="1639" y="2080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59"/>
                  </a:cubicBezTo>
                  <a:cubicBezTo>
                    <a:pt x="2489" y="1292"/>
                    <a:pt x="2143" y="883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786;p76">
              <a:extLst>
                <a:ext uri="{FF2B5EF4-FFF2-40B4-BE49-F238E27FC236}">
                  <a16:creationId xmlns:a16="http://schemas.microsoft.com/office/drawing/2014/main" id="{9E4C26BB-155B-E6B1-EFB1-F5B04F8BA719}"/>
                </a:ext>
              </a:extLst>
            </p:cNvPr>
            <p:cNvSpPr/>
            <p:nvPr/>
          </p:nvSpPr>
          <p:spPr>
            <a:xfrm>
              <a:off x="-61313925" y="279645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0"/>
                    <a:pt x="1639" y="378"/>
                  </a:cubicBezTo>
                  <a:cubicBezTo>
                    <a:pt x="1639" y="158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787;p76">
              <a:extLst>
                <a:ext uri="{FF2B5EF4-FFF2-40B4-BE49-F238E27FC236}">
                  <a16:creationId xmlns:a16="http://schemas.microsoft.com/office/drawing/2014/main" id="{96E2A034-C6AB-85CC-EF32-C4630ACA537E}"/>
                </a:ext>
              </a:extLst>
            </p:cNvPr>
            <p:cNvSpPr/>
            <p:nvPr/>
          </p:nvSpPr>
          <p:spPr>
            <a:xfrm>
              <a:off x="-61313925" y="283740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1"/>
                  </a:moveTo>
                  <a:cubicBezTo>
                    <a:pt x="158" y="1"/>
                    <a:pt x="1" y="190"/>
                    <a:pt x="1" y="442"/>
                  </a:cubicBezTo>
                  <a:cubicBezTo>
                    <a:pt x="1" y="631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1"/>
                    <a:pt x="1639" y="442"/>
                  </a:cubicBezTo>
                  <a:cubicBezTo>
                    <a:pt x="1639" y="190"/>
                    <a:pt x="1419" y="1"/>
                    <a:pt x="12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788;p76">
              <a:extLst>
                <a:ext uri="{FF2B5EF4-FFF2-40B4-BE49-F238E27FC236}">
                  <a16:creationId xmlns:a16="http://schemas.microsoft.com/office/drawing/2014/main" id="{4806AD86-FABC-192C-D07B-3D478D5DBD36}"/>
                </a:ext>
              </a:extLst>
            </p:cNvPr>
            <p:cNvSpPr/>
            <p:nvPr/>
          </p:nvSpPr>
          <p:spPr>
            <a:xfrm>
              <a:off x="-61313925" y="2877575"/>
              <a:ext cx="40975" cy="22075"/>
            </a:xfrm>
            <a:custGeom>
              <a:avLst/>
              <a:gdLst/>
              <a:ahLst/>
              <a:cxnLst/>
              <a:rect l="l" t="t" r="r" b="b"/>
              <a:pathLst>
                <a:path w="1639" h="883" extrusionOk="0">
                  <a:moveTo>
                    <a:pt x="410" y="0"/>
                  </a:moveTo>
                  <a:cubicBezTo>
                    <a:pt x="158" y="0"/>
                    <a:pt x="1" y="221"/>
                    <a:pt x="1" y="441"/>
                  </a:cubicBezTo>
                  <a:cubicBezTo>
                    <a:pt x="1" y="693"/>
                    <a:pt x="158" y="883"/>
                    <a:pt x="410" y="883"/>
                  </a:cubicBezTo>
                  <a:lnTo>
                    <a:pt x="1230" y="883"/>
                  </a:lnTo>
                  <a:cubicBezTo>
                    <a:pt x="1482" y="883"/>
                    <a:pt x="1639" y="693"/>
                    <a:pt x="1639" y="441"/>
                  </a:cubicBezTo>
                  <a:cubicBezTo>
                    <a:pt x="1639" y="221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9842;p76">
            <a:extLst>
              <a:ext uri="{FF2B5EF4-FFF2-40B4-BE49-F238E27FC236}">
                <a16:creationId xmlns:a16="http://schemas.microsoft.com/office/drawing/2014/main" id="{789EE8FF-6325-7EE0-C728-80C7CA3D6851}"/>
              </a:ext>
            </a:extLst>
          </p:cNvPr>
          <p:cNvGrpSpPr/>
          <p:nvPr/>
        </p:nvGrpSpPr>
        <p:grpSpPr>
          <a:xfrm>
            <a:off x="9604625" y="2188129"/>
            <a:ext cx="308237" cy="280026"/>
            <a:chOff x="-62518200" y="2692475"/>
            <a:chExt cx="318225" cy="289100"/>
          </a:xfrm>
          <a:solidFill>
            <a:schemeClr val="bg1"/>
          </a:solidFill>
        </p:grpSpPr>
        <p:sp>
          <p:nvSpPr>
            <p:cNvPr id="41" name="Google Shape;9843;p76">
              <a:extLst>
                <a:ext uri="{FF2B5EF4-FFF2-40B4-BE49-F238E27FC236}">
                  <a16:creationId xmlns:a16="http://schemas.microsoft.com/office/drawing/2014/main" id="{2F8FFB02-EBA3-7A10-4B20-2EB810AF938B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844;p76">
              <a:extLst>
                <a:ext uri="{FF2B5EF4-FFF2-40B4-BE49-F238E27FC236}">
                  <a16:creationId xmlns:a16="http://schemas.microsoft.com/office/drawing/2014/main" id="{8DD50841-B4C4-D68C-947A-64397AA030C9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9914;p76">
            <a:extLst>
              <a:ext uri="{FF2B5EF4-FFF2-40B4-BE49-F238E27FC236}">
                <a16:creationId xmlns:a16="http://schemas.microsoft.com/office/drawing/2014/main" id="{B9AE423D-AEA7-DC3F-8250-52C641E23B5E}"/>
              </a:ext>
            </a:extLst>
          </p:cNvPr>
          <p:cNvGrpSpPr/>
          <p:nvPr/>
        </p:nvGrpSpPr>
        <p:grpSpPr>
          <a:xfrm>
            <a:off x="1251542" y="2220721"/>
            <a:ext cx="309764" cy="308626"/>
            <a:chOff x="-63666550" y="2278975"/>
            <a:chExt cx="319800" cy="318625"/>
          </a:xfrm>
          <a:solidFill>
            <a:schemeClr val="bg1"/>
          </a:solidFill>
        </p:grpSpPr>
        <p:sp>
          <p:nvSpPr>
            <p:cNvPr id="44" name="Google Shape;9915;p76">
              <a:extLst>
                <a:ext uri="{FF2B5EF4-FFF2-40B4-BE49-F238E27FC236}">
                  <a16:creationId xmlns:a16="http://schemas.microsoft.com/office/drawing/2014/main" id="{1DA1EBC5-6195-A656-A6CD-F739B241A160}"/>
                </a:ext>
              </a:extLst>
            </p:cNvPr>
            <p:cNvSpPr/>
            <p:nvPr/>
          </p:nvSpPr>
          <p:spPr>
            <a:xfrm>
              <a:off x="-63481450" y="2309700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4"/>
                  </a:lnTo>
                  <a:cubicBezTo>
                    <a:pt x="347" y="883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8" y="3749"/>
                    <a:pt x="1638" y="3970"/>
                  </a:cubicBezTo>
                  <a:cubicBezTo>
                    <a:pt x="1607" y="4254"/>
                    <a:pt x="1418" y="4411"/>
                    <a:pt x="1197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60"/>
                    <a:pt x="410" y="3560"/>
                  </a:cubicBezTo>
                  <a:cubicBezTo>
                    <a:pt x="189" y="3560"/>
                    <a:pt x="0" y="3749"/>
                    <a:pt x="0" y="3970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197" y="5860"/>
                  </a:cubicBezTo>
                  <a:cubicBezTo>
                    <a:pt x="1449" y="5860"/>
                    <a:pt x="1638" y="5671"/>
                    <a:pt x="1638" y="5419"/>
                  </a:cubicBezTo>
                  <a:lnTo>
                    <a:pt x="1638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930"/>
                    <a:pt x="1481" y="2615"/>
                  </a:cubicBezTo>
                  <a:cubicBezTo>
                    <a:pt x="1166" y="2363"/>
                    <a:pt x="819" y="2143"/>
                    <a:pt x="819" y="1891"/>
                  </a:cubicBezTo>
                  <a:cubicBezTo>
                    <a:pt x="819" y="1670"/>
                    <a:pt x="1008" y="1450"/>
                    <a:pt x="1229" y="1450"/>
                  </a:cubicBezTo>
                  <a:cubicBezTo>
                    <a:pt x="1449" y="1450"/>
                    <a:pt x="1638" y="1670"/>
                    <a:pt x="1638" y="1891"/>
                  </a:cubicBezTo>
                  <a:cubicBezTo>
                    <a:pt x="1638" y="2111"/>
                    <a:pt x="1859" y="2332"/>
                    <a:pt x="2048" y="2332"/>
                  </a:cubicBezTo>
                  <a:cubicBezTo>
                    <a:pt x="2269" y="2332"/>
                    <a:pt x="2489" y="2111"/>
                    <a:pt x="2489" y="1891"/>
                  </a:cubicBezTo>
                  <a:cubicBezTo>
                    <a:pt x="2489" y="1324"/>
                    <a:pt x="2111" y="914"/>
                    <a:pt x="1638" y="694"/>
                  </a:cubicBezTo>
                  <a:lnTo>
                    <a:pt x="1638" y="441"/>
                  </a:lnTo>
                  <a:cubicBezTo>
                    <a:pt x="1638" y="189"/>
                    <a:pt x="1449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916;p76">
              <a:extLst>
                <a:ext uri="{FF2B5EF4-FFF2-40B4-BE49-F238E27FC236}">
                  <a16:creationId xmlns:a16="http://schemas.microsoft.com/office/drawing/2014/main" id="{43761FDF-967A-6477-A103-D89F972076ED}"/>
                </a:ext>
              </a:extLst>
            </p:cNvPr>
            <p:cNvSpPr/>
            <p:nvPr/>
          </p:nvSpPr>
          <p:spPr>
            <a:xfrm>
              <a:off x="-63666550" y="2278975"/>
              <a:ext cx="319800" cy="318625"/>
            </a:xfrm>
            <a:custGeom>
              <a:avLst/>
              <a:gdLst/>
              <a:ahLst/>
              <a:cxnLst/>
              <a:rect l="l" t="t" r="r" b="b"/>
              <a:pathLst>
                <a:path w="12792" h="12745" extrusionOk="0">
                  <a:moveTo>
                    <a:pt x="8601" y="914"/>
                  </a:moveTo>
                  <a:cubicBezTo>
                    <a:pt x="10429" y="914"/>
                    <a:pt x="11909" y="2427"/>
                    <a:pt x="11909" y="4222"/>
                  </a:cubicBezTo>
                  <a:cubicBezTo>
                    <a:pt x="11909" y="6050"/>
                    <a:pt x="10429" y="7530"/>
                    <a:pt x="8601" y="7530"/>
                  </a:cubicBezTo>
                  <a:cubicBezTo>
                    <a:pt x="7971" y="7530"/>
                    <a:pt x="7404" y="7373"/>
                    <a:pt x="6869" y="7026"/>
                  </a:cubicBezTo>
                  <a:lnTo>
                    <a:pt x="7089" y="6270"/>
                  </a:lnTo>
                  <a:cubicBezTo>
                    <a:pt x="7144" y="5997"/>
                    <a:pt x="6938" y="5748"/>
                    <a:pt x="6677" y="5748"/>
                  </a:cubicBezTo>
                  <a:cubicBezTo>
                    <a:pt x="6637" y="5748"/>
                    <a:pt x="6596" y="5754"/>
                    <a:pt x="6554" y="5766"/>
                  </a:cubicBezTo>
                  <a:lnTo>
                    <a:pt x="5829" y="5955"/>
                  </a:lnTo>
                  <a:cubicBezTo>
                    <a:pt x="5514" y="5451"/>
                    <a:pt x="5293" y="4852"/>
                    <a:pt x="5293" y="4222"/>
                  </a:cubicBezTo>
                  <a:cubicBezTo>
                    <a:pt x="5293" y="2364"/>
                    <a:pt x="6774" y="914"/>
                    <a:pt x="8601" y="914"/>
                  </a:cubicBezTo>
                  <a:close/>
                  <a:moveTo>
                    <a:pt x="6050" y="6711"/>
                  </a:moveTo>
                  <a:lnTo>
                    <a:pt x="5041" y="10303"/>
                  </a:lnTo>
                  <a:lnTo>
                    <a:pt x="4789" y="9421"/>
                  </a:lnTo>
                  <a:cubicBezTo>
                    <a:pt x="4749" y="9221"/>
                    <a:pt x="4571" y="9098"/>
                    <a:pt x="4389" y="9098"/>
                  </a:cubicBezTo>
                  <a:cubicBezTo>
                    <a:pt x="4284" y="9098"/>
                    <a:pt x="4177" y="9139"/>
                    <a:pt x="4096" y="9232"/>
                  </a:cubicBezTo>
                  <a:lnTo>
                    <a:pt x="1418" y="11910"/>
                  </a:lnTo>
                  <a:lnTo>
                    <a:pt x="820" y="11311"/>
                  </a:lnTo>
                  <a:lnTo>
                    <a:pt x="3529" y="8665"/>
                  </a:lnTo>
                  <a:cubicBezTo>
                    <a:pt x="3781" y="8444"/>
                    <a:pt x="3655" y="8034"/>
                    <a:pt x="3340" y="7971"/>
                  </a:cubicBezTo>
                  <a:lnTo>
                    <a:pt x="2458" y="7719"/>
                  </a:lnTo>
                  <a:lnTo>
                    <a:pt x="6050" y="6711"/>
                  </a:lnTo>
                  <a:close/>
                  <a:moveTo>
                    <a:pt x="8664" y="1"/>
                  </a:moveTo>
                  <a:cubicBezTo>
                    <a:pt x="6365" y="1"/>
                    <a:pt x="4506" y="1860"/>
                    <a:pt x="4506" y="4159"/>
                  </a:cubicBezTo>
                  <a:cubicBezTo>
                    <a:pt x="4506" y="4852"/>
                    <a:pt x="4663" y="5514"/>
                    <a:pt x="5041" y="6113"/>
                  </a:cubicBezTo>
                  <a:lnTo>
                    <a:pt x="820" y="7341"/>
                  </a:lnTo>
                  <a:cubicBezTo>
                    <a:pt x="631" y="7373"/>
                    <a:pt x="505" y="7562"/>
                    <a:pt x="505" y="7719"/>
                  </a:cubicBezTo>
                  <a:cubicBezTo>
                    <a:pt x="505" y="7940"/>
                    <a:pt x="631" y="8097"/>
                    <a:pt x="820" y="8129"/>
                  </a:cubicBezTo>
                  <a:lnTo>
                    <a:pt x="2458" y="8570"/>
                  </a:lnTo>
                  <a:lnTo>
                    <a:pt x="316" y="10712"/>
                  </a:lnTo>
                  <a:cubicBezTo>
                    <a:pt x="1" y="11027"/>
                    <a:pt x="1" y="11563"/>
                    <a:pt x="316" y="11910"/>
                  </a:cubicBezTo>
                  <a:lnTo>
                    <a:pt x="883" y="12508"/>
                  </a:lnTo>
                  <a:cubicBezTo>
                    <a:pt x="1040" y="12666"/>
                    <a:pt x="1253" y="12744"/>
                    <a:pt x="1469" y="12744"/>
                  </a:cubicBezTo>
                  <a:cubicBezTo>
                    <a:pt x="1686" y="12744"/>
                    <a:pt x="1907" y="12666"/>
                    <a:pt x="2080" y="12508"/>
                  </a:cubicBezTo>
                  <a:lnTo>
                    <a:pt x="4254" y="10334"/>
                  </a:lnTo>
                  <a:lnTo>
                    <a:pt x="4663" y="11973"/>
                  </a:lnTo>
                  <a:cubicBezTo>
                    <a:pt x="4727" y="12181"/>
                    <a:pt x="4906" y="12292"/>
                    <a:pt x="5078" y="12292"/>
                  </a:cubicBezTo>
                  <a:cubicBezTo>
                    <a:pt x="5244" y="12292"/>
                    <a:pt x="5405" y="12189"/>
                    <a:pt x="5451" y="11973"/>
                  </a:cubicBezTo>
                  <a:lnTo>
                    <a:pt x="6680" y="7782"/>
                  </a:lnTo>
                  <a:cubicBezTo>
                    <a:pt x="7278" y="8097"/>
                    <a:pt x="7940" y="8286"/>
                    <a:pt x="8664" y="8286"/>
                  </a:cubicBezTo>
                  <a:cubicBezTo>
                    <a:pt x="10933" y="8286"/>
                    <a:pt x="12792" y="6428"/>
                    <a:pt x="12792" y="4159"/>
                  </a:cubicBezTo>
                  <a:cubicBezTo>
                    <a:pt x="12792" y="1860"/>
                    <a:pt x="10933" y="1"/>
                    <a:pt x="8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1C4780CF-78B9-E1C7-6DF0-83A2911912B8}"/>
              </a:ext>
            </a:extLst>
          </p:cNvPr>
          <p:cNvCxnSpPr>
            <a:cxnSpLocks/>
          </p:cNvCxnSpPr>
          <p:nvPr/>
        </p:nvCxnSpPr>
        <p:spPr>
          <a:xfrm flipV="1">
            <a:off x="933592" y="3377765"/>
            <a:ext cx="10574587" cy="54171"/>
          </a:xfrm>
          <a:prstGeom prst="line">
            <a:avLst/>
          </a:prstGeom>
          <a:ln>
            <a:solidFill>
              <a:srgbClr val="9ED4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Diagrama 46">
            <a:extLst>
              <a:ext uri="{FF2B5EF4-FFF2-40B4-BE49-F238E27FC236}">
                <a16:creationId xmlns:a16="http://schemas.microsoft.com/office/drawing/2014/main" id="{0D58DCBB-1866-5BDB-93E8-9562B6DDA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6147868"/>
              </p:ext>
            </p:extLst>
          </p:nvPr>
        </p:nvGraphicFramePr>
        <p:xfrm>
          <a:off x="1752172" y="4091101"/>
          <a:ext cx="8702573" cy="1006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8" name="CuadroTexto 47">
            <a:extLst>
              <a:ext uri="{FF2B5EF4-FFF2-40B4-BE49-F238E27FC236}">
                <a16:creationId xmlns:a16="http://schemas.microsoft.com/office/drawing/2014/main" id="{C88A364D-AC20-BD01-EFA3-9FE847B066C9}"/>
              </a:ext>
            </a:extLst>
          </p:cNvPr>
          <p:cNvSpPr txBox="1"/>
          <p:nvPr/>
        </p:nvSpPr>
        <p:spPr>
          <a:xfrm rot="16200000">
            <a:off x="-252102" y="4333253"/>
            <a:ext cx="1523611" cy="52322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050" b="1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CO" sz="1400" dirty="0">
                <a:latin typeface="Aptos" panose="020B0004020202020204" pitchFamily="34" charset="0"/>
              </a:rPr>
              <a:t>Ciclo de </a:t>
            </a:r>
          </a:p>
          <a:p>
            <a:r>
              <a:rPr lang="es-CO" sz="1400" dirty="0">
                <a:latin typeface="Aptos" panose="020B0004020202020204" pitchFamily="34" charset="0"/>
              </a:rPr>
              <a:t>Ejecución 2025</a:t>
            </a:r>
          </a:p>
        </p:txBody>
      </p:sp>
      <p:grpSp>
        <p:nvGrpSpPr>
          <p:cNvPr id="49" name="Google Shape;9842;p76">
            <a:extLst>
              <a:ext uri="{FF2B5EF4-FFF2-40B4-BE49-F238E27FC236}">
                <a16:creationId xmlns:a16="http://schemas.microsoft.com/office/drawing/2014/main" id="{B11B2B00-73B0-6C31-E32D-8FDAC8994EA7}"/>
              </a:ext>
            </a:extLst>
          </p:cNvPr>
          <p:cNvGrpSpPr/>
          <p:nvPr/>
        </p:nvGrpSpPr>
        <p:grpSpPr>
          <a:xfrm>
            <a:off x="2301133" y="4442252"/>
            <a:ext cx="308237" cy="280026"/>
            <a:chOff x="-62518200" y="2692475"/>
            <a:chExt cx="318225" cy="289100"/>
          </a:xfrm>
          <a:solidFill>
            <a:schemeClr val="bg1"/>
          </a:solidFill>
        </p:grpSpPr>
        <p:sp>
          <p:nvSpPr>
            <p:cNvPr id="50" name="Google Shape;9843;p76">
              <a:extLst>
                <a:ext uri="{FF2B5EF4-FFF2-40B4-BE49-F238E27FC236}">
                  <a16:creationId xmlns:a16="http://schemas.microsoft.com/office/drawing/2014/main" id="{65677DF4-6ECC-95C5-1A82-986A8E5E3A43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844;p76">
              <a:extLst>
                <a:ext uri="{FF2B5EF4-FFF2-40B4-BE49-F238E27FC236}">
                  <a16:creationId xmlns:a16="http://schemas.microsoft.com/office/drawing/2014/main" id="{D430BCD7-B788-9E1A-57D5-60B1E42E3B1B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9306;p74">
            <a:extLst>
              <a:ext uri="{FF2B5EF4-FFF2-40B4-BE49-F238E27FC236}">
                <a16:creationId xmlns:a16="http://schemas.microsoft.com/office/drawing/2014/main" id="{7B755F9F-0C51-8338-EAD3-6C82516560CF}"/>
              </a:ext>
            </a:extLst>
          </p:cNvPr>
          <p:cNvGrpSpPr/>
          <p:nvPr/>
        </p:nvGrpSpPr>
        <p:grpSpPr>
          <a:xfrm>
            <a:off x="7446675" y="4415349"/>
            <a:ext cx="351663" cy="333831"/>
            <a:chOff x="6222125" y="2025975"/>
            <a:chExt cx="499450" cy="474125"/>
          </a:xfrm>
          <a:solidFill>
            <a:schemeClr val="bg1"/>
          </a:solidFill>
        </p:grpSpPr>
        <p:sp>
          <p:nvSpPr>
            <p:cNvPr id="53" name="Google Shape;9307;p74">
              <a:extLst>
                <a:ext uri="{FF2B5EF4-FFF2-40B4-BE49-F238E27FC236}">
                  <a16:creationId xmlns:a16="http://schemas.microsoft.com/office/drawing/2014/main" id="{CE65378A-AC3E-657E-7A7F-68B775C2E287}"/>
                </a:ext>
              </a:extLst>
            </p:cNvPr>
            <p:cNvSpPr/>
            <p:nvPr/>
          </p:nvSpPr>
          <p:spPr>
            <a:xfrm>
              <a:off x="6222125" y="2025975"/>
              <a:ext cx="499450" cy="474125"/>
            </a:xfrm>
            <a:custGeom>
              <a:avLst/>
              <a:gdLst/>
              <a:ahLst/>
              <a:cxnLst/>
              <a:rect l="l" t="t" r="r" b="b"/>
              <a:pathLst>
                <a:path w="19978" h="18965" extrusionOk="0">
                  <a:moveTo>
                    <a:pt x="10490" y="1134"/>
                  </a:moveTo>
                  <a:cubicBezTo>
                    <a:pt x="15095" y="1134"/>
                    <a:pt x="18839" y="4878"/>
                    <a:pt x="18839" y="9483"/>
                  </a:cubicBezTo>
                  <a:cubicBezTo>
                    <a:pt x="18839" y="14087"/>
                    <a:pt x="15095" y="17832"/>
                    <a:pt x="10490" y="17832"/>
                  </a:cubicBezTo>
                  <a:cubicBezTo>
                    <a:pt x="5886" y="17832"/>
                    <a:pt x="2142" y="14087"/>
                    <a:pt x="2142" y="9483"/>
                  </a:cubicBezTo>
                  <a:cubicBezTo>
                    <a:pt x="2142" y="4878"/>
                    <a:pt x="5886" y="1134"/>
                    <a:pt x="10490" y="1134"/>
                  </a:cubicBezTo>
                  <a:close/>
                  <a:moveTo>
                    <a:pt x="10488" y="0"/>
                  </a:moveTo>
                  <a:cubicBezTo>
                    <a:pt x="6717" y="0"/>
                    <a:pt x="3222" y="2259"/>
                    <a:pt x="1731" y="5853"/>
                  </a:cubicBezTo>
                  <a:cubicBezTo>
                    <a:pt x="1" y="10032"/>
                    <a:pt x="1462" y="14854"/>
                    <a:pt x="5222" y="17367"/>
                  </a:cubicBezTo>
                  <a:cubicBezTo>
                    <a:pt x="6828" y="18439"/>
                    <a:pt x="8663" y="18964"/>
                    <a:pt x="10487" y="18964"/>
                  </a:cubicBezTo>
                  <a:cubicBezTo>
                    <a:pt x="12934" y="18964"/>
                    <a:pt x="15362" y="18020"/>
                    <a:pt x="17194" y="16186"/>
                  </a:cubicBezTo>
                  <a:cubicBezTo>
                    <a:pt x="18978" y="14414"/>
                    <a:pt x="19978" y="11998"/>
                    <a:pt x="19972" y="9483"/>
                  </a:cubicBezTo>
                  <a:cubicBezTo>
                    <a:pt x="19972" y="4960"/>
                    <a:pt x="16777" y="1065"/>
                    <a:pt x="12341" y="183"/>
                  </a:cubicBezTo>
                  <a:cubicBezTo>
                    <a:pt x="11721" y="60"/>
                    <a:pt x="11101" y="0"/>
                    <a:pt x="104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9308;p74">
              <a:extLst>
                <a:ext uri="{FF2B5EF4-FFF2-40B4-BE49-F238E27FC236}">
                  <a16:creationId xmlns:a16="http://schemas.microsoft.com/office/drawing/2014/main" id="{4260E425-2F12-5AFA-4E75-DCE1233855BA}"/>
                </a:ext>
              </a:extLst>
            </p:cNvPr>
            <p:cNvSpPr/>
            <p:nvPr/>
          </p:nvSpPr>
          <p:spPr>
            <a:xfrm>
              <a:off x="6309175" y="2087825"/>
              <a:ext cx="350425" cy="350425"/>
            </a:xfrm>
            <a:custGeom>
              <a:avLst/>
              <a:gdLst/>
              <a:ahLst/>
              <a:cxnLst/>
              <a:rect l="l" t="t" r="r" b="b"/>
              <a:pathLst>
                <a:path w="14017" h="14017" extrusionOk="0">
                  <a:moveTo>
                    <a:pt x="7008" y="1133"/>
                  </a:moveTo>
                  <a:cubicBezTo>
                    <a:pt x="10248" y="1133"/>
                    <a:pt x="12884" y="3769"/>
                    <a:pt x="12884" y="7009"/>
                  </a:cubicBezTo>
                  <a:cubicBezTo>
                    <a:pt x="12884" y="10249"/>
                    <a:pt x="10248" y="12885"/>
                    <a:pt x="7008" y="12885"/>
                  </a:cubicBezTo>
                  <a:cubicBezTo>
                    <a:pt x="3769" y="12885"/>
                    <a:pt x="1133" y="10249"/>
                    <a:pt x="1133" y="7009"/>
                  </a:cubicBezTo>
                  <a:cubicBezTo>
                    <a:pt x="1133" y="3769"/>
                    <a:pt x="3769" y="1133"/>
                    <a:pt x="7008" y="1133"/>
                  </a:cubicBezTo>
                  <a:close/>
                  <a:moveTo>
                    <a:pt x="7008" y="1"/>
                  </a:moveTo>
                  <a:cubicBezTo>
                    <a:pt x="3144" y="1"/>
                    <a:pt x="0" y="3144"/>
                    <a:pt x="0" y="7009"/>
                  </a:cubicBezTo>
                  <a:cubicBezTo>
                    <a:pt x="0" y="10874"/>
                    <a:pt x="3144" y="14017"/>
                    <a:pt x="7008" y="14017"/>
                  </a:cubicBezTo>
                  <a:cubicBezTo>
                    <a:pt x="10873" y="14017"/>
                    <a:pt x="14017" y="10874"/>
                    <a:pt x="14017" y="7009"/>
                  </a:cubicBezTo>
                  <a:cubicBezTo>
                    <a:pt x="14017" y="3144"/>
                    <a:pt x="10873" y="1"/>
                    <a:pt x="7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9309;p74">
              <a:extLst>
                <a:ext uri="{FF2B5EF4-FFF2-40B4-BE49-F238E27FC236}">
                  <a16:creationId xmlns:a16="http://schemas.microsoft.com/office/drawing/2014/main" id="{B6001EC1-CB33-8A08-67CE-94CD7D8161FC}"/>
                </a:ext>
              </a:extLst>
            </p:cNvPr>
            <p:cNvSpPr/>
            <p:nvPr/>
          </p:nvSpPr>
          <p:spPr>
            <a:xfrm>
              <a:off x="6431600" y="2142250"/>
              <a:ext cx="105575" cy="241575"/>
            </a:xfrm>
            <a:custGeom>
              <a:avLst/>
              <a:gdLst/>
              <a:ahLst/>
              <a:cxnLst/>
              <a:rect l="l" t="t" r="r" b="b"/>
              <a:pathLst>
                <a:path w="4223" h="9663" extrusionOk="0">
                  <a:moveTo>
                    <a:pt x="2111" y="1"/>
                  </a:moveTo>
                  <a:cubicBezTo>
                    <a:pt x="1797" y="1"/>
                    <a:pt x="1547" y="254"/>
                    <a:pt x="1547" y="568"/>
                  </a:cubicBezTo>
                  <a:lnTo>
                    <a:pt x="1547" y="1504"/>
                  </a:lnTo>
                  <a:cubicBezTo>
                    <a:pt x="599" y="1785"/>
                    <a:pt x="1" y="2718"/>
                    <a:pt x="143" y="3697"/>
                  </a:cubicBezTo>
                  <a:cubicBezTo>
                    <a:pt x="285" y="4675"/>
                    <a:pt x="1124" y="5399"/>
                    <a:pt x="2111" y="5399"/>
                  </a:cubicBezTo>
                  <a:cubicBezTo>
                    <a:pt x="2872" y="5399"/>
                    <a:pt x="3256" y="6320"/>
                    <a:pt x="2715" y="6858"/>
                  </a:cubicBezTo>
                  <a:cubicBezTo>
                    <a:pt x="2542" y="7033"/>
                    <a:pt x="2328" y="7111"/>
                    <a:pt x="2118" y="7111"/>
                  </a:cubicBezTo>
                  <a:cubicBezTo>
                    <a:pt x="1679" y="7111"/>
                    <a:pt x="1257" y="6769"/>
                    <a:pt x="1257" y="6254"/>
                  </a:cubicBezTo>
                  <a:cubicBezTo>
                    <a:pt x="1257" y="5940"/>
                    <a:pt x="1003" y="5686"/>
                    <a:pt x="689" y="5686"/>
                  </a:cubicBezTo>
                  <a:cubicBezTo>
                    <a:pt x="378" y="5686"/>
                    <a:pt x="125" y="5940"/>
                    <a:pt x="125" y="6254"/>
                  </a:cubicBezTo>
                  <a:cubicBezTo>
                    <a:pt x="125" y="7133"/>
                    <a:pt x="701" y="7909"/>
                    <a:pt x="1547" y="8159"/>
                  </a:cubicBezTo>
                  <a:lnTo>
                    <a:pt x="1547" y="9098"/>
                  </a:lnTo>
                  <a:cubicBezTo>
                    <a:pt x="1547" y="9409"/>
                    <a:pt x="1797" y="9663"/>
                    <a:pt x="2111" y="9663"/>
                  </a:cubicBezTo>
                  <a:cubicBezTo>
                    <a:pt x="2425" y="9663"/>
                    <a:pt x="2679" y="9409"/>
                    <a:pt x="2679" y="9098"/>
                  </a:cubicBezTo>
                  <a:lnTo>
                    <a:pt x="2679" y="8159"/>
                  </a:lnTo>
                  <a:cubicBezTo>
                    <a:pt x="3624" y="7878"/>
                    <a:pt x="4222" y="6945"/>
                    <a:pt x="4080" y="5967"/>
                  </a:cubicBezTo>
                  <a:cubicBezTo>
                    <a:pt x="3939" y="4991"/>
                    <a:pt x="3102" y="4267"/>
                    <a:pt x="2118" y="4267"/>
                  </a:cubicBezTo>
                  <a:cubicBezTo>
                    <a:pt x="2116" y="4267"/>
                    <a:pt x="2114" y="4267"/>
                    <a:pt x="2111" y="4267"/>
                  </a:cubicBezTo>
                  <a:cubicBezTo>
                    <a:pt x="2106" y="4267"/>
                    <a:pt x="2100" y="4267"/>
                    <a:pt x="2095" y="4267"/>
                  </a:cubicBezTo>
                  <a:cubicBezTo>
                    <a:pt x="1622" y="4267"/>
                    <a:pt x="1239" y="3884"/>
                    <a:pt x="1239" y="3410"/>
                  </a:cubicBezTo>
                  <a:cubicBezTo>
                    <a:pt x="1239" y="2935"/>
                    <a:pt x="1622" y="2555"/>
                    <a:pt x="2095" y="2555"/>
                  </a:cubicBezTo>
                  <a:cubicBezTo>
                    <a:pt x="2100" y="2555"/>
                    <a:pt x="2106" y="2555"/>
                    <a:pt x="2111" y="2555"/>
                  </a:cubicBezTo>
                  <a:cubicBezTo>
                    <a:pt x="2582" y="2555"/>
                    <a:pt x="2966" y="2939"/>
                    <a:pt x="2966" y="3410"/>
                  </a:cubicBezTo>
                  <a:cubicBezTo>
                    <a:pt x="2966" y="3724"/>
                    <a:pt x="3220" y="3977"/>
                    <a:pt x="3534" y="3977"/>
                  </a:cubicBezTo>
                  <a:cubicBezTo>
                    <a:pt x="3845" y="3977"/>
                    <a:pt x="4098" y="3724"/>
                    <a:pt x="4098" y="3410"/>
                  </a:cubicBezTo>
                  <a:cubicBezTo>
                    <a:pt x="4098" y="2531"/>
                    <a:pt x="3522" y="1755"/>
                    <a:pt x="2679" y="1504"/>
                  </a:cubicBezTo>
                  <a:lnTo>
                    <a:pt x="2679" y="568"/>
                  </a:lnTo>
                  <a:cubicBezTo>
                    <a:pt x="2679" y="254"/>
                    <a:pt x="2425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</p:grpSp>
      <p:sp>
        <p:nvSpPr>
          <p:cNvPr id="57" name="CuadroTexto 56">
            <a:extLst>
              <a:ext uri="{FF2B5EF4-FFF2-40B4-BE49-F238E27FC236}">
                <a16:creationId xmlns:a16="http://schemas.microsoft.com/office/drawing/2014/main" id="{5552D96D-5B84-88D1-A7EC-F14EB3DACC29}"/>
              </a:ext>
            </a:extLst>
          </p:cNvPr>
          <p:cNvSpPr txBox="1"/>
          <p:nvPr/>
        </p:nvSpPr>
        <p:spPr>
          <a:xfrm>
            <a:off x="1162192" y="2831772"/>
            <a:ext cx="248662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100" b="1" i="0" u="none" strike="noStrike" dirty="0">
                <a:solidFill>
                  <a:srgbClr val="797979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Nota: El Aforo Inicial fue aprobado por un valor menor de $12 billones respecto al gasto</a:t>
            </a:r>
            <a:endParaRPr lang="es-CO" sz="3200" b="1" dirty="0">
              <a:solidFill>
                <a:srgbClr val="797979"/>
              </a:solidFill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uadroTexto 23">
            <a:extLst>
              <a:ext uri="{FF2B5EF4-FFF2-40B4-BE49-F238E27FC236}">
                <a16:creationId xmlns:a16="http://schemas.microsoft.com/office/drawing/2014/main" id="{689AA77F-04AF-5A55-40B4-BFD8AB9B89F5}"/>
              </a:ext>
            </a:extLst>
          </p:cNvPr>
          <p:cNvSpPr txBox="1"/>
          <p:nvPr/>
        </p:nvSpPr>
        <p:spPr>
          <a:xfrm>
            <a:off x="5073451" y="5279923"/>
            <a:ext cx="199594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1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63%</a:t>
            </a:r>
          </a:p>
        </p:txBody>
      </p:sp>
    </p:spTree>
    <p:extLst>
      <p:ext uri="{BB962C8B-B14F-4D97-AF65-F5344CB8AC3E}">
        <p14:creationId xmlns:p14="http://schemas.microsoft.com/office/powerpoint/2010/main" val="132221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2C36-0CAF-773E-1E35-1B70D399F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1F07346-B8CE-1F18-3E47-88C2596CD4B1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pic>
        <p:nvPicPr>
          <p:cNvPr id="6" name="Imagen 5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267D6198-3F01-22F5-B62C-6E54A9018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8C22301C-7C70-2DB4-2A0A-CD5087D46120}"/>
              </a:ext>
            </a:extLst>
          </p:cNvPr>
          <p:cNvSpPr txBox="1">
            <a:spLocks/>
          </p:cNvSpPr>
          <p:nvPr/>
        </p:nvSpPr>
        <p:spPr>
          <a:xfrm>
            <a:off x="2322484" y="410956"/>
            <a:ext cx="6886575" cy="536850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4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Ejecución Ingresos PGN 2025</a:t>
            </a:r>
          </a:p>
          <a:p>
            <a:endParaRPr lang="es-ES" sz="2400" dirty="0">
              <a:solidFill>
                <a:srgbClr val="16ADB9"/>
              </a:solidFill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889FAAB-CE64-50B2-446F-12FA6C75772D}"/>
              </a:ext>
            </a:extLst>
          </p:cNvPr>
          <p:cNvCxnSpPr>
            <a:cxnSpLocks/>
          </p:cNvCxnSpPr>
          <p:nvPr/>
        </p:nvCxnSpPr>
        <p:spPr>
          <a:xfrm flipV="1">
            <a:off x="3177370" y="3827975"/>
            <a:ext cx="8170619" cy="12137"/>
          </a:xfrm>
          <a:prstGeom prst="line">
            <a:avLst/>
          </a:prstGeom>
          <a:ln>
            <a:solidFill>
              <a:srgbClr val="9ED4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r 10">
            <a:extLst>
              <a:ext uri="{FF2B5EF4-FFF2-40B4-BE49-F238E27FC236}">
                <a16:creationId xmlns:a16="http://schemas.microsoft.com/office/drawing/2014/main" id="{4664BA51-3505-B5D7-48F2-83A7DDF3C87E}"/>
              </a:ext>
            </a:extLst>
          </p:cNvPr>
          <p:cNvCxnSpPr/>
          <p:nvPr/>
        </p:nvCxnSpPr>
        <p:spPr>
          <a:xfrm flipV="1">
            <a:off x="3268329" y="2682140"/>
            <a:ext cx="1078029" cy="36000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E86A5196-AAA1-CE9A-AFF0-05CA3FBA5E5C}"/>
              </a:ext>
            </a:extLst>
          </p:cNvPr>
          <p:cNvCxnSpPr/>
          <p:nvPr/>
        </p:nvCxnSpPr>
        <p:spPr>
          <a:xfrm>
            <a:off x="3268329" y="4475353"/>
            <a:ext cx="1078029" cy="36000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3922937-021E-A4B9-86D2-3C58FCD8F097}"/>
              </a:ext>
            </a:extLst>
          </p:cNvPr>
          <p:cNvCxnSpPr/>
          <p:nvPr/>
        </p:nvCxnSpPr>
        <p:spPr>
          <a:xfrm>
            <a:off x="7449543" y="2679734"/>
            <a:ext cx="667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4BA470C-5805-A525-AA4D-6D38893B78AC}"/>
              </a:ext>
            </a:extLst>
          </p:cNvPr>
          <p:cNvCxnSpPr/>
          <p:nvPr/>
        </p:nvCxnSpPr>
        <p:spPr>
          <a:xfrm>
            <a:off x="7449543" y="4818349"/>
            <a:ext cx="667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E9DF285F-BE84-53EA-4A9D-023C4B60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93" b="15523"/>
          <a:stretch/>
        </p:blipFill>
        <p:spPr>
          <a:xfrm>
            <a:off x="410891" y="2532969"/>
            <a:ext cx="2766479" cy="2285380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1D6A8622-1799-B6D6-4DA7-BEA1BC8D04DC}"/>
              </a:ext>
            </a:extLst>
          </p:cNvPr>
          <p:cNvSpPr txBox="1"/>
          <p:nvPr/>
        </p:nvSpPr>
        <p:spPr>
          <a:xfrm>
            <a:off x="0" y="6819532"/>
            <a:ext cx="1153154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Fuente</a:t>
            </a:r>
            <a:r>
              <a:rPr lang="es-ES" sz="900" b="0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: Dirección General del Presupuesto Público Nacional- Subdirección de Análisis y Consolidación Presupuestal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40D1D0C-E2F1-6525-750F-7CBBD11CF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624" y="2028849"/>
            <a:ext cx="2438740" cy="60968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8DFFC866-7059-6494-812E-508F07BD93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989"/>
          <a:stretch/>
        </p:blipFill>
        <p:spPr>
          <a:xfrm>
            <a:off x="720674" y="5022555"/>
            <a:ext cx="2000529" cy="3072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4F3049-DA19-9338-6762-8FEAC1E218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0090" y="1329517"/>
            <a:ext cx="1600423" cy="34294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1EF465A-2A14-7EC3-0AB0-B43FE9BFE1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6115" y="3970953"/>
            <a:ext cx="1933845" cy="352474"/>
          </a:xfrm>
          <a:prstGeom prst="rect">
            <a:avLst/>
          </a:prstGeom>
        </p:spPr>
      </p:pic>
      <p:sp>
        <p:nvSpPr>
          <p:cNvPr id="8" name="CuadroTexto 23">
            <a:extLst>
              <a:ext uri="{FF2B5EF4-FFF2-40B4-BE49-F238E27FC236}">
                <a16:creationId xmlns:a16="http://schemas.microsoft.com/office/drawing/2014/main" id="{6631E58B-C443-8547-39C4-A1F5C7BE695F}"/>
              </a:ext>
            </a:extLst>
          </p:cNvPr>
          <p:cNvSpPr txBox="1"/>
          <p:nvPr/>
        </p:nvSpPr>
        <p:spPr>
          <a:xfrm>
            <a:off x="3224981" y="942235"/>
            <a:ext cx="608616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1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Recaudo $323.886 mil millones; 63%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7E252E-95D2-E256-30BF-73A0AF7E5D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6926" y="4271809"/>
            <a:ext cx="2765760" cy="211602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DCA836C-902B-3A84-A931-F06097C595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3174" y="1621722"/>
            <a:ext cx="2809512" cy="211602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B46BEA5-EE9D-9379-8563-C8253035A7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1521" y="4025056"/>
            <a:ext cx="2866631" cy="230226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BC001208-DAB1-6E7E-6CD9-68B85C52FF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46329" y="1479085"/>
            <a:ext cx="2825615" cy="2271395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12CDFB9C-A3C2-C127-09F6-044F89C086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9404" y="4725737"/>
            <a:ext cx="1457528" cy="32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2876D-0088-B290-E472-34B15C9F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3BFE2F99-2F2C-1799-2895-F137C4C596DC}"/>
              </a:ext>
            </a:extLst>
          </p:cNvPr>
          <p:cNvSpPr txBox="1">
            <a:spLocks/>
          </p:cNvSpPr>
          <p:nvPr/>
        </p:nvSpPr>
        <p:spPr>
          <a:xfrm>
            <a:off x="1673187" y="277267"/>
            <a:ext cx="7506457" cy="482570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0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Ejecución Ingresos Nación 2025</a:t>
            </a:r>
          </a:p>
          <a:p>
            <a:endParaRPr lang="es-ES" sz="2000" dirty="0">
              <a:solidFill>
                <a:srgbClr val="16ADB9"/>
              </a:solidFill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Imagen 1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DB8803C8-FBFA-26ED-6C4E-18A98E8C6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CDB00BE7-DF7B-9653-D3DD-D31D42CAEEE3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ABBD91E2-6741-BD8F-1629-B468CFB49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5894" y="3869856"/>
            <a:ext cx="3701012" cy="400943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5D2DA2A4-BFC9-2ED3-C172-7E384EA074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41956" y="3872531"/>
            <a:ext cx="3701012" cy="400943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29399624-1B93-70E3-5966-C3418F5683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49070" y="1395769"/>
            <a:ext cx="3701012" cy="400943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8408D204-FAE8-14CA-EC87-8ACC606B13A8}"/>
              </a:ext>
            </a:extLst>
          </p:cNvPr>
          <p:cNvSpPr txBox="1"/>
          <p:nvPr/>
        </p:nvSpPr>
        <p:spPr>
          <a:xfrm>
            <a:off x="2267730" y="1434977"/>
            <a:ext cx="2465797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Ingresos Corrientes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9C78F0B-CC2F-4A84-93E2-40045B685EA1}"/>
              </a:ext>
            </a:extLst>
          </p:cNvPr>
          <p:cNvSpPr txBox="1"/>
          <p:nvPr/>
        </p:nvSpPr>
        <p:spPr>
          <a:xfrm>
            <a:off x="6939207" y="3924519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Contribuciones Parafiscales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8345234-AD68-EDF7-9A57-C4D86B47ACC1}"/>
              </a:ext>
            </a:extLst>
          </p:cNvPr>
          <p:cNvSpPr txBox="1"/>
          <p:nvPr/>
        </p:nvSpPr>
        <p:spPr>
          <a:xfrm>
            <a:off x="2688116" y="3914224"/>
            <a:ext cx="1891718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Fondos Especiales</a:t>
            </a:r>
          </a:p>
        </p:txBody>
      </p:sp>
      <p:grpSp>
        <p:nvGrpSpPr>
          <p:cNvPr id="28" name="Google Shape;9221;p74">
            <a:extLst>
              <a:ext uri="{FF2B5EF4-FFF2-40B4-BE49-F238E27FC236}">
                <a16:creationId xmlns:a16="http://schemas.microsoft.com/office/drawing/2014/main" id="{49ED17C7-AF40-2DF2-769D-21EBC9E04B37}"/>
              </a:ext>
            </a:extLst>
          </p:cNvPr>
          <p:cNvGrpSpPr/>
          <p:nvPr/>
        </p:nvGrpSpPr>
        <p:grpSpPr>
          <a:xfrm>
            <a:off x="1039761" y="1397491"/>
            <a:ext cx="367152" cy="367152"/>
            <a:chOff x="2676100" y="832575"/>
            <a:chExt cx="483125" cy="483125"/>
          </a:xfrm>
          <a:solidFill>
            <a:srgbClr val="18AEBA"/>
          </a:solidFill>
        </p:grpSpPr>
        <p:sp>
          <p:nvSpPr>
            <p:cNvPr id="29" name="Google Shape;9222;p74">
              <a:extLst>
                <a:ext uri="{FF2B5EF4-FFF2-40B4-BE49-F238E27FC236}">
                  <a16:creationId xmlns:a16="http://schemas.microsoft.com/office/drawing/2014/main" id="{AE06C540-69EB-0496-0988-48E4996AC82E}"/>
                </a:ext>
              </a:extLst>
            </p:cNvPr>
            <p:cNvSpPr/>
            <p:nvPr/>
          </p:nvSpPr>
          <p:spPr>
            <a:xfrm>
              <a:off x="2676100" y="83257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30" name="Google Shape;9223;p74">
              <a:extLst>
                <a:ext uri="{FF2B5EF4-FFF2-40B4-BE49-F238E27FC236}">
                  <a16:creationId xmlns:a16="http://schemas.microsoft.com/office/drawing/2014/main" id="{EACB730C-F2F8-E902-B0BE-2FBA38BC8F51}"/>
                </a:ext>
              </a:extLst>
            </p:cNvPr>
            <p:cNvSpPr/>
            <p:nvPr/>
          </p:nvSpPr>
          <p:spPr>
            <a:xfrm>
              <a:off x="2762000" y="91847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31" name="Google Shape;9224;p74">
              <a:extLst>
                <a:ext uri="{FF2B5EF4-FFF2-40B4-BE49-F238E27FC236}">
                  <a16:creationId xmlns:a16="http://schemas.microsoft.com/office/drawing/2014/main" id="{A345F072-9D00-9FB3-F10C-5C48301580E9}"/>
                </a:ext>
              </a:extLst>
            </p:cNvPr>
            <p:cNvSpPr/>
            <p:nvPr/>
          </p:nvSpPr>
          <p:spPr>
            <a:xfrm>
              <a:off x="2810775" y="975075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</p:grpSp>
      <p:grpSp>
        <p:nvGrpSpPr>
          <p:cNvPr id="32" name="Google Shape;9842;p76">
            <a:extLst>
              <a:ext uri="{FF2B5EF4-FFF2-40B4-BE49-F238E27FC236}">
                <a16:creationId xmlns:a16="http://schemas.microsoft.com/office/drawing/2014/main" id="{23AC80D2-5817-8E8A-B431-8033BCF72FCD}"/>
              </a:ext>
            </a:extLst>
          </p:cNvPr>
          <p:cNvGrpSpPr/>
          <p:nvPr/>
        </p:nvGrpSpPr>
        <p:grpSpPr>
          <a:xfrm>
            <a:off x="1187923" y="3913721"/>
            <a:ext cx="332688" cy="302240"/>
            <a:chOff x="-62518200" y="2692475"/>
            <a:chExt cx="318225" cy="289100"/>
          </a:xfrm>
          <a:solidFill>
            <a:srgbClr val="E97132"/>
          </a:solidFill>
        </p:grpSpPr>
        <p:sp>
          <p:nvSpPr>
            <p:cNvPr id="33" name="Google Shape;9843;p76">
              <a:extLst>
                <a:ext uri="{FF2B5EF4-FFF2-40B4-BE49-F238E27FC236}">
                  <a16:creationId xmlns:a16="http://schemas.microsoft.com/office/drawing/2014/main" id="{5F89F02C-55E5-1BC7-2561-B3E23023E8C3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34" name="Google Shape;9844;p76">
              <a:extLst>
                <a:ext uri="{FF2B5EF4-FFF2-40B4-BE49-F238E27FC236}">
                  <a16:creationId xmlns:a16="http://schemas.microsoft.com/office/drawing/2014/main" id="{F4CE1283-00B5-EB5E-1628-AAA707BA078A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grpSp>
        <p:nvGrpSpPr>
          <p:cNvPr id="35" name="Google Shape;9938;p76">
            <a:extLst>
              <a:ext uri="{FF2B5EF4-FFF2-40B4-BE49-F238E27FC236}">
                <a16:creationId xmlns:a16="http://schemas.microsoft.com/office/drawing/2014/main" id="{D471CD99-D28D-E723-6608-43750987BE17}"/>
              </a:ext>
            </a:extLst>
          </p:cNvPr>
          <p:cNvGrpSpPr/>
          <p:nvPr/>
        </p:nvGrpSpPr>
        <p:grpSpPr>
          <a:xfrm>
            <a:off x="6117573" y="3896860"/>
            <a:ext cx="333498" cy="330310"/>
            <a:chOff x="-59889100" y="2671925"/>
            <a:chExt cx="319000" cy="315950"/>
          </a:xfrm>
          <a:solidFill>
            <a:srgbClr val="215F9A"/>
          </a:solidFill>
        </p:grpSpPr>
        <p:sp>
          <p:nvSpPr>
            <p:cNvPr id="36" name="Google Shape;9939;p76">
              <a:extLst>
                <a:ext uri="{FF2B5EF4-FFF2-40B4-BE49-F238E27FC236}">
                  <a16:creationId xmlns:a16="http://schemas.microsoft.com/office/drawing/2014/main" id="{B4B5A45A-242E-6481-9D69-243887161818}"/>
                </a:ext>
              </a:extLst>
            </p:cNvPr>
            <p:cNvSpPr/>
            <p:nvPr/>
          </p:nvSpPr>
          <p:spPr>
            <a:xfrm>
              <a:off x="-59889100" y="2672000"/>
              <a:ext cx="149675" cy="256025"/>
            </a:xfrm>
            <a:custGeom>
              <a:avLst/>
              <a:gdLst/>
              <a:ahLst/>
              <a:cxnLst/>
              <a:rect l="l" t="t" r="r" b="b"/>
              <a:pathLst>
                <a:path w="5987" h="10241" extrusionOk="0">
                  <a:moveTo>
                    <a:pt x="5073" y="946"/>
                  </a:moveTo>
                  <a:lnTo>
                    <a:pt x="5073" y="2647"/>
                  </a:lnTo>
                  <a:lnTo>
                    <a:pt x="5104" y="2647"/>
                  </a:lnTo>
                  <a:cubicBezTo>
                    <a:pt x="3623" y="3151"/>
                    <a:pt x="2489" y="4569"/>
                    <a:pt x="2489" y="6302"/>
                  </a:cubicBezTo>
                  <a:cubicBezTo>
                    <a:pt x="2489" y="6900"/>
                    <a:pt x="2647" y="7499"/>
                    <a:pt x="2867" y="8034"/>
                  </a:cubicBezTo>
                  <a:lnTo>
                    <a:pt x="1639" y="9263"/>
                  </a:lnTo>
                  <a:cubicBezTo>
                    <a:pt x="1103" y="8381"/>
                    <a:pt x="788" y="7373"/>
                    <a:pt x="788" y="6302"/>
                  </a:cubicBezTo>
                  <a:cubicBezTo>
                    <a:pt x="788" y="3750"/>
                    <a:pt x="2584" y="1513"/>
                    <a:pt x="5073" y="946"/>
                  </a:cubicBezTo>
                  <a:close/>
                  <a:moveTo>
                    <a:pt x="5482" y="1"/>
                  </a:moveTo>
                  <a:cubicBezTo>
                    <a:pt x="2395" y="442"/>
                    <a:pt x="0" y="3088"/>
                    <a:pt x="0" y="6270"/>
                  </a:cubicBezTo>
                  <a:cubicBezTo>
                    <a:pt x="0" y="7688"/>
                    <a:pt x="441" y="8979"/>
                    <a:pt x="1292" y="10082"/>
                  </a:cubicBezTo>
                  <a:cubicBezTo>
                    <a:pt x="1377" y="10184"/>
                    <a:pt x="1500" y="10241"/>
                    <a:pt x="1624" y="10241"/>
                  </a:cubicBezTo>
                  <a:cubicBezTo>
                    <a:pt x="1729" y="10241"/>
                    <a:pt x="1835" y="10200"/>
                    <a:pt x="1922" y="10114"/>
                  </a:cubicBezTo>
                  <a:lnTo>
                    <a:pt x="3718" y="8349"/>
                  </a:lnTo>
                  <a:cubicBezTo>
                    <a:pt x="3812" y="8223"/>
                    <a:pt x="3844" y="8003"/>
                    <a:pt x="3781" y="7845"/>
                  </a:cubicBezTo>
                  <a:cubicBezTo>
                    <a:pt x="3497" y="7373"/>
                    <a:pt x="3340" y="6806"/>
                    <a:pt x="3340" y="6270"/>
                  </a:cubicBezTo>
                  <a:cubicBezTo>
                    <a:pt x="3340" y="4884"/>
                    <a:pt x="4285" y="3655"/>
                    <a:pt x="5671" y="3309"/>
                  </a:cubicBezTo>
                  <a:cubicBezTo>
                    <a:pt x="5860" y="3277"/>
                    <a:pt x="5986" y="3120"/>
                    <a:pt x="5986" y="2899"/>
                  </a:cubicBezTo>
                  <a:lnTo>
                    <a:pt x="5986" y="379"/>
                  </a:lnTo>
                  <a:cubicBezTo>
                    <a:pt x="5955" y="190"/>
                    <a:pt x="5703" y="1"/>
                    <a:pt x="5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37" name="Google Shape;9940;p76">
              <a:extLst>
                <a:ext uri="{FF2B5EF4-FFF2-40B4-BE49-F238E27FC236}">
                  <a16:creationId xmlns:a16="http://schemas.microsoft.com/office/drawing/2014/main" id="{D5F549E0-4FC6-781D-EAFB-31D0D864D999}"/>
                </a:ext>
              </a:extLst>
            </p:cNvPr>
            <p:cNvSpPr/>
            <p:nvPr/>
          </p:nvSpPr>
          <p:spPr>
            <a:xfrm>
              <a:off x="-59830825" y="2892525"/>
              <a:ext cx="201650" cy="95350"/>
            </a:xfrm>
            <a:custGeom>
              <a:avLst/>
              <a:gdLst/>
              <a:ahLst/>
              <a:cxnLst/>
              <a:rect l="l" t="t" r="r" b="b"/>
              <a:pathLst>
                <a:path w="8066" h="3814" extrusionOk="0">
                  <a:moveTo>
                    <a:pt x="5735" y="946"/>
                  </a:moveTo>
                  <a:lnTo>
                    <a:pt x="6963" y="2175"/>
                  </a:lnTo>
                  <a:cubicBezTo>
                    <a:pt x="6113" y="2710"/>
                    <a:pt x="5073" y="2994"/>
                    <a:pt x="4065" y="2994"/>
                  </a:cubicBezTo>
                  <a:cubicBezTo>
                    <a:pt x="3025" y="2994"/>
                    <a:pt x="2017" y="2710"/>
                    <a:pt x="1135" y="2175"/>
                  </a:cubicBezTo>
                  <a:lnTo>
                    <a:pt x="2364" y="946"/>
                  </a:lnTo>
                  <a:cubicBezTo>
                    <a:pt x="2868" y="1198"/>
                    <a:pt x="3466" y="1356"/>
                    <a:pt x="4065" y="1356"/>
                  </a:cubicBezTo>
                  <a:cubicBezTo>
                    <a:pt x="4600" y="1356"/>
                    <a:pt x="5199" y="1198"/>
                    <a:pt x="5735" y="946"/>
                  </a:cubicBezTo>
                  <a:close/>
                  <a:moveTo>
                    <a:pt x="5758" y="1"/>
                  </a:moveTo>
                  <a:cubicBezTo>
                    <a:pt x="5693" y="1"/>
                    <a:pt x="5630" y="11"/>
                    <a:pt x="5577" y="32"/>
                  </a:cubicBezTo>
                  <a:cubicBezTo>
                    <a:pt x="5105" y="316"/>
                    <a:pt x="4569" y="474"/>
                    <a:pt x="4002" y="474"/>
                  </a:cubicBezTo>
                  <a:cubicBezTo>
                    <a:pt x="3956" y="476"/>
                    <a:pt x="3911" y="478"/>
                    <a:pt x="3865" y="478"/>
                  </a:cubicBezTo>
                  <a:cubicBezTo>
                    <a:pt x="3376" y="478"/>
                    <a:pt x="2890" y="326"/>
                    <a:pt x="2458" y="95"/>
                  </a:cubicBezTo>
                  <a:cubicBezTo>
                    <a:pt x="2389" y="54"/>
                    <a:pt x="2315" y="31"/>
                    <a:pt x="2239" y="31"/>
                  </a:cubicBezTo>
                  <a:cubicBezTo>
                    <a:pt x="2142" y="31"/>
                    <a:pt x="2043" y="70"/>
                    <a:pt x="1954" y="158"/>
                  </a:cubicBezTo>
                  <a:lnTo>
                    <a:pt x="190" y="1923"/>
                  </a:lnTo>
                  <a:cubicBezTo>
                    <a:pt x="1" y="2143"/>
                    <a:pt x="32" y="2395"/>
                    <a:pt x="221" y="2553"/>
                  </a:cubicBezTo>
                  <a:cubicBezTo>
                    <a:pt x="1324" y="3403"/>
                    <a:pt x="2616" y="3813"/>
                    <a:pt x="4002" y="3813"/>
                  </a:cubicBezTo>
                  <a:cubicBezTo>
                    <a:pt x="5388" y="3813"/>
                    <a:pt x="6711" y="3403"/>
                    <a:pt x="7814" y="2521"/>
                  </a:cubicBezTo>
                  <a:cubicBezTo>
                    <a:pt x="8035" y="2364"/>
                    <a:pt x="8066" y="2080"/>
                    <a:pt x="7877" y="1891"/>
                  </a:cubicBezTo>
                  <a:lnTo>
                    <a:pt x="6113" y="127"/>
                  </a:lnTo>
                  <a:cubicBezTo>
                    <a:pt x="6029" y="43"/>
                    <a:pt x="5889" y="1"/>
                    <a:pt x="5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38" name="Google Shape;9941;p76">
              <a:extLst>
                <a:ext uri="{FF2B5EF4-FFF2-40B4-BE49-F238E27FC236}">
                  <a16:creationId xmlns:a16="http://schemas.microsoft.com/office/drawing/2014/main" id="{D11E5C50-E6DA-6266-4684-78C8554D43E1}"/>
                </a:ext>
              </a:extLst>
            </p:cNvPr>
            <p:cNvSpPr/>
            <p:nvPr/>
          </p:nvSpPr>
          <p:spPr>
            <a:xfrm>
              <a:off x="-59719775" y="2671925"/>
              <a:ext cx="149675" cy="256425"/>
            </a:xfrm>
            <a:custGeom>
              <a:avLst/>
              <a:gdLst/>
              <a:ahLst/>
              <a:cxnLst/>
              <a:rect l="l" t="t" r="r" b="b"/>
              <a:pathLst>
                <a:path w="5987" h="10257" extrusionOk="0">
                  <a:moveTo>
                    <a:pt x="820" y="917"/>
                  </a:moveTo>
                  <a:cubicBezTo>
                    <a:pt x="3309" y="1453"/>
                    <a:pt x="5105" y="3690"/>
                    <a:pt x="5105" y="6273"/>
                  </a:cubicBezTo>
                  <a:cubicBezTo>
                    <a:pt x="5073" y="7344"/>
                    <a:pt x="4790" y="8352"/>
                    <a:pt x="4254" y="9235"/>
                  </a:cubicBezTo>
                  <a:lnTo>
                    <a:pt x="3025" y="8006"/>
                  </a:lnTo>
                  <a:cubicBezTo>
                    <a:pt x="3309" y="7502"/>
                    <a:pt x="3435" y="6903"/>
                    <a:pt x="3435" y="6305"/>
                  </a:cubicBezTo>
                  <a:cubicBezTo>
                    <a:pt x="3435" y="4572"/>
                    <a:pt x="2332" y="3154"/>
                    <a:pt x="820" y="2650"/>
                  </a:cubicBezTo>
                  <a:lnTo>
                    <a:pt x="820" y="917"/>
                  </a:lnTo>
                  <a:close/>
                  <a:moveTo>
                    <a:pt x="419" y="0"/>
                  </a:moveTo>
                  <a:cubicBezTo>
                    <a:pt x="190" y="0"/>
                    <a:pt x="1" y="180"/>
                    <a:pt x="1" y="413"/>
                  </a:cubicBezTo>
                  <a:lnTo>
                    <a:pt x="1" y="2934"/>
                  </a:lnTo>
                  <a:cubicBezTo>
                    <a:pt x="1" y="3123"/>
                    <a:pt x="127" y="3280"/>
                    <a:pt x="316" y="3312"/>
                  </a:cubicBezTo>
                  <a:cubicBezTo>
                    <a:pt x="1639" y="3658"/>
                    <a:pt x="2647" y="4855"/>
                    <a:pt x="2647" y="6273"/>
                  </a:cubicBezTo>
                  <a:cubicBezTo>
                    <a:pt x="2647" y="6809"/>
                    <a:pt x="2490" y="7376"/>
                    <a:pt x="2206" y="7848"/>
                  </a:cubicBezTo>
                  <a:cubicBezTo>
                    <a:pt x="2080" y="8006"/>
                    <a:pt x="2112" y="8195"/>
                    <a:pt x="2269" y="8352"/>
                  </a:cubicBezTo>
                  <a:lnTo>
                    <a:pt x="4065" y="10117"/>
                  </a:lnTo>
                  <a:cubicBezTo>
                    <a:pt x="4149" y="10214"/>
                    <a:pt x="4251" y="10257"/>
                    <a:pt x="4353" y="10257"/>
                  </a:cubicBezTo>
                  <a:cubicBezTo>
                    <a:pt x="4481" y="10257"/>
                    <a:pt x="4608" y="10190"/>
                    <a:pt x="4695" y="10085"/>
                  </a:cubicBezTo>
                  <a:cubicBezTo>
                    <a:pt x="5514" y="8982"/>
                    <a:pt x="5987" y="7659"/>
                    <a:pt x="5987" y="6273"/>
                  </a:cubicBezTo>
                  <a:cubicBezTo>
                    <a:pt x="5892" y="3123"/>
                    <a:pt x="3529" y="445"/>
                    <a:pt x="474" y="4"/>
                  </a:cubicBezTo>
                  <a:cubicBezTo>
                    <a:pt x="455" y="1"/>
                    <a:pt x="437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6" name="Google Shape;9942;p76">
              <a:extLst>
                <a:ext uri="{FF2B5EF4-FFF2-40B4-BE49-F238E27FC236}">
                  <a16:creationId xmlns:a16="http://schemas.microsoft.com/office/drawing/2014/main" id="{5F4070FE-FC7B-5E8A-97B0-BC28673BB420}"/>
                </a:ext>
              </a:extLst>
            </p:cNvPr>
            <p:cNvSpPr/>
            <p:nvPr/>
          </p:nvSpPr>
          <p:spPr>
            <a:xfrm>
              <a:off x="-59762300" y="2757075"/>
              <a:ext cx="63025" cy="145725"/>
            </a:xfrm>
            <a:custGeom>
              <a:avLst/>
              <a:gdLst/>
              <a:ahLst/>
              <a:cxnLst/>
              <a:rect l="l" t="t" r="r" b="b"/>
              <a:pathLst>
                <a:path w="2521" h="5829" extrusionOk="0">
                  <a:moveTo>
                    <a:pt x="1261" y="0"/>
                  </a:moveTo>
                  <a:cubicBezTo>
                    <a:pt x="1040" y="0"/>
                    <a:pt x="820" y="189"/>
                    <a:pt x="820" y="378"/>
                  </a:cubicBezTo>
                  <a:lnTo>
                    <a:pt x="820" y="662"/>
                  </a:lnTo>
                  <a:cubicBezTo>
                    <a:pt x="347" y="819"/>
                    <a:pt x="1" y="1292"/>
                    <a:pt x="1" y="1827"/>
                  </a:cubicBezTo>
                  <a:cubicBezTo>
                    <a:pt x="1" y="2521"/>
                    <a:pt x="568" y="2899"/>
                    <a:pt x="977" y="3214"/>
                  </a:cubicBezTo>
                  <a:cubicBezTo>
                    <a:pt x="1292" y="3466"/>
                    <a:pt x="1670" y="3686"/>
                    <a:pt x="1670" y="3938"/>
                  </a:cubicBezTo>
                  <a:cubicBezTo>
                    <a:pt x="1670" y="4159"/>
                    <a:pt x="1450" y="4348"/>
                    <a:pt x="1261" y="4348"/>
                  </a:cubicBezTo>
                  <a:cubicBezTo>
                    <a:pt x="1072" y="4348"/>
                    <a:pt x="820" y="4159"/>
                    <a:pt x="820" y="3938"/>
                  </a:cubicBezTo>
                  <a:cubicBezTo>
                    <a:pt x="820" y="3686"/>
                    <a:pt x="631" y="3497"/>
                    <a:pt x="442" y="3497"/>
                  </a:cubicBezTo>
                  <a:cubicBezTo>
                    <a:pt x="253" y="3497"/>
                    <a:pt x="32" y="3686"/>
                    <a:pt x="32" y="3938"/>
                  </a:cubicBezTo>
                  <a:cubicBezTo>
                    <a:pt x="32" y="4474"/>
                    <a:pt x="410" y="4915"/>
                    <a:pt x="883" y="5104"/>
                  </a:cubicBezTo>
                  <a:lnTo>
                    <a:pt x="883" y="5387"/>
                  </a:lnTo>
                  <a:cubicBezTo>
                    <a:pt x="883" y="5608"/>
                    <a:pt x="1072" y="5829"/>
                    <a:pt x="1292" y="5829"/>
                  </a:cubicBezTo>
                  <a:cubicBezTo>
                    <a:pt x="1544" y="5829"/>
                    <a:pt x="1702" y="5608"/>
                    <a:pt x="1702" y="5387"/>
                  </a:cubicBezTo>
                  <a:lnTo>
                    <a:pt x="1702" y="5104"/>
                  </a:lnTo>
                  <a:cubicBezTo>
                    <a:pt x="2175" y="4946"/>
                    <a:pt x="2521" y="4474"/>
                    <a:pt x="2521" y="3938"/>
                  </a:cubicBezTo>
                  <a:cubicBezTo>
                    <a:pt x="2521" y="3245"/>
                    <a:pt x="1985" y="2867"/>
                    <a:pt x="1544" y="2552"/>
                  </a:cubicBezTo>
                  <a:cubicBezTo>
                    <a:pt x="1229" y="2300"/>
                    <a:pt x="883" y="2079"/>
                    <a:pt x="883" y="1827"/>
                  </a:cubicBezTo>
                  <a:cubicBezTo>
                    <a:pt x="883" y="1607"/>
                    <a:pt x="1072" y="1418"/>
                    <a:pt x="1292" y="1418"/>
                  </a:cubicBezTo>
                  <a:cubicBezTo>
                    <a:pt x="1544" y="1418"/>
                    <a:pt x="1702" y="1607"/>
                    <a:pt x="1702" y="1827"/>
                  </a:cubicBezTo>
                  <a:cubicBezTo>
                    <a:pt x="1702" y="2079"/>
                    <a:pt x="1891" y="2268"/>
                    <a:pt x="2143" y="2268"/>
                  </a:cubicBezTo>
                  <a:cubicBezTo>
                    <a:pt x="2364" y="2268"/>
                    <a:pt x="2521" y="2079"/>
                    <a:pt x="2521" y="1827"/>
                  </a:cubicBezTo>
                  <a:cubicBezTo>
                    <a:pt x="2521" y="1292"/>
                    <a:pt x="2175" y="851"/>
                    <a:pt x="1702" y="662"/>
                  </a:cubicBezTo>
                  <a:lnTo>
                    <a:pt x="1702" y="378"/>
                  </a:lnTo>
                  <a:cubicBezTo>
                    <a:pt x="1702" y="189"/>
                    <a:pt x="1513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8ABF5BB3-A761-BB68-4A78-32398D68F351}"/>
              </a:ext>
            </a:extLst>
          </p:cNvPr>
          <p:cNvSpPr txBox="1"/>
          <p:nvPr/>
        </p:nvSpPr>
        <p:spPr>
          <a:xfrm>
            <a:off x="0" y="6642556"/>
            <a:ext cx="1153154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Fuente</a:t>
            </a:r>
            <a:r>
              <a:rPr lang="es-ES" sz="900" b="0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: Dirección General del Presupuesto Público Nacional- Subdirección de Análisis y Consolidación Presupuestal </a:t>
            </a:r>
          </a:p>
        </p:txBody>
      </p:sp>
      <p:pic>
        <p:nvPicPr>
          <p:cNvPr id="5" name="Gráfico 58">
            <a:extLst>
              <a:ext uri="{FF2B5EF4-FFF2-40B4-BE49-F238E27FC236}">
                <a16:creationId xmlns:a16="http://schemas.microsoft.com/office/drawing/2014/main" id="{359FAB91-6543-54FE-7B32-DA742E9FF2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85894" y="1401970"/>
            <a:ext cx="3701012" cy="400943"/>
          </a:xfrm>
          <a:prstGeom prst="rect">
            <a:avLst/>
          </a:prstGeom>
        </p:spPr>
      </p:pic>
      <p:sp>
        <p:nvSpPr>
          <p:cNvPr id="7" name="CuadroTexto 23">
            <a:extLst>
              <a:ext uri="{FF2B5EF4-FFF2-40B4-BE49-F238E27FC236}">
                <a16:creationId xmlns:a16="http://schemas.microsoft.com/office/drawing/2014/main" id="{91E307BC-A397-205C-E6ED-E20A4A10BC6E}"/>
              </a:ext>
            </a:extLst>
          </p:cNvPr>
          <p:cNvSpPr txBox="1"/>
          <p:nvPr/>
        </p:nvSpPr>
        <p:spPr>
          <a:xfrm>
            <a:off x="6939208" y="1434040"/>
            <a:ext cx="3194386" cy="2914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Recursos de Capital</a:t>
            </a:r>
          </a:p>
        </p:txBody>
      </p:sp>
      <p:grpSp>
        <p:nvGrpSpPr>
          <p:cNvPr id="8" name="Google Shape;9859;p78">
            <a:extLst>
              <a:ext uri="{FF2B5EF4-FFF2-40B4-BE49-F238E27FC236}">
                <a16:creationId xmlns:a16="http://schemas.microsoft.com/office/drawing/2014/main" id="{F4276C69-25E3-BC9E-DED0-0C01E45BFE86}"/>
              </a:ext>
            </a:extLst>
          </p:cNvPr>
          <p:cNvGrpSpPr/>
          <p:nvPr/>
        </p:nvGrpSpPr>
        <p:grpSpPr>
          <a:xfrm>
            <a:off x="6098836" y="1432425"/>
            <a:ext cx="398698" cy="352016"/>
            <a:chOff x="-60987050" y="2671400"/>
            <a:chExt cx="315850" cy="318825"/>
          </a:xfrm>
          <a:solidFill>
            <a:srgbClr val="46B1E1"/>
          </a:solidFill>
        </p:grpSpPr>
        <p:sp>
          <p:nvSpPr>
            <p:cNvPr id="10" name="Google Shape;9860;p78">
              <a:extLst>
                <a:ext uri="{FF2B5EF4-FFF2-40B4-BE49-F238E27FC236}">
                  <a16:creationId xmlns:a16="http://schemas.microsoft.com/office/drawing/2014/main" id="{DC5982E1-37DB-50D2-2727-CD929327C22D}"/>
                </a:ext>
              </a:extLst>
            </p:cNvPr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861;p78">
              <a:extLst>
                <a:ext uri="{FF2B5EF4-FFF2-40B4-BE49-F238E27FC236}">
                  <a16:creationId xmlns:a16="http://schemas.microsoft.com/office/drawing/2014/main" id="{FBCEA5A7-9401-D157-B218-8AE57C787AA7}"/>
                </a:ext>
              </a:extLst>
            </p:cNvPr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21901566-7BCB-9EC0-5F41-DAD5A2FD7F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31" y="1835920"/>
            <a:ext cx="2761613" cy="190915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6A5049B-F015-B0E4-62D1-E6DAC7F309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6288" y="1823497"/>
            <a:ext cx="2761613" cy="193400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693E17C9-2C0C-711E-9D8F-08FFA2710DB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94728" y="4400931"/>
            <a:ext cx="2862416" cy="2002777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450486F1-02ED-13D9-96C0-0D7E47D83F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6288" y="4400931"/>
            <a:ext cx="2862416" cy="195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12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65947-2248-D98D-2780-B315488E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53327F3-9974-6D41-A44C-DE52E61C43C0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5BA37229-E934-208A-536C-FCB619E5A9BC}"/>
              </a:ext>
            </a:extLst>
          </p:cNvPr>
          <p:cNvSpPr txBox="1">
            <a:spLocks/>
          </p:cNvSpPr>
          <p:nvPr/>
        </p:nvSpPr>
        <p:spPr>
          <a:xfrm>
            <a:off x="1542731" y="410434"/>
            <a:ext cx="7777608" cy="521551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0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Ejecución Ingresos Corrientes de la Nación 2025</a:t>
            </a:r>
          </a:p>
        </p:txBody>
      </p:sp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A3ED57E0-4B42-94CD-F446-CB2336561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DBEB473B-BA4A-31A9-6750-B66AABF1C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6486" y="1656984"/>
            <a:ext cx="3701012" cy="40094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5E00F8-A16D-08BF-01B7-D3CFB0A7F268}"/>
              </a:ext>
            </a:extLst>
          </p:cNvPr>
          <p:cNvSpPr txBox="1"/>
          <p:nvPr/>
        </p:nvSpPr>
        <p:spPr>
          <a:xfrm>
            <a:off x="7069799" y="171164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Recaudo Ingresos Corrientes</a:t>
            </a:r>
          </a:p>
        </p:txBody>
      </p:sp>
      <p:sp>
        <p:nvSpPr>
          <p:cNvPr id="14" name="CuadroTexto 23">
            <a:extLst>
              <a:ext uri="{FF2B5EF4-FFF2-40B4-BE49-F238E27FC236}">
                <a16:creationId xmlns:a16="http://schemas.microsoft.com/office/drawing/2014/main" id="{5C1B3F2F-C2CB-B352-FC4D-3F37A68FD11C}"/>
              </a:ext>
            </a:extLst>
          </p:cNvPr>
          <p:cNvSpPr txBox="1"/>
          <p:nvPr/>
        </p:nvSpPr>
        <p:spPr>
          <a:xfrm>
            <a:off x="1733219" y="220076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$308.546 mm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8A92B3B0-7887-7E25-8B35-8A91F759BC40}"/>
              </a:ext>
            </a:extLst>
          </p:cNvPr>
          <p:cNvCxnSpPr>
            <a:cxnSpLocks/>
          </p:cNvCxnSpPr>
          <p:nvPr/>
        </p:nvCxnSpPr>
        <p:spPr>
          <a:xfrm>
            <a:off x="6079958" y="2487468"/>
            <a:ext cx="16042" cy="2664635"/>
          </a:xfrm>
          <a:prstGeom prst="line">
            <a:avLst/>
          </a:prstGeom>
          <a:ln>
            <a:solidFill>
              <a:srgbClr val="9ED4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id="{DA147924-D98B-E5B7-807D-3FDDDC0C1E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13900" y="1685065"/>
            <a:ext cx="3701012" cy="40094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D015737-DB3C-287C-9A6F-904036161ADC}"/>
              </a:ext>
            </a:extLst>
          </p:cNvPr>
          <p:cNvSpPr txBox="1"/>
          <p:nvPr/>
        </p:nvSpPr>
        <p:spPr>
          <a:xfrm>
            <a:off x="1932428" y="173622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Aforo Ingresos Corrientes</a:t>
            </a:r>
          </a:p>
        </p:txBody>
      </p:sp>
      <p:sp>
        <p:nvSpPr>
          <p:cNvPr id="11" name="CuadroTexto 23">
            <a:extLst>
              <a:ext uri="{FF2B5EF4-FFF2-40B4-BE49-F238E27FC236}">
                <a16:creationId xmlns:a16="http://schemas.microsoft.com/office/drawing/2014/main" id="{334621F0-F5D4-BCD6-98E5-2C5076C247AD}"/>
              </a:ext>
            </a:extLst>
          </p:cNvPr>
          <p:cNvSpPr txBox="1"/>
          <p:nvPr/>
        </p:nvSpPr>
        <p:spPr>
          <a:xfrm>
            <a:off x="4559999" y="2195850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59,3%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F824144-64C7-3445-C882-0BFE96109204}"/>
              </a:ext>
            </a:extLst>
          </p:cNvPr>
          <p:cNvSpPr txBox="1"/>
          <p:nvPr/>
        </p:nvSpPr>
        <p:spPr>
          <a:xfrm>
            <a:off x="2836997" y="5378044"/>
            <a:ext cx="542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chemeClr val="bg2">
                    <a:lumMod val="50000"/>
                  </a:schemeClr>
                </a:solidFill>
              </a:rPr>
              <a:t>Nota: Ingresos Directos incluye: Impuestos sobre la Renta, Patrimonio y Simple.</a:t>
            </a:r>
          </a:p>
          <a:p>
            <a:r>
              <a:rPr lang="es-CO" sz="1200" dirty="0">
                <a:solidFill>
                  <a:schemeClr val="bg2">
                    <a:lumMod val="50000"/>
                  </a:schemeClr>
                </a:solidFill>
              </a:rPr>
              <a:t>Los Ingresos Externos incluyen IVA Externo e Impuesto de Aduanas</a:t>
            </a:r>
          </a:p>
        </p:txBody>
      </p:sp>
      <p:sp>
        <p:nvSpPr>
          <p:cNvPr id="20" name="CuadroTexto 23">
            <a:extLst>
              <a:ext uri="{FF2B5EF4-FFF2-40B4-BE49-F238E27FC236}">
                <a16:creationId xmlns:a16="http://schemas.microsoft.com/office/drawing/2014/main" id="{87C5D03B-71DC-7B77-6984-0F0B4939F474}"/>
              </a:ext>
            </a:extLst>
          </p:cNvPr>
          <p:cNvSpPr txBox="1"/>
          <p:nvPr/>
        </p:nvSpPr>
        <p:spPr>
          <a:xfrm>
            <a:off x="7148706" y="2195850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$182.866 mm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B7992BE-AD02-5B55-204B-B1F2388538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640" y="2773387"/>
            <a:ext cx="4905117" cy="219828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84A80BA-B3C3-45D3-6454-74B25764A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4327" y="2773387"/>
            <a:ext cx="5010033" cy="219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71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DF82C-687C-ABD2-C92B-37B99A663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3A67D41-19E3-5DC0-13BC-3BB2805DE52A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97294BE6-40FA-3785-6784-580E3F1810AE}"/>
              </a:ext>
            </a:extLst>
          </p:cNvPr>
          <p:cNvSpPr txBox="1">
            <a:spLocks/>
          </p:cNvSpPr>
          <p:nvPr/>
        </p:nvSpPr>
        <p:spPr>
          <a:xfrm>
            <a:off x="1542731" y="410434"/>
            <a:ext cx="7777608" cy="521551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0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Ejecución Recursos de Capital de la Nación 2025</a:t>
            </a:r>
          </a:p>
        </p:txBody>
      </p:sp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475634E8-A3BE-802F-F444-0667F67EC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71F57C70-8550-73B1-A470-2AED353DC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6275" y="1673864"/>
            <a:ext cx="3701012" cy="40094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828305E-5A4A-8C0F-C78C-B50371F61DCD}"/>
              </a:ext>
            </a:extLst>
          </p:cNvPr>
          <p:cNvSpPr txBox="1"/>
          <p:nvPr/>
        </p:nvSpPr>
        <p:spPr>
          <a:xfrm>
            <a:off x="6989588" y="172852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Recaudo Recursos de Capital</a:t>
            </a:r>
          </a:p>
        </p:txBody>
      </p:sp>
      <p:pic>
        <p:nvPicPr>
          <p:cNvPr id="7" name="Gráfico 58">
            <a:extLst>
              <a:ext uri="{FF2B5EF4-FFF2-40B4-BE49-F238E27FC236}">
                <a16:creationId xmlns:a16="http://schemas.microsoft.com/office/drawing/2014/main" id="{A0328284-2C7E-7FC1-ED86-3179D54D56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82132" y="1647470"/>
            <a:ext cx="3701012" cy="400943"/>
          </a:xfrm>
          <a:prstGeom prst="rect">
            <a:avLst/>
          </a:prstGeom>
        </p:spPr>
      </p:pic>
      <p:sp>
        <p:nvSpPr>
          <p:cNvPr id="8" name="CuadroTexto 23">
            <a:extLst>
              <a:ext uri="{FF2B5EF4-FFF2-40B4-BE49-F238E27FC236}">
                <a16:creationId xmlns:a16="http://schemas.microsoft.com/office/drawing/2014/main" id="{CC884690-9F1C-A663-00D9-09FED1685058}"/>
              </a:ext>
            </a:extLst>
          </p:cNvPr>
          <p:cNvSpPr txBox="1"/>
          <p:nvPr/>
        </p:nvSpPr>
        <p:spPr>
          <a:xfrm>
            <a:off x="1918480" y="1676871"/>
            <a:ext cx="3194386" cy="2914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Aforo Recursos de Capital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C51A2690-1057-B6A4-05D4-45BA149A3572}"/>
              </a:ext>
            </a:extLst>
          </p:cNvPr>
          <p:cNvCxnSpPr>
            <a:cxnSpLocks/>
          </p:cNvCxnSpPr>
          <p:nvPr/>
        </p:nvCxnSpPr>
        <p:spPr>
          <a:xfrm>
            <a:off x="6079958" y="2595620"/>
            <a:ext cx="0" cy="2851736"/>
          </a:xfrm>
          <a:prstGeom prst="line">
            <a:avLst/>
          </a:prstGeom>
          <a:ln>
            <a:solidFill>
              <a:srgbClr val="9ED4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23">
            <a:extLst>
              <a:ext uri="{FF2B5EF4-FFF2-40B4-BE49-F238E27FC236}">
                <a16:creationId xmlns:a16="http://schemas.microsoft.com/office/drawing/2014/main" id="{E5AD7032-CE7F-2755-4B73-4A0A9A57674A}"/>
              </a:ext>
            </a:extLst>
          </p:cNvPr>
          <p:cNvSpPr txBox="1"/>
          <p:nvPr/>
        </p:nvSpPr>
        <p:spPr>
          <a:xfrm>
            <a:off x="1733219" y="220076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$155.801 mm</a:t>
            </a:r>
          </a:p>
        </p:txBody>
      </p:sp>
      <p:sp>
        <p:nvSpPr>
          <p:cNvPr id="10" name="CuadroTexto 23">
            <a:extLst>
              <a:ext uri="{FF2B5EF4-FFF2-40B4-BE49-F238E27FC236}">
                <a16:creationId xmlns:a16="http://schemas.microsoft.com/office/drawing/2014/main" id="{54EAEA53-601A-D8F5-6FC6-4EA199944A26}"/>
              </a:ext>
            </a:extLst>
          </p:cNvPr>
          <p:cNvSpPr txBox="1"/>
          <p:nvPr/>
        </p:nvSpPr>
        <p:spPr>
          <a:xfrm>
            <a:off x="7096727" y="221551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$104.908 mm</a:t>
            </a:r>
          </a:p>
        </p:txBody>
      </p:sp>
      <p:sp>
        <p:nvSpPr>
          <p:cNvPr id="11" name="CuadroTexto 23">
            <a:extLst>
              <a:ext uri="{FF2B5EF4-FFF2-40B4-BE49-F238E27FC236}">
                <a16:creationId xmlns:a16="http://schemas.microsoft.com/office/drawing/2014/main" id="{77998438-D583-187A-B380-8E3EDA193980}"/>
              </a:ext>
            </a:extLst>
          </p:cNvPr>
          <p:cNvSpPr txBox="1"/>
          <p:nvPr/>
        </p:nvSpPr>
        <p:spPr>
          <a:xfrm>
            <a:off x="4559999" y="2195850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67,3%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0BB402C-2222-7BAC-A02F-0DA5B6BCA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0707" y="3078012"/>
            <a:ext cx="5254591" cy="206132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F3B01C0-CA2A-4BAA-83B7-DFB8B5BF0B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397" y="3080921"/>
            <a:ext cx="4962030" cy="21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17B38-9DC9-5A17-156B-CE0640686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4DCBB8D4-5AE7-CACD-7031-9CFA536E2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sp>
        <p:nvSpPr>
          <p:cNvPr id="5" name="1 Título">
            <a:extLst>
              <a:ext uri="{FF2B5EF4-FFF2-40B4-BE49-F238E27FC236}">
                <a16:creationId xmlns:a16="http://schemas.microsoft.com/office/drawing/2014/main" id="{84217B0A-4C47-DE3A-8B60-9EFF28589151}"/>
              </a:ext>
            </a:extLst>
          </p:cNvPr>
          <p:cNvSpPr txBox="1">
            <a:spLocks/>
          </p:cNvSpPr>
          <p:nvPr/>
        </p:nvSpPr>
        <p:spPr>
          <a:xfrm>
            <a:off x="1673187" y="332245"/>
            <a:ext cx="7349505" cy="542826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0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Ejecución Ingresos Propios 2025</a:t>
            </a:r>
          </a:p>
          <a:p>
            <a:endParaRPr lang="es-ES" sz="2000" dirty="0">
              <a:solidFill>
                <a:srgbClr val="16ADB9"/>
              </a:solidFill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F0E012-9DCE-B8F2-E69F-0C708C7ED04C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0C0E44A6-5A91-3A83-0607-F10AA5727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0724" y="4080491"/>
            <a:ext cx="3701012" cy="400943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68AB85FF-EDA9-4706-2E79-0B7423DB5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77289" y="4083166"/>
            <a:ext cx="3701012" cy="400943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BE777AAE-80B6-EC6A-5ABF-D2993D0428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63060" y="1508081"/>
            <a:ext cx="3701012" cy="40094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E3BCB81-16F9-B989-6437-1A2FD6869568}"/>
              </a:ext>
            </a:extLst>
          </p:cNvPr>
          <p:cNvSpPr txBox="1"/>
          <p:nvPr/>
        </p:nvSpPr>
        <p:spPr>
          <a:xfrm>
            <a:off x="2281720" y="1547289"/>
            <a:ext cx="2465797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Ingresos Corrientes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FB3807E-9C12-8D85-6DC9-1DA142F75823}"/>
              </a:ext>
            </a:extLst>
          </p:cNvPr>
          <p:cNvSpPr txBox="1"/>
          <p:nvPr/>
        </p:nvSpPr>
        <p:spPr>
          <a:xfrm>
            <a:off x="6904037" y="4135154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Contribuciones Parafiscales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99F3A10-3D71-E6E2-53F6-7DFD855B219F}"/>
              </a:ext>
            </a:extLst>
          </p:cNvPr>
          <p:cNvSpPr txBox="1"/>
          <p:nvPr/>
        </p:nvSpPr>
        <p:spPr>
          <a:xfrm>
            <a:off x="2623449" y="4124859"/>
            <a:ext cx="1891718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Fondos Especiales</a:t>
            </a:r>
          </a:p>
        </p:txBody>
      </p:sp>
      <p:grpSp>
        <p:nvGrpSpPr>
          <p:cNvPr id="13" name="Google Shape;9221;p74">
            <a:extLst>
              <a:ext uri="{FF2B5EF4-FFF2-40B4-BE49-F238E27FC236}">
                <a16:creationId xmlns:a16="http://schemas.microsoft.com/office/drawing/2014/main" id="{55F65C19-36A7-B80F-A825-1833C427354E}"/>
              </a:ext>
            </a:extLst>
          </p:cNvPr>
          <p:cNvGrpSpPr/>
          <p:nvPr/>
        </p:nvGrpSpPr>
        <p:grpSpPr>
          <a:xfrm>
            <a:off x="1053751" y="1509803"/>
            <a:ext cx="367152" cy="367152"/>
            <a:chOff x="2676100" y="832575"/>
            <a:chExt cx="483125" cy="483125"/>
          </a:xfrm>
          <a:solidFill>
            <a:srgbClr val="18AEBA"/>
          </a:solidFill>
        </p:grpSpPr>
        <p:sp>
          <p:nvSpPr>
            <p:cNvPr id="14" name="Google Shape;9222;p74">
              <a:extLst>
                <a:ext uri="{FF2B5EF4-FFF2-40B4-BE49-F238E27FC236}">
                  <a16:creationId xmlns:a16="http://schemas.microsoft.com/office/drawing/2014/main" id="{7DD1DE3A-A947-84C6-7F78-3C0440F9F4D6}"/>
                </a:ext>
              </a:extLst>
            </p:cNvPr>
            <p:cNvSpPr/>
            <p:nvPr/>
          </p:nvSpPr>
          <p:spPr>
            <a:xfrm>
              <a:off x="2676100" y="83257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15" name="Google Shape;9223;p74">
              <a:extLst>
                <a:ext uri="{FF2B5EF4-FFF2-40B4-BE49-F238E27FC236}">
                  <a16:creationId xmlns:a16="http://schemas.microsoft.com/office/drawing/2014/main" id="{EBB51463-A895-AF59-C0D6-1887C0BB2E2A}"/>
                </a:ext>
              </a:extLst>
            </p:cNvPr>
            <p:cNvSpPr/>
            <p:nvPr/>
          </p:nvSpPr>
          <p:spPr>
            <a:xfrm>
              <a:off x="2762000" y="91847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16" name="Google Shape;9224;p74">
              <a:extLst>
                <a:ext uri="{FF2B5EF4-FFF2-40B4-BE49-F238E27FC236}">
                  <a16:creationId xmlns:a16="http://schemas.microsoft.com/office/drawing/2014/main" id="{8F810572-161B-C9B3-7AF2-078EA319E277}"/>
                </a:ext>
              </a:extLst>
            </p:cNvPr>
            <p:cNvSpPr/>
            <p:nvPr/>
          </p:nvSpPr>
          <p:spPr>
            <a:xfrm>
              <a:off x="2810775" y="975075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</p:grpSp>
      <p:grpSp>
        <p:nvGrpSpPr>
          <p:cNvPr id="39" name="Google Shape;9842;p76">
            <a:extLst>
              <a:ext uri="{FF2B5EF4-FFF2-40B4-BE49-F238E27FC236}">
                <a16:creationId xmlns:a16="http://schemas.microsoft.com/office/drawing/2014/main" id="{C64300BC-D495-78D1-A522-0AA39558B4BE}"/>
              </a:ext>
            </a:extLst>
          </p:cNvPr>
          <p:cNvGrpSpPr/>
          <p:nvPr/>
        </p:nvGrpSpPr>
        <p:grpSpPr>
          <a:xfrm>
            <a:off x="1123256" y="4124356"/>
            <a:ext cx="332688" cy="302240"/>
            <a:chOff x="-62518200" y="2692475"/>
            <a:chExt cx="318225" cy="289100"/>
          </a:xfrm>
          <a:solidFill>
            <a:srgbClr val="E97132"/>
          </a:solidFill>
        </p:grpSpPr>
        <p:sp>
          <p:nvSpPr>
            <p:cNvPr id="40" name="Google Shape;9843;p76">
              <a:extLst>
                <a:ext uri="{FF2B5EF4-FFF2-40B4-BE49-F238E27FC236}">
                  <a16:creationId xmlns:a16="http://schemas.microsoft.com/office/drawing/2014/main" id="{57567CFC-7EF0-34EA-BF31-0C5CCC0B34C8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1" name="Google Shape;9844;p76">
              <a:extLst>
                <a:ext uri="{FF2B5EF4-FFF2-40B4-BE49-F238E27FC236}">
                  <a16:creationId xmlns:a16="http://schemas.microsoft.com/office/drawing/2014/main" id="{4FDE87EE-7D4D-8CEF-7321-4B15D13D2240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grpSp>
        <p:nvGrpSpPr>
          <p:cNvPr id="42" name="Google Shape;9938;p76">
            <a:extLst>
              <a:ext uri="{FF2B5EF4-FFF2-40B4-BE49-F238E27FC236}">
                <a16:creationId xmlns:a16="http://schemas.microsoft.com/office/drawing/2014/main" id="{710564F3-DD4A-17BD-CDA6-C4D3B3ED307A}"/>
              </a:ext>
            </a:extLst>
          </p:cNvPr>
          <p:cNvGrpSpPr/>
          <p:nvPr/>
        </p:nvGrpSpPr>
        <p:grpSpPr>
          <a:xfrm>
            <a:off x="6082403" y="4107495"/>
            <a:ext cx="333498" cy="330310"/>
            <a:chOff x="-59889100" y="2671925"/>
            <a:chExt cx="319000" cy="315950"/>
          </a:xfrm>
          <a:solidFill>
            <a:srgbClr val="215F9A"/>
          </a:solidFill>
        </p:grpSpPr>
        <p:sp>
          <p:nvSpPr>
            <p:cNvPr id="43" name="Google Shape;9939;p76">
              <a:extLst>
                <a:ext uri="{FF2B5EF4-FFF2-40B4-BE49-F238E27FC236}">
                  <a16:creationId xmlns:a16="http://schemas.microsoft.com/office/drawing/2014/main" id="{925BBCFA-5AAE-951A-0FE2-7E590B26AB41}"/>
                </a:ext>
              </a:extLst>
            </p:cNvPr>
            <p:cNvSpPr/>
            <p:nvPr/>
          </p:nvSpPr>
          <p:spPr>
            <a:xfrm>
              <a:off x="-59889100" y="2672000"/>
              <a:ext cx="149675" cy="256025"/>
            </a:xfrm>
            <a:custGeom>
              <a:avLst/>
              <a:gdLst/>
              <a:ahLst/>
              <a:cxnLst/>
              <a:rect l="l" t="t" r="r" b="b"/>
              <a:pathLst>
                <a:path w="5987" h="10241" extrusionOk="0">
                  <a:moveTo>
                    <a:pt x="5073" y="946"/>
                  </a:moveTo>
                  <a:lnTo>
                    <a:pt x="5073" y="2647"/>
                  </a:lnTo>
                  <a:lnTo>
                    <a:pt x="5104" y="2647"/>
                  </a:lnTo>
                  <a:cubicBezTo>
                    <a:pt x="3623" y="3151"/>
                    <a:pt x="2489" y="4569"/>
                    <a:pt x="2489" y="6302"/>
                  </a:cubicBezTo>
                  <a:cubicBezTo>
                    <a:pt x="2489" y="6900"/>
                    <a:pt x="2647" y="7499"/>
                    <a:pt x="2867" y="8034"/>
                  </a:cubicBezTo>
                  <a:lnTo>
                    <a:pt x="1639" y="9263"/>
                  </a:lnTo>
                  <a:cubicBezTo>
                    <a:pt x="1103" y="8381"/>
                    <a:pt x="788" y="7373"/>
                    <a:pt x="788" y="6302"/>
                  </a:cubicBezTo>
                  <a:cubicBezTo>
                    <a:pt x="788" y="3750"/>
                    <a:pt x="2584" y="1513"/>
                    <a:pt x="5073" y="946"/>
                  </a:cubicBezTo>
                  <a:close/>
                  <a:moveTo>
                    <a:pt x="5482" y="1"/>
                  </a:moveTo>
                  <a:cubicBezTo>
                    <a:pt x="2395" y="442"/>
                    <a:pt x="0" y="3088"/>
                    <a:pt x="0" y="6270"/>
                  </a:cubicBezTo>
                  <a:cubicBezTo>
                    <a:pt x="0" y="7688"/>
                    <a:pt x="441" y="8979"/>
                    <a:pt x="1292" y="10082"/>
                  </a:cubicBezTo>
                  <a:cubicBezTo>
                    <a:pt x="1377" y="10184"/>
                    <a:pt x="1500" y="10241"/>
                    <a:pt x="1624" y="10241"/>
                  </a:cubicBezTo>
                  <a:cubicBezTo>
                    <a:pt x="1729" y="10241"/>
                    <a:pt x="1835" y="10200"/>
                    <a:pt x="1922" y="10114"/>
                  </a:cubicBezTo>
                  <a:lnTo>
                    <a:pt x="3718" y="8349"/>
                  </a:lnTo>
                  <a:cubicBezTo>
                    <a:pt x="3812" y="8223"/>
                    <a:pt x="3844" y="8003"/>
                    <a:pt x="3781" y="7845"/>
                  </a:cubicBezTo>
                  <a:cubicBezTo>
                    <a:pt x="3497" y="7373"/>
                    <a:pt x="3340" y="6806"/>
                    <a:pt x="3340" y="6270"/>
                  </a:cubicBezTo>
                  <a:cubicBezTo>
                    <a:pt x="3340" y="4884"/>
                    <a:pt x="4285" y="3655"/>
                    <a:pt x="5671" y="3309"/>
                  </a:cubicBezTo>
                  <a:cubicBezTo>
                    <a:pt x="5860" y="3277"/>
                    <a:pt x="5986" y="3120"/>
                    <a:pt x="5986" y="2899"/>
                  </a:cubicBezTo>
                  <a:lnTo>
                    <a:pt x="5986" y="379"/>
                  </a:lnTo>
                  <a:cubicBezTo>
                    <a:pt x="5955" y="190"/>
                    <a:pt x="5703" y="1"/>
                    <a:pt x="5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4" name="Google Shape;9940;p76">
              <a:extLst>
                <a:ext uri="{FF2B5EF4-FFF2-40B4-BE49-F238E27FC236}">
                  <a16:creationId xmlns:a16="http://schemas.microsoft.com/office/drawing/2014/main" id="{5A366BAF-8223-C4E2-F232-D5E9AC9AC957}"/>
                </a:ext>
              </a:extLst>
            </p:cNvPr>
            <p:cNvSpPr/>
            <p:nvPr/>
          </p:nvSpPr>
          <p:spPr>
            <a:xfrm>
              <a:off x="-59830825" y="2892525"/>
              <a:ext cx="201650" cy="95350"/>
            </a:xfrm>
            <a:custGeom>
              <a:avLst/>
              <a:gdLst/>
              <a:ahLst/>
              <a:cxnLst/>
              <a:rect l="l" t="t" r="r" b="b"/>
              <a:pathLst>
                <a:path w="8066" h="3814" extrusionOk="0">
                  <a:moveTo>
                    <a:pt x="5735" y="946"/>
                  </a:moveTo>
                  <a:lnTo>
                    <a:pt x="6963" y="2175"/>
                  </a:lnTo>
                  <a:cubicBezTo>
                    <a:pt x="6113" y="2710"/>
                    <a:pt x="5073" y="2994"/>
                    <a:pt x="4065" y="2994"/>
                  </a:cubicBezTo>
                  <a:cubicBezTo>
                    <a:pt x="3025" y="2994"/>
                    <a:pt x="2017" y="2710"/>
                    <a:pt x="1135" y="2175"/>
                  </a:cubicBezTo>
                  <a:lnTo>
                    <a:pt x="2364" y="946"/>
                  </a:lnTo>
                  <a:cubicBezTo>
                    <a:pt x="2868" y="1198"/>
                    <a:pt x="3466" y="1356"/>
                    <a:pt x="4065" y="1356"/>
                  </a:cubicBezTo>
                  <a:cubicBezTo>
                    <a:pt x="4600" y="1356"/>
                    <a:pt x="5199" y="1198"/>
                    <a:pt x="5735" y="946"/>
                  </a:cubicBezTo>
                  <a:close/>
                  <a:moveTo>
                    <a:pt x="5758" y="1"/>
                  </a:moveTo>
                  <a:cubicBezTo>
                    <a:pt x="5693" y="1"/>
                    <a:pt x="5630" y="11"/>
                    <a:pt x="5577" y="32"/>
                  </a:cubicBezTo>
                  <a:cubicBezTo>
                    <a:pt x="5105" y="316"/>
                    <a:pt x="4569" y="474"/>
                    <a:pt x="4002" y="474"/>
                  </a:cubicBezTo>
                  <a:cubicBezTo>
                    <a:pt x="3956" y="476"/>
                    <a:pt x="3911" y="478"/>
                    <a:pt x="3865" y="478"/>
                  </a:cubicBezTo>
                  <a:cubicBezTo>
                    <a:pt x="3376" y="478"/>
                    <a:pt x="2890" y="326"/>
                    <a:pt x="2458" y="95"/>
                  </a:cubicBezTo>
                  <a:cubicBezTo>
                    <a:pt x="2389" y="54"/>
                    <a:pt x="2315" y="31"/>
                    <a:pt x="2239" y="31"/>
                  </a:cubicBezTo>
                  <a:cubicBezTo>
                    <a:pt x="2142" y="31"/>
                    <a:pt x="2043" y="70"/>
                    <a:pt x="1954" y="158"/>
                  </a:cubicBezTo>
                  <a:lnTo>
                    <a:pt x="190" y="1923"/>
                  </a:lnTo>
                  <a:cubicBezTo>
                    <a:pt x="1" y="2143"/>
                    <a:pt x="32" y="2395"/>
                    <a:pt x="221" y="2553"/>
                  </a:cubicBezTo>
                  <a:cubicBezTo>
                    <a:pt x="1324" y="3403"/>
                    <a:pt x="2616" y="3813"/>
                    <a:pt x="4002" y="3813"/>
                  </a:cubicBezTo>
                  <a:cubicBezTo>
                    <a:pt x="5388" y="3813"/>
                    <a:pt x="6711" y="3403"/>
                    <a:pt x="7814" y="2521"/>
                  </a:cubicBezTo>
                  <a:cubicBezTo>
                    <a:pt x="8035" y="2364"/>
                    <a:pt x="8066" y="2080"/>
                    <a:pt x="7877" y="1891"/>
                  </a:cubicBezTo>
                  <a:lnTo>
                    <a:pt x="6113" y="127"/>
                  </a:lnTo>
                  <a:cubicBezTo>
                    <a:pt x="6029" y="43"/>
                    <a:pt x="5889" y="1"/>
                    <a:pt x="5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5" name="Google Shape;9941;p76">
              <a:extLst>
                <a:ext uri="{FF2B5EF4-FFF2-40B4-BE49-F238E27FC236}">
                  <a16:creationId xmlns:a16="http://schemas.microsoft.com/office/drawing/2014/main" id="{9BE3E755-59A4-B27A-4760-235738A061B4}"/>
                </a:ext>
              </a:extLst>
            </p:cNvPr>
            <p:cNvSpPr/>
            <p:nvPr/>
          </p:nvSpPr>
          <p:spPr>
            <a:xfrm>
              <a:off x="-59719775" y="2671925"/>
              <a:ext cx="149675" cy="256425"/>
            </a:xfrm>
            <a:custGeom>
              <a:avLst/>
              <a:gdLst/>
              <a:ahLst/>
              <a:cxnLst/>
              <a:rect l="l" t="t" r="r" b="b"/>
              <a:pathLst>
                <a:path w="5987" h="10257" extrusionOk="0">
                  <a:moveTo>
                    <a:pt x="820" y="917"/>
                  </a:moveTo>
                  <a:cubicBezTo>
                    <a:pt x="3309" y="1453"/>
                    <a:pt x="5105" y="3690"/>
                    <a:pt x="5105" y="6273"/>
                  </a:cubicBezTo>
                  <a:cubicBezTo>
                    <a:pt x="5073" y="7344"/>
                    <a:pt x="4790" y="8352"/>
                    <a:pt x="4254" y="9235"/>
                  </a:cubicBezTo>
                  <a:lnTo>
                    <a:pt x="3025" y="8006"/>
                  </a:lnTo>
                  <a:cubicBezTo>
                    <a:pt x="3309" y="7502"/>
                    <a:pt x="3435" y="6903"/>
                    <a:pt x="3435" y="6305"/>
                  </a:cubicBezTo>
                  <a:cubicBezTo>
                    <a:pt x="3435" y="4572"/>
                    <a:pt x="2332" y="3154"/>
                    <a:pt x="820" y="2650"/>
                  </a:cubicBezTo>
                  <a:lnTo>
                    <a:pt x="820" y="917"/>
                  </a:lnTo>
                  <a:close/>
                  <a:moveTo>
                    <a:pt x="419" y="0"/>
                  </a:moveTo>
                  <a:cubicBezTo>
                    <a:pt x="190" y="0"/>
                    <a:pt x="1" y="180"/>
                    <a:pt x="1" y="413"/>
                  </a:cubicBezTo>
                  <a:lnTo>
                    <a:pt x="1" y="2934"/>
                  </a:lnTo>
                  <a:cubicBezTo>
                    <a:pt x="1" y="3123"/>
                    <a:pt x="127" y="3280"/>
                    <a:pt x="316" y="3312"/>
                  </a:cubicBezTo>
                  <a:cubicBezTo>
                    <a:pt x="1639" y="3658"/>
                    <a:pt x="2647" y="4855"/>
                    <a:pt x="2647" y="6273"/>
                  </a:cubicBezTo>
                  <a:cubicBezTo>
                    <a:pt x="2647" y="6809"/>
                    <a:pt x="2490" y="7376"/>
                    <a:pt x="2206" y="7848"/>
                  </a:cubicBezTo>
                  <a:cubicBezTo>
                    <a:pt x="2080" y="8006"/>
                    <a:pt x="2112" y="8195"/>
                    <a:pt x="2269" y="8352"/>
                  </a:cubicBezTo>
                  <a:lnTo>
                    <a:pt x="4065" y="10117"/>
                  </a:lnTo>
                  <a:cubicBezTo>
                    <a:pt x="4149" y="10214"/>
                    <a:pt x="4251" y="10257"/>
                    <a:pt x="4353" y="10257"/>
                  </a:cubicBezTo>
                  <a:cubicBezTo>
                    <a:pt x="4481" y="10257"/>
                    <a:pt x="4608" y="10190"/>
                    <a:pt x="4695" y="10085"/>
                  </a:cubicBezTo>
                  <a:cubicBezTo>
                    <a:pt x="5514" y="8982"/>
                    <a:pt x="5987" y="7659"/>
                    <a:pt x="5987" y="6273"/>
                  </a:cubicBezTo>
                  <a:cubicBezTo>
                    <a:pt x="5892" y="3123"/>
                    <a:pt x="3529" y="445"/>
                    <a:pt x="474" y="4"/>
                  </a:cubicBezTo>
                  <a:cubicBezTo>
                    <a:pt x="455" y="1"/>
                    <a:pt x="437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7" name="Google Shape;9942;p76">
              <a:extLst>
                <a:ext uri="{FF2B5EF4-FFF2-40B4-BE49-F238E27FC236}">
                  <a16:creationId xmlns:a16="http://schemas.microsoft.com/office/drawing/2014/main" id="{ACFA356A-1312-AFEF-940A-5941734A4C77}"/>
                </a:ext>
              </a:extLst>
            </p:cNvPr>
            <p:cNvSpPr/>
            <p:nvPr/>
          </p:nvSpPr>
          <p:spPr>
            <a:xfrm>
              <a:off x="-59762300" y="2757075"/>
              <a:ext cx="63025" cy="145725"/>
            </a:xfrm>
            <a:custGeom>
              <a:avLst/>
              <a:gdLst/>
              <a:ahLst/>
              <a:cxnLst/>
              <a:rect l="l" t="t" r="r" b="b"/>
              <a:pathLst>
                <a:path w="2521" h="5829" extrusionOk="0">
                  <a:moveTo>
                    <a:pt x="1261" y="0"/>
                  </a:moveTo>
                  <a:cubicBezTo>
                    <a:pt x="1040" y="0"/>
                    <a:pt x="820" y="189"/>
                    <a:pt x="820" y="378"/>
                  </a:cubicBezTo>
                  <a:lnTo>
                    <a:pt x="820" y="662"/>
                  </a:lnTo>
                  <a:cubicBezTo>
                    <a:pt x="347" y="819"/>
                    <a:pt x="1" y="1292"/>
                    <a:pt x="1" y="1827"/>
                  </a:cubicBezTo>
                  <a:cubicBezTo>
                    <a:pt x="1" y="2521"/>
                    <a:pt x="568" y="2899"/>
                    <a:pt x="977" y="3214"/>
                  </a:cubicBezTo>
                  <a:cubicBezTo>
                    <a:pt x="1292" y="3466"/>
                    <a:pt x="1670" y="3686"/>
                    <a:pt x="1670" y="3938"/>
                  </a:cubicBezTo>
                  <a:cubicBezTo>
                    <a:pt x="1670" y="4159"/>
                    <a:pt x="1450" y="4348"/>
                    <a:pt x="1261" y="4348"/>
                  </a:cubicBezTo>
                  <a:cubicBezTo>
                    <a:pt x="1072" y="4348"/>
                    <a:pt x="820" y="4159"/>
                    <a:pt x="820" y="3938"/>
                  </a:cubicBezTo>
                  <a:cubicBezTo>
                    <a:pt x="820" y="3686"/>
                    <a:pt x="631" y="3497"/>
                    <a:pt x="442" y="3497"/>
                  </a:cubicBezTo>
                  <a:cubicBezTo>
                    <a:pt x="253" y="3497"/>
                    <a:pt x="32" y="3686"/>
                    <a:pt x="32" y="3938"/>
                  </a:cubicBezTo>
                  <a:cubicBezTo>
                    <a:pt x="32" y="4474"/>
                    <a:pt x="410" y="4915"/>
                    <a:pt x="883" y="5104"/>
                  </a:cubicBezTo>
                  <a:lnTo>
                    <a:pt x="883" y="5387"/>
                  </a:lnTo>
                  <a:cubicBezTo>
                    <a:pt x="883" y="5608"/>
                    <a:pt x="1072" y="5829"/>
                    <a:pt x="1292" y="5829"/>
                  </a:cubicBezTo>
                  <a:cubicBezTo>
                    <a:pt x="1544" y="5829"/>
                    <a:pt x="1702" y="5608"/>
                    <a:pt x="1702" y="5387"/>
                  </a:cubicBezTo>
                  <a:lnTo>
                    <a:pt x="1702" y="5104"/>
                  </a:lnTo>
                  <a:cubicBezTo>
                    <a:pt x="2175" y="4946"/>
                    <a:pt x="2521" y="4474"/>
                    <a:pt x="2521" y="3938"/>
                  </a:cubicBezTo>
                  <a:cubicBezTo>
                    <a:pt x="2521" y="3245"/>
                    <a:pt x="1985" y="2867"/>
                    <a:pt x="1544" y="2552"/>
                  </a:cubicBezTo>
                  <a:cubicBezTo>
                    <a:pt x="1229" y="2300"/>
                    <a:pt x="883" y="2079"/>
                    <a:pt x="883" y="1827"/>
                  </a:cubicBezTo>
                  <a:cubicBezTo>
                    <a:pt x="883" y="1607"/>
                    <a:pt x="1072" y="1418"/>
                    <a:pt x="1292" y="1418"/>
                  </a:cubicBezTo>
                  <a:cubicBezTo>
                    <a:pt x="1544" y="1418"/>
                    <a:pt x="1702" y="1607"/>
                    <a:pt x="1702" y="1827"/>
                  </a:cubicBezTo>
                  <a:cubicBezTo>
                    <a:pt x="1702" y="2079"/>
                    <a:pt x="1891" y="2268"/>
                    <a:pt x="2143" y="2268"/>
                  </a:cubicBezTo>
                  <a:cubicBezTo>
                    <a:pt x="2364" y="2268"/>
                    <a:pt x="2521" y="2079"/>
                    <a:pt x="2521" y="1827"/>
                  </a:cubicBezTo>
                  <a:cubicBezTo>
                    <a:pt x="2521" y="1292"/>
                    <a:pt x="2175" y="851"/>
                    <a:pt x="1702" y="662"/>
                  </a:cubicBezTo>
                  <a:lnTo>
                    <a:pt x="1702" y="378"/>
                  </a:lnTo>
                  <a:cubicBezTo>
                    <a:pt x="1702" y="189"/>
                    <a:pt x="1513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sp>
        <p:nvSpPr>
          <p:cNvPr id="60" name="CuadroTexto 59">
            <a:extLst>
              <a:ext uri="{FF2B5EF4-FFF2-40B4-BE49-F238E27FC236}">
                <a16:creationId xmlns:a16="http://schemas.microsoft.com/office/drawing/2014/main" id="{68DD058C-7E48-4A04-A8BD-79B85DECE1A3}"/>
              </a:ext>
            </a:extLst>
          </p:cNvPr>
          <p:cNvSpPr txBox="1"/>
          <p:nvPr/>
        </p:nvSpPr>
        <p:spPr>
          <a:xfrm>
            <a:off x="0" y="6642556"/>
            <a:ext cx="1153154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Fuente</a:t>
            </a:r>
            <a:r>
              <a:rPr lang="es-ES" sz="900" b="0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: Dirección General del Presupuesto Público Nacional- Subdirección de Análisis y Consolidación Presupuestal </a:t>
            </a:r>
          </a:p>
        </p:txBody>
      </p:sp>
      <p:pic>
        <p:nvPicPr>
          <p:cNvPr id="4" name="Gráfico 58">
            <a:extLst>
              <a:ext uri="{FF2B5EF4-FFF2-40B4-BE49-F238E27FC236}">
                <a16:creationId xmlns:a16="http://schemas.microsoft.com/office/drawing/2014/main" id="{86A72A90-4C42-20A7-50A5-F6F37BF27F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11044" y="1487879"/>
            <a:ext cx="3701012" cy="400943"/>
          </a:xfrm>
          <a:prstGeom prst="rect">
            <a:avLst/>
          </a:prstGeom>
        </p:spPr>
      </p:pic>
      <p:sp>
        <p:nvSpPr>
          <p:cNvPr id="18" name="CuadroTexto 23">
            <a:extLst>
              <a:ext uri="{FF2B5EF4-FFF2-40B4-BE49-F238E27FC236}">
                <a16:creationId xmlns:a16="http://schemas.microsoft.com/office/drawing/2014/main" id="{29C2CFEA-B3FB-D644-D3C8-06CBF320C673}"/>
              </a:ext>
            </a:extLst>
          </p:cNvPr>
          <p:cNvSpPr txBox="1"/>
          <p:nvPr/>
        </p:nvSpPr>
        <p:spPr>
          <a:xfrm>
            <a:off x="6847392" y="1517280"/>
            <a:ext cx="3194386" cy="2914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Recursos de Capital</a:t>
            </a:r>
          </a:p>
        </p:txBody>
      </p:sp>
      <p:grpSp>
        <p:nvGrpSpPr>
          <p:cNvPr id="19" name="Google Shape;9859;p78">
            <a:extLst>
              <a:ext uri="{FF2B5EF4-FFF2-40B4-BE49-F238E27FC236}">
                <a16:creationId xmlns:a16="http://schemas.microsoft.com/office/drawing/2014/main" id="{E333ED7E-4367-677E-C7B2-99F1FA9FFD5B}"/>
              </a:ext>
            </a:extLst>
          </p:cNvPr>
          <p:cNvGrpSpPr/>
          <p:nvPr/>
        </p:nvGrpSpPr>
        <p:grpSpPr>
          <a:xfrm>
            <a:off x="5982732" y="1487879"/>
            <a:ext cx="393489" cy="320810"/>
            <a:chOff x="-60987050" y="2671400"/>
            <a:chExt cx="315850" cy="318825"/>
          </a:xfrm>
          <a:solidFill>
            <a:srgbClr val="46B1E1"/>
          </a:solidFill>
        </p:grpSpPr>
        <p:sp>
          <p:nvSpPr>
            <p:cNvPr id="21" name="Google Shape;9860;p78">
              <a:extLst>
                <a:ext uri="{FF2B5EF4-FFF2-40B4-BE49-F238E27FC236}">
                  <a16:creationId xmlns:a16="http://schemas.microsoft.com/office/drawing/2014/main" id="{A0718501-D576-5800-33F5-DB584411C6DB}"/>
                </a:ext>
              </a:extLst>
            </p:cNvPr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861;p78">
              <a:extLst>
                <a:ext uri="{FF2B5EF4-FFF2-40B4-BE49-F238E27FC236}">
                  <a16:creationId xmlns:a16="http://schemas.microsoft.com/office/drawing/2014/main" id="{1B938450-2CF9-899A-BAD8-5AD2A2CC3C35}"/>
                </a:ext>
              </a:extLst>
            </p:cNvPr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" name="Imagen 19">
            <a:extLst>
              <a:ext uri="{FF2B5EF4-FFF2-40B4-BE49-F238E27FC236}">
                <a16:creationId xmlns:a16="http://schemas.microsoft.com/office/drawing/2014/main" id="{100B2EB9-519B-36BB-6D06-7AEE43339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9806" y="2028294"/>
            <a:ext cx="2788128" cy="186461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88186EAB-3191-B22C-2326-C4A38117CB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82284" y="2021564"/>
            <a:ext cx="2788129" cy="193570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8F5A17D0-4C48-70B1-95B6-E588BDF83C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79198" y="4535959"/>
            <a:ext cx="2788128" cy="195079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215ADF36-FD97-2679-40C4-F4BCFF2540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06219" y="4614524"/>
            <a:ext cx="2764194" cy="187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62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69D1B-7B34-9EC7-7140-9935D683F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ágina 3 | Imágenes de Analisis Presupuesto - Descarga ...">
            <a:extLst>
              <a:ext uri="{FF2B5EF4-FFF2-40B4-BE49-F238E27FC236}">
                <a16:creationId xmlns:a16="http://schemas.microsoft.com/office/drawing/2014/main" id="{B1D4B55A-B674-E608-F16E-93E8DA6B8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19" y="3195613"/>
            <a:ext cx="6263485" cy="294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11F99F66-CE87-FA1C-66D9-6DDC5875D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658" y="-1"/>
            <a:ext cx="9372939" cy="685800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D63592E4-E1C1-079E-90A0-255F4D376885}"/>
              </a:ext>
            </a:extLst>
          </p:cNvPr>
          <p:cNvSpPr txBox="1">
            <a:spLocks/>
          </p:cNvSpPr>
          <p:nvPr/>
        </p:nvSpPr>
        <p:spPr>
          <a:xfrm>
            <a:off x="1366576" y="994855"/>
            <a:ext cx="6398791" cy="1205903"/>
          </a:xfrm>
          <a:prstGeom prst="rect">
            <a:avLst/>
          </a:prstGeom>
        </p:spPr>
        <p:txBody>
          <a:bodyPr vert="horz" lIns="63305" tIns="31652" rIns="63305" bIns="31652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4000" b="1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ANEXOS INGRESOS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08942E2-DD8C-D00B-CF89-C41295DB0E3E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</p:spTree>
    <p:extLst>
      <p:ext uri="{BB962C8B-B14F-4D97-AF65-F5344CB8AC3E}">
        <p14:creationId xmlns:p14="http://schemas.microsoft.com/office/powerpoint/2010/main" val="374210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C666F-49F5-DB43-1ECD-E192F1DB8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B85B0ECD-6145-430C-9F85-14413749031D}"/>
              </a:ext>
            </a:extLst>
          </p:cNvPr>
          <p:cNvSpPr txBox="1">
            <a:spLocks/>
          </p:cNvSpPr>
          <p:nvPr/>
        </p:nvSpPr>
        <p:spPr>
          <a:xfrm>
            <a:off x="1560316" y="410434"/>
            <a:ext cx="7775805" cy="521551"/>
          </a:xfrm>
          <a:prstGeom prst="round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algn="ctr">
              <a:defRPr sz="2800" b="1">
                <a:solidFill>
                  <a:schemeClr val="accent2">
                    <a:lumMod val="50000"/>
                  </a:schemeClr>
                </a:solidFill>
                <a:latin typeface="Gill Sans MT" panose="020B0502020104020203" pitchFamily="34" charset="0"/>
                <a:cs typeface="Calibri" pitchFamily="34" charset="0"/>
              </a:defRPr>
            </a:lvl1pPr>
          </a:lstStyle>
          <a:p>
            <a:r>
              <a:rPr lang="es-ES" sz="2000" dirty="0">
                <a:solidFill>
                  <a:srgbClr val="16ADB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Aforo Ingresos del PGN 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53EB9AC-3231-9A8A-3727-546369309465}"/>
              </a:ext>
            </a:extLst>
          </p:cNvPr>
          <p:cNvSpPr txBox="1"/>
          <p:nvPr/>
        </p:nvSpPr>
        <p:spPr>
          <a:xfrm>
            <a:off x="9336121" y="455215"/>
            <a:ext cx="195203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>
                    <a:lumMod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PGN 2025: </a:t>
            </a:r>
            <a:r>
              <a:rPr lang="es-CO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Ejecución Ingresos</a:t>
            </a:r>
          </a:p>
        </p:txBody>
      </p:sp>
      <p:pic>
        <p:nvPicPr>
          <p:cNvPr id="3" name="Imagen 2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82591CEA-323F-289C-F00F-74D63D1D2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B1C6775-1E33-EB68-FB39-E11B1726E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14" y="1782988"/>
            <a:ext cx="10089972" cy="312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957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21779</TotalTime>
  <Words>296</Words>
  <Application>Microsoft Office PowerPoint</Application>
  <PresentationFormat>Panorámica</PresentationFormat>
  <Paragraphs>61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Gill Sans MT</vt:lpstr>
      <vt:lpstr>Verdana</vt:lpstr>
      <vt:lpstr>Verdana Pro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Jenny Fernanda Castiblanco Salazar</dc:creator>
  <cp:lastModifiedBy>Eddy Shirley Herreno Mosquera</cp:lastModifiedBy>
  <cp:revision>152</cp:revision>
  <dcterms:created xsi:type="dcterms:W3CDTF">2023-06-20T19:49:39Z</dcterms:created>
  <dcterms:modified xsi:type="dcterms:W3CDTF">2025-09-19T22:04:17Z</dcterms:modified>
</cp:coreProperties>
</file>