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46" r:id="rId2"/>
    <p:sldId id="277" r:id="rId3"/>
    <p:sldId id="294" r:id="rId4"/>
    <p:sldId id="295" r:id="rId5"/>
    <p:sldId id="298" r:id="rId6"/>
    <p:sldId id="555" r:id="rId7"/>
    <p:sldId id="554" r:id="rId8"/>
    <p:sldId id="551" r:id="rId9"/>
    <p:sldId id="283" r:id="rId10"/>
    <p:sldId id="300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5E5E51-6E42-D561-B9FE-72D44C84E3B8}" name="Andres Camilo Luengas Olaya" initials="AL" userId="S::aluengas@minhacienda.gov.co::c99732b2-aede-4975-b77a-61617e678147" providerId="AD"/>
  <p188:author id="{DB3B9CAF-4970-0064-F9C8-A710C8DB0016}" name="David Mauricio Venegas Clavijo" initials="DV" userId="S::dvenegas@minhacienda.gov.co::73159470-af8b-4427-bdd1-5cc028dbad41" providerId="AD"/>
  <p188:author id="{6D178DF0-91C2-BCB9-73F5-150A2F99F470}" name="Angie Lorena Nuñez Rojas" initials="AN" userId="S::anunez@minhacienda.gov.co::fd139521-95a7-4f65-8c38-50b041bf42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0000"/>
    <a:srgbClr val="16B9A5"/>
    <a:srgbClr val="0B78B5"/>
    <a:srgbClr val="16ADB9"/>
    <a:srgbClr val="797979"/>
    <a:srgbClr val="BDD7EE"/>
    <a:srgbClr val="AACB51"/>
    <a:srgbClr val="D6FAF6"/>
    <a:srgbClr val="BF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92BDF-73E7-4558-AA6E-E9D9CB05713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AD6FC5F-E0D7-4DFF-A60E-EE3861E2403E}">
      <dgm:prSet phldrT="[Texto]" custT="1"/>
      <dgm:spPr/>
      <dgm:t>
        <a:bodyPr/>
        <a:lstStyle/>
        <a:p>
          <a:r>
            <a:rPr lang="es-CO" sz="1800" b="1" dirty="0">
              <a:latin typeface="Aptos" panose="020B0004020202020204" pitchFamily="34" charset="0"/>
            </a:rPr>
            <a:t>Aforo Inicial </a:t>
          </a:r>
          <a:br>
            <a:rPr lang="es-CO" sz="1800" b="1" dirty="0">
              <a:latin typeface="Aptos" panose="020B0004020202020204" pitchFamily="34" charset="0"/>
            </a:rPr>
          </a:br>
          <a:r>
            <a:rPr lang="es-CO" sz="1100" i="1" dirty="0">
              <a:latin typeface="Aptos" panose="020B0004020202020204" pitchFamily="34" charset="0"/>
            </a:rPr>
            <a:t>Decreto 1523 de 2024</a:t>
          </a:r>
          <a:br>
            <a:rPr lang="es-CO" sz="1100" i="1" dirty="0">
              <a:latin typeface="Aptos" panose="020B0004020202020204" pitchFamily="34" charset="0"/>
            </a:rPr>
          </a:br>
          <a:r>
            <a:rPr lang="es-CO" sz="1100" i="1" dirty="0">
              <a:latin typeface="Aptos" panose="020B0004020202020204" pitchFamily="34" charset="0"/>
            </a:rPr>
            <a:t>Decreto 1621 de 2024</a:t>
          </a:r>
        </a:p>
        <a:p>
          <a:r>
            <a:rPr lang="es-CO" sz="1800" b="1" dirty="0">
              <a:latin typeface="Aptos" panose="020B0004020202020204" pitchFamily="34" charset="0"/>
              <a:ea typeface="Verdana" panose="020B0604030504040204" pitchFamily="34" charset="0"/>
            </a:rPr>
            <a:t>$511.007</a:t>
          </a:r>
        </a:p>
      </dgm:t>
    </dgm:pt>
    <dgm:pt modelId="{1D63F8ED-6A9B-4265-8BB7-012144B41A5F}" type="parTrans" cxnId="{401C6A52-B4E9-4A94-A909-594427B1414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A0D9335-6D44-4862-BF45-06960DE7B201}" type="sibTrans" cxnId="{401C6A52-B4E9-4A94-A909-594427B14148}">
      <dgm:prSet/>
      <dgm:spPr/>
      <dgm:t>
        <a:bodyPr/>
        <a:lstStyle/>
        <a:p>
          <a:endParaRPr lang="es-CO" dirty="0">
            <a:solidFill>
              <a:srgbClr val="E3D2B3"/>
            </a:solidFill>
            <a:latin typeface="Gill Sans MT" panose="020B0502020104020203" pitchFamily="34" charset="0"/>
          </a:endParaRPr>
        </a:p>
      </dgm:t>
    </dgm:pt>
    <dgm:pt modelId="{E0248647-1503-41AB-8BC4-B283BF8A25F9}">
      <dgm:prSet phldrT="[Texto]" custT="1"/>
      <dgm:spPr/>
      <dgm:t>
        <a:bodyPr/>
        <a:lstStyle/>
        <a:p>
          <a:r>
            <a:rPr lang="es-CO" sz="1800" b="1" dirty="0">
              <a:latin typeface="Aptos" panose="020B0004020202020204" pitchFamily="34" charset="0"/>
            </a:rPr>
            <a:t>Modificaciones</a:t>
          </a:r>
          <a:endParaRPr lang="es-CO" sz="1200" b="1" dirty="0">
            <a:latin typeface="Aptos" panose="020B0004020202020204" pitchFamily="34" charset="0"/>
          </a:endParaRPr>
        </a:p>
        <a:p>
          <a:r>
            <a:rPr lang="es-CO" sz="1800" b="1" dirty="0">
              <a:latin typeface="Aptos" panose="020B0004020202020204" pitchFamily="34" charset="0"/>
            </a:rPr>
            <a:t>$2.883</a:t>
          </a:r>
        </a:p>
      </dgm:t>
    </dgm:pt>
    <dgm:pt modelId="{6157A7F3-0766-405F-8F2D-64BE02645B46}" type="parTrans" cxnId="{F0ECAEB5-0EEA-4E38-81DC-C0A01812135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BDC167D9-403C-4C44-BB86-08BEE82E81A6}" type="sibTrans" cxnId="{F0ECAEB5-0EEA-4E38-81DC-C0A018121356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83A1508B-91F3-46A3-A678-B8EA9C7708A4}">
      <dgm:prSet phldrT="[Texto]" custT="1"/>
      <dgm:spPr/>
      <dgm:t>
        <a:bodyPr/>
        <a:lstStyle/>
        <a:p>
          <a:r>
            <a:rPr lang="es-CO" sz="1800" b="1" dirty="0">
              <a:latin typeface="Aptos" panose="020B0004020202020204" pitchFamily="34" charset="0"/>
            </a:rPr>
            <a:t>Aforo </a:t>
          </a:r>
          <a:br>
            <a:rPr lang="es-CO" sz="1800" b="1" dirty="0">
              <a:latin typeface="Aptos" panose="020B0004020202020204" pitchFamily="34" charset="0"/>
            </a:rPr>
          </a:br>
          <a:r>
            <a:rPr lang="es-CO" sz="1800" b="1" dirty="0">
              <a:latin typeface="Aptos" panose="020B0004020202020204" pitchFamily="34" charset="0"/>
            </a:rPr>
            <a:t>Vigente</a:t>
          </a:r>
        </a:p>
        <a:p>
          <a:r>
            <a:rPr lang="es-CO" sz="1800" b="1" dirty="0">
              <a:latin typeface="Aptos" panose="020B0004020202020204" pitchFamily="34" charset="0"/>
              <a:ea typeface="Verdana" panose="020B0604030504040204" pitchFamily="34" charset="0"/>
            </a:rPr>
            <a:t>$513.891</a:t>
          </a:r>
          <a:endParaRPr lang="es-CO" sz="1800" b="1" dirty="0">
            <a:latin typeface="Aptos" panose="020B0004020202020204" pitchFamily="34" charset="0"/>
          </a:endParaRPr>
        </a:p>
      </dgm:t>
    </dgm:pt>
    <dgm:pt modelId="{0C73EFCE-437A-4768-BA18-BF5B12FEBA47}" type="parTrans" cxnId="{6D4A8386-74E3-471D-88B4-7672E333E2C5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DC3B5E8C-F2AF-470A-99A9-9245C55BABEF}" type="sibTrans" cxnId="{6D4A8386-74E3-471D-88B4-7672E333E2C5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4D06FF38-CC5E-4EE1-B671-CC0DCD7EC90B}" type="pres">
      <dgm:prSet presAssocID="{C4E92BDF-73E7-4558-AA6E-E9D9CB057132}" presName="Name0" presStyleCnt="0">
        <dgm:presLayoutVars>
          <dgm:dir/>
          <dgm:resizeHandles val="exact"/>
        </dgm:presLayoutVars>
      </dgm:prSet>
      <dgm:spPr/>
    </dgm:pt>
    <dgm:pt modelId="{B685FBBB-5794-423E-A16B-AD4A13CE2C7F}" type="pres">
      <dgm:prSet presAssocID="{9AD6FC5F-E0D7-4DFF-A60E-EE3861E2403E}" presName="node" presStyleLbl="node1" presStyleIdx="0" presStyleCnt="3">
        <dgm:presLayoutVars>
          <dgm:bulletEnabled val="1"/>
        </dgm:presLayoutVars>
      </dgm:prSet>
      <dgm:spPr/>
    </dgm:pt>
    <dgm:pt modelId="{687B8489-A02C-428F-85B7-B3F8944377F1}" type="pres">
      <dgm:prSet presAssocID="{0A0D9335-6D44-4862-BF45-06960DE7B201}" presName="sibTrans" presStyleLbl="sibTrans2D1" presStyleIdx="0" presStyleCnt="2" custScaleX="127239" custScaleY="128417" custLinFactNeighborX="-4202" custLinFactNeighborY="3662"/>
      <dgm:spPr>
        <a:prstGeom prst="mathPlus">
          <a:avLst/>
        </a:prstGeom>
      </dgm:spPr>
    </dgm:pt>
    <dgm:pt modelId="{C6806B71-57CA-49D6-B9C3-7970FD1BA3F5}" type="pres">
      <dgm:prSet presAssocID="{0A0D9335-6D44-4862-BF45-06960DE7B201}" presName="connectorText" presStyleLbl="sibTrans2D1" presStyleIdx="0" presStyleCnt="2"/>
      <dgm:spPr/>
    </dgm:pt>
    <dgm:pt modelId="{877B0D69-5A3A-4D66-BE30-E655A13D336E}" type="pres">
      <dgm:prSet presAssocID="{E0248647-1503-41AB-8BC4-B283BF8A25F9}" presName="node" presStyleLbl="node1" presStyleIdx="1" presStyleCnt="3" custLinFactNeighborX="1116" custLinFactNeighborY="538">
        <dgm:presLayoutVars>
          <dgm:bulletEnabled val="1"/>
        </dgm:presLayoutVars>
      </dgm:prSet>
      <dgm:spPr/>
    </dgm:pt>
    <dgm:pt modelId="{26B6E0A5-4397-469E-BAA1-13CC47FA75D8}" type="pres">
      <dgm:prSet presAssocID="{BDC167D9-403C-4C44-BB86-08BEE82E81A6}" presName="sibTrans" presStyleLbl="sibTrans2D1" presStyleIdx="1" presStyleCnt="2" custLinFactNeighborX="-7818" custLinFactNeighborY="-4356"/>
      <dgm:spPr>
        <a:prstGeom prst="mathEqual">
          <a:avLst/>
        </a:prstGeom>
      </dgm:spPr>
    </dgm:pt>
    <dgm:pt modelId="{8BC3A8CF-F60F-4B11-938A-699FC770EE37}" type="pres">
      <dgm:prSet presAssocID="{BDC167D9-403C-4C44-BB86-08BEE82E81A6}" presName="connectorText" presStyleLbl="sibTrans2D1" presStyleIdx="1" presStyleCnt="2"/>
      <dgm:spPr/>
    </dgm:pt>
    <dgm:pt modelId="{934ACA84-BA89-4E1F-899D-312058C7BA37}" type="pres">
      <dgm:prSet presAssocID="{83A1508B-91F3-46A3-A678-B8EA9C7708A4}" presName="node" presStyleLbl="node1" presStyleIdx="2" presStyleCnt="3" custScaleX="74586" custLinFactNeighborX="-20115" custLinFactNeighborY="2669">
        <dgm:presLayoutVars>
          <dgm:bulletEnabled val="1"/>
        </dgm:presLayoutVars>
      </dgm:prSet>
      <dgm:spPr/>
    </dgm:pt>
  </dgm:ptLst>
  <dgm:cxnLst>
    <dgm:cxn modelId="{F0D9F301-6644-495E-9817-CFE8787FFAAA}" type="presOf" srcId="{83A1508B-91F3-46A3-A678-B8EA9C7708A4}" destId="{934ACA84-BA89-4E1F-899D-312058C7BA37}" srcOrd="0" destOrd="0" presId="urn:microsoft.com/office/officeart/2005/8/layout/process1"/>
    <dgm:cxn modelId="{2BC32C02-7327-4338-B81A-1F2D191D9DDA}" type="presOf" srcId="{E0248647-1503-41AB-8BC4-B283BF8A25F9}" destId="{877B0D69-5A3A-4D66-BE30-E655A13D336E}" srcOrd="0" destOrd="0" presId="urn:microsoft.com/office/officeart/2005/8/layout/process1"/>
    <dgm:cxn modelId="{B058F336-81C4-4BF9-B950-D805429DD387}" type="presOf" srcId="{0A0D9335-6D44-4862-BF45-06960DE7B201}" destId="{687B8489-A02C-428F-85B7-B3F8944377F1}" srcOrd="0" destOrd="0" presId="urn:microsoft.com/office/officeart/2005/8/layout/process1"/>
    <dgm:cxn modelId="{401C6A52-B4E9-4A94-A909-594427B14148}" srcId="{C4E92BDF-73E7-4558-AA6E-E9D9CB057132}" destId="{9AD6FC5F-E0D7-4DFF-A60E-EE3861E2403E}" srcOrd="0" destOrd="0" parTransId="{1D63F8ED-6A9B-4265-8BB7-012144B41A5F}" sibTransId="{0A0D9335-6D44-4862-BF45-06960DE7B201}"/>
    <dgm:cxn modelId="{401A3875-B09B-4841-B809-75DAFEA56FDF}" type="presOf" srcId="{9AD6FC5F-E0D7-4DFF-A60E-EE3861E2403E}" destId="{B685FBBB-5794-423E-A16B-AD4A13CE2C7F}" srcOrd="0" destOrd="0" presId="urn:microsoft.com/office/officeart/2005/8/layout/process1"/>
    <dgm:cxn modelId="{6D4A8386-74E3-471D-88B4-7672E333E2C5}" srcId="{C4E92BDF-73E7-4558-AA6E-E9D9CB057132}" destId="{83A1508B-91F3-46A3-A678-B8EA9C7708A4}" srcOrd="2" destOrd="0" parTransId="{0C73EFCE-437A-4768-BA18-BF5B12FEBA47}" sibTransId="{DC3B5E8C-F2AF-470A-99A9-9245C55BABEF}"/>
    <dgm:cxn modelId="{7197F895-1080-4F01-A25C-C8DCBC4FD291}" type="presOf" srcId="{BDC167D9-403C-4C44-BB86-08BEE82E81A6}" destId="{26B6E0A5-4397-469E-BAA1-13CC47FA75D8}" srcOrd="0" destOrd="0" presId="urn:microsoft.com/office/officeart/2005/8/layout/process1"/>
    <dgm:cxn modelId="{F6A0E9AA-D84E-4D8A-91D5-A43544CF9A81}" type="presOf" srcId="{0A0D9335-6D44-4862-BF45-06960DE7B201}" destId="{C6806B71-57CA-49D6-B9C3-7970FD1BA3F5}" srcOrd="1" destOrd="0" presId="urn:microsoft.com/office/officeart/2005/8/layout/process1"/>
    <dgm:cxn modelId="{F0ECAEB5-0EEA-4E38-81DC-C0A018121356}" srcId="{C4E92BDF-73E7-4558-AA6E-E9D9CB057132}" destId="{E0248647-1503-41AB-8BC4-B283BF8A25F9}" srcOrd="1" destOrd="0" parTransId="{6157A7F3-0766-405F-8F2D-64BE02645B46}" sibTransId="{BDC167D9-403C-4C44-BB86-08BEE82E81A6}"/>
    <dgm:cxn modelId="{232C5ECF-8CC5-49E8-9E8A-A20753A9CD80}" type="presOf" srcId="{C4E92BDF-73E7-4558-AA6E-E9D9CB057132}" destId="{4D06FF38-CC5E-4EE1-B671-CC0DCD7EC90B}" srcOrd="0" destOrd="0" presId="urn:microsoft.com/office/officeart/2005/8/layout/process1"/>
    <dgm:cxn modelId="{BBB5F3F1-22F0-48FD-91D6-07024AAD652F}" type="presOf" srcId="{BDC167D9-403C-4C44-BB86-08BEE82E81A6}" destId="{8BC3A8CF-F60F-4B11-938A-699FC770EE37}" srcOrd="1" destOrd="0" presId="urn:microsoft.com/office/officeart/2005/8/layout/process1"/>
    <dgm:cxn modelId="{2E1843DB-A83A-40D3-8332-E23313EC01B9}" type="presParOf" srcId="{4D06FF38-CC5E-4EE1-B671-CC0DCD7EC90B}" destId="{B685FBBB-5794-423E-A16B-AD4A13CE2C7F}" srcOrd="0" destOrd="0" presId="urn:microsoft.com/office/officeart/2005/8/layout/process1"/>
    <dgm:cxn modelId="{BB312CE3-06BA-4996-BB06-CCD99B9A6C52}" type="presParOf" srcId="{4D06FF38-CC5E-4EE1-B671-CC0DCD7EC90B}" destId="{687B8489-A02C-428F-85B7-B3F8944377F1}" srcOrd="1" destOrd="0" presId="urn:microsoft.com/office/officeart/2005/8/layout/process1"/>
    <dgm:cxn modelId="{88B520E9-5CA8-4E87-9747-728F92E9B2FF}" type="presParOf" srcId="{687B8489-A02C-428F-85B7-B3F8944377F1}" destId="{C6806B71-57CA-49D6-B9C3-7970FD1BA3F5}" srcOrd="0" destOrd="0" presId="urn:microsoft.com/office/officeart/2005/8/layout/process1"/>
    <dgm:cxn modelId="{66E62AC3-0391-4DF1-AA60-2BC3CDCC4C87}" type="presParOf" srcId="{4D06FF38-CC5E-4EE1-B671-CC0DCD7EC90B}" destId="{877B0D69-5A3A-4D66-BE30-E655A13D336E}" srcOrd="2" destOrd="0" presId="urn:microsoft.com/office/officeart/2005/8/layout/process1"/>
    <dgm:cxn modelId="{5A488D71-12B5-4A07-AB67-518C07B26FB9}" type="presParOf" srcId="{4D06FF38-CC5E-4EE1-B671-CC0DCD7EC90B}" destId="{26B6E0A5-4397-469E-BAA1-13CC47FA75D8}" srcOrd="3" destOrd="0" presId="urn:microsoft.com/office/officeart/2005/8/layout/process1"/>
    <dgm:cxn modelId="{41043A71-6B2E-4E26-8F49-8CAFBA1B32F7}" type="presParOf" srcId="{26B6E0A5-4397-469E-BAA1-13CC47FA75D8}" destId="{8BC3A8CF-F60F-4B11-938A-699FC770EE37}" srcOrd="0" destOrd="0" presId="urn:microsoft.com/office/officeart/2005/8/layout/process1"/>
    <dgm:cxn modelId="{CF19466F-9B61-4508-8BFA-9F77A051A688}" type="presParOf" srcId="{4D06FF38-CC5E-4EE1-B671-CC0DCD7EC90B}" destId="{934ACA84-BA89-4E1F-899D-312058C7BA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92BDF-73E7-4558-AA6E-E9D9CB05713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AD6FC5F-E0D7-4DFF-A60E-EE3861E2403E}">
      <dgm:prSet phldrT="[Texto]" custT="1"/>
      <dgm:spPr/>
      <dgm:t>
        <a:bodyPr/>
        <a:lstStyle/>
        <a:p>
          <a:r>
            <a:rPr lang="es-CO" sz="1800" b="1" dirty="0">
              <a:latin typeface="Aptos" panose="020B0004020202020204" pitchFamily="34" charset="0"/>
            </a:rPr>
            <a:t>Aforo</a:t>
          </a:r>
          <a:br>
            <a:rPr lang="es-CO" sz="1800" b="1" dirty="0">
              <a:latin typeface="Aptos" panose="020B0004020202020204" pitchFamily="34" charset="0"/>
            </a:rPr>
          </a:br>
          <a:r>
            <a:rPr lang="es-CO" sz="1800" b="1" dirty="0">
              <a:latin typeface="Aptos" panose="020B0004020202020204" pitchFamily="34" charset="0"/>
            </a:rPr>
            <a:t>Vigente</a:t>
          </a:r>
        </a:p>
        <a:p>
          <a:r>
            <a:rPr lang="es-CO" sz="1800" b="1" dirty="0">
              <a:latin typeface="Aptos" panose="020B0004020202020204" pitchFamily="34" charset="0"/>
              <a:ea typeface="Verdana" panose="020B0604030504040204" pitchFamily="34" charset="0"/>
            </a:rPr>
            <a:t>$513.891</a:t>
          </a:r>
          <a:endParaRPr lang="es-CO" sz="1800" b="1" dirty="0">
            <a:latin typeface="Aptos" panose="020B0004020202020204" pitchFamily="34" charset="0"/>
          </a:endParaRPr>
        </a:p>
      </dgm:t>
    </dgm:pt>
    <dgm:pt modelId="{1D63F8ED-6A9B-4265-8BB7-012144B41A5F}" type="parTrans" cxnId="{401C6A52-B4E9-4A94-A909-594427B1414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0A0D9335-6D44-4862-BF45-06960DE7B201}" type="sibTrans" cxnId="{401C6A52-B4E9-4A94-A909-594427B14148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83A1508B-91F3-46A3-A678-B8EA9C7708A4}">
      <dgm:prSet phldrT="[Texto]" custT="1"/>
      <dgm:spPr/>
      <dgm:t>
        <a:bodyPr/>
        <a:lstStyle/>
        <a:p>
          <a:r>
            <a:rPr lang="es-CO" sz="1800" b="1" dirty="0">
              <a:latin typeface="Aptos" panose="020B0004020202020204" pitchFamily="34" charset="0"/>
            </a:rPr>
            <a:t>Recaudo</a:t>
          </a:r>
          <a:br>
            <a:rPr lang="es-CO" sz="1800" b="1" dirty="0">
              <a:latin typeface="Aptos" panose="020B0004020202020204" pitchFamily="34" charset="0"/>
            </a:rPr>
          </a:br>
          <a:endParaRPr lang="es-CO" sz="1000" dirty="0">
            <a:latin typeface="Aptos" panose="020B0004020202020204" pitchFamily="34" charset="0"/>
          </a:endParaRPr>
        </a:p>
        <a:p>
          <a:r>
            <a:rPr lang="es-CO" sz="1800" b="1" dirty="0">
              <a:latin typeface="Aptos" panose="020B0004020202020204" pitchFamily="34" charset="0"/>
            </a:rPr>
            <a:t>$323.886</a:t>
          </a:r>
        </a:p>
      </dgm:t>
    </dgm:pt>
    <dgm:pt modelId="{0C73EFCE-437A-4768-BA18-BF5B12FEBA47}" type="parTrans" cxnId="{6D4A8386-74E3-471D-88B4-7672E333E2C5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DC3B5E8C-F2AF-470A-99A9-9245C55BABEF}" type="sibTrans" cxnId="{6D4A8386-74E3-471D-88B4-7672E333E2C5}">
      <dgm:prSet/>
      <dgm:spPr/>
      <dgm:t>
        <a:bodyPr/>
        <a:lstStyle/>
        <a:p>
          <a:endParaRPr lang="es-CO">
            <a:latin typeface="Gill Sans MT" panose="020B0502020104020203" pitchFamily="34" charset="0"/>
          </a:endParaRPr>
        </a:p>
      </dgm:t>
    </dgm:pt>
    <dgm:pt modelId="{4D06FF38-CC5E-4EE1-B671-CC0DCD7EC90B}" type="pres">
      <dgm:prSet presAssocID="{C4E92BDF-73E7-4558-AA6E-E9D9CB057132}" presName="Name0" presStyleCnt="0">
        <dgm:presLayoutVars>
          <dgm:dir/>
          <dgm:resizeHandles val="exact"/>
        </dgm:presLayoutVars>
      </dgm:prSet>
      <dgm:spPr/>
    </dgm:pt>
    <dgm:pt modelId="{B685FBBB-5794-423E-A16B-AD4A13CE2C7F}" type="pres">
      <dgm:prSet presAssocID="{9AD6FC5F-E0D7-4DFF-A60E-EE3861E2403E}" presName="node" presStyleLbl="node1" presStyleIdx="0" presStyleCnt="2" custLinFactNeighborX="-4637" custLinFactNeighborY="-4347">
        <dgm:presLayoutVars>
          <dgm:bulletEnabled val="1"/>
        </dgm:presLayoutVars>
      </dgm:prSet>
      <dgm:spPr/>
    </dgm:pt>
    <dgm:pt modelId="{687B8489-A02C-428F-85B7-B3F8944377F1}" type="pres">
      <dgm:prSet presAssocID="{0A0D9335-6D44-4862-BF45-06960DE7B201}" presName="sibTrans" presStyleLbl="sibTrans2D1" presStyleIdx="0" presStyleCnt="1"/>
      <dgm:spPr/>
    </dgm:pt>
    <dgm:pt modelId="{C6806B71-57CA-49D6-B9C3-7970FD1BA3F5}" type="pres">
      <dgm:prSet presAssocID="{0A0D9335-6D44-4862-BF45-06960DE7B201}" presName="connectorText" presStyleLbl="sibTrans2D1" presStyleIdx="0" presStyleCnt="1"/>
      <dgm:spPr/>
    </dgm:pt>
    <dgm:pt modelId="{934ACA84-BA89-4E1F-899D-312058C7BA37}" type="pres">
      <dgm:prSet presAssocID="{83A1508B-91F3-46A3-A678-B8EA9C7708A4}" presName="node" presStyleLbl="node1" presStyleIdx="1" presStyleCnt="2" custLinFactNeighborX="-3965" custLinFactNeighborY="-1508">
        <dgm:presLayoutVars>
          <dgm:bulletEnabled val="1"/>
        </dgm:presLayoutVars>
      </dgm:prSet>
      <dgm:spPr/>
    </dgm:pt>
  </dgm:ptLst>
  <dgm:cxnLst>
    <dgm:cxn modelId="{F0D9F301-6644-495E-9817-CFE8787FFAAA}" type="presOf" srcId="{83A1508B-91F3-46A3-A678-B8EA9C7708A4}" destId="{934ACA84-BA89-4E1F-899D-312058C7BA37}" srcOrd="0" destOrd="0" presId="urn:microsoft.com/office/officeart/2005/8/layout/process1"/>
    <dgm:cxn modelId="{B058F336-81C4-4BF9-B950-D805429DD387}" type="presOf" srcId="{0A0D9335-6D44-4862-BF45-06960DE7B201}" destId="{687B8489-A02C-428F-85B7-B3F8944377F1}" srcOrd="0" destOrd="0" presId="urn:microsoft.com/office/officeart/2005/8/layout/process1"/>
    <dgm:cxn modelId="{401C6A52-B4E9-4A94-A909-594427B14148}" srcId="{C4E92BDF-73E7-4558-AA6E-E9D9CB057132}" destId="{9AD6FC5F-E0D7-4DFF-A60E-EE3861E2403E}" srcOrd="0" destOrd="0" parTransId="{1D63F8ED-6A9B-4265-8BB7-012144B41A5F}" sibTransId="{0A0D9335-6D44-4862-BF45-06960DE7B201}"/>
    <dgm:cxn modelId="{401A3875-B09B-4841-B809-75DAFEA56FDF}" type="presOf" srcId="{9AD6FC5F-E0D7-4DFF-A60E-EE3861E2403E}" destId="{B685FBBB-5794-423E-A16B-AD4A13CE2C7F}" srcOrd="0" destOrd="0" presId="urn:microsoft.com/office/officeart/2005/8/layout/process1"/>
    <dgm:cxn modelId="{6D4A8386-74E3-471D-88B4-7672E333E2C5}" srcId="{C4E92BDF-73E7-4558-AA6E-E9D9CB057132}" destId="{83A1508B-91F3-46A3-A678-B8EA9C7708A4}" srcOrd="1" destOrd="0" parTransId="{0C73EFCE-437A-4768-BA18-BF5B12FEBA47}" sibTransId="{DC3B5E8C-F2AF-470A-99A9-9245C55BABEF}"/>
    <dgm:cxn modelId="{F6A0E9AA-D84E-4D8A-91D5-A43544CF9A81}" type="presOf" srcId="{0A0D9335-6D44-4862-BF45-06960DE7B201}" destId="{C6806B71-57CA-49D6-B9C3-7970FD1BA3F5}" srcOrd="1" destOrd="0" presId="urn:microsoft.com/office/officeart/2005/8/layout/process1"/>
    <dgm:cxn modelId="{232C5ECF-8CC5-49E8-9E8A-A20753A9CD80}" type="presOf" srcId="{C4E92BDF-73E7-4558-AA6E-E9D9CB057132}" destId="{4D06FF38-CC5E-4EE1-B671-CC0DCD7EC90B}" srcOrd="0" destOrd="0" presId="urn:microsoft.com/office/officeart/2005/8/layout/process1"/>
    <dgm:cxn modelId="{2E1843DB-A83A-40D3-8332-E23313EC01B9}" type="presParOf" srcId="{4D06FF38-CC5E-4EE1-B671-CC0DCD7EC90B}" destId="{B685FBBB-5794-423E-A16B-AD4A13CE2C7F}" srcOrd="0" destOrd="0" presId="urn:microsoft.com/office/officeart/2005/8/layout/process1"/>
    <dgm:cxn modelId="{BB312CE3-06BA-4996-BB06-CCD99B9A6C52}" type="presParOf" srcId="{4D06FF38-CC5E-4EE1-B671-CC0DCD7EC90B}" destId="{687B8489-A02C-428F-85B7-B3F8944377F1}" srcOrd="1" destOrd="0" presId="urn:microsoft.com/office/officeart/2005/8/layout/process1"/>
    <dgm:cxn modelId="{88B520E9-5CA8-4E87-9747-728F92E9B2FF}" type="presParOf" srcId="{687B8489-A02C-428F-85B7-B3F8944377F1}" destId="{C6806B71-57CA-49D6-B9C3-7970FD1BA3F5}" srcOrd="0" destOrd="0" presId="urn:microsoft.com/office/officeart/2005/8/layout/process1"/>
    <dgm:cxn modelId="{CF19466F-9B61-4508-8BFA-9F77A051A688}" type="presParOf" srcId="{4D06FF38-CC5E-4EE1-B671-CC0DCD7EC90B}" destId="{934ACA84-BA89-4E1F-899D-312058C7BA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5FBBB-5794-423E-A16B-AD4A13CE2C7F}">
      <dsp:nvSpPr>
        <dsp:cNvPr id="0" name=""/>
        <dsp:cNvSpPr/>
      </dsp:nvSpPr>
      <dsp:spPr>
        <a:xfrm>
          <a:off x="10765" y="0"/>
          <a:ext cx="3074560" cy="966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Aforo Inicial </a:t>
          </a:r>
          <a:br>
            <a:rPr lang="es-CO" sz="1800" b="1" kern="1200" dirty="0">
              <a:latin typeface="Aptos" panose="020B0004020202020204" pitchFamily="34" charset="0"/>
            </a:rPr>
          </a:br>
          <a:r>
            <a:rPr lang="es-CO" sz="1100" i="1" kern="1200" dirty="0">
              <a:latin typeface="Aptos" panose="020B0004020202020204" pitchFamily="34" charset="0"/>
            </a:rPr>
            <a:t>Decreto 1523 de 2024</a:t>
          </a:r>
          <a:br>
            <a:rPr lang="es-CO" sz="1100" i="1" kern="1200" dirty="0">
              <a:latin typeface="Aptos" panose="020B0004020202020204" pitchFamily="34" charset="0"/>
            </a:rPr>
          </a:br>
          <a:r>
            <a:rPr lang="es-CO" sz="1100" i="1" kern="1200" dirty="0">
              <a:latin typeface="Aptos" panose="020B0004020202020204" pitchFamily="34" charset="0"/>
            </a:rPr>
            <a:t>Decreto 1621 de 2024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  <a:ea typeface="Verdana" panose="020B0604030504040204" pitchFamily="34" charset="0"/>
            </a:rPr>
            <a:t>$511.007</a:t>
          </a:r>
        </a:p>
      </dsp:txBody>
      <dsp:txXfrm>
        <a:off x="39062" y="28297"/>
        <a:ext cx="3017966" cy="909532"/>
      </dsp:txXfrm>
    </dsp:sp>
    <dsp:sp modelId="{687B8489-A02C-428F-85B7-B3F8944377F1}">
      <dsp:nvSpPr>
        <dsp:cNvPr id="0" name=""/>
        <dsp:cNvSpPr/>
      </dsp:nvSpPr>
      <dsp:spPr>
        <a:xfrm>
          <a:off x="3278755" y="21401"/>
          <a:ext cx="838608" cy="97916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400" kern="1200" dirty="0">
            <a:solidFill>
              <a:srgbClr val="E3D2B3"/>
            </a:solidFill>
            <a:latin typeface="Gill Sans MT" panose="020B0502020104020203" pitchFamily="34" charset="0"/>
          </a:endParaRPr>
        </a:p>
      </dsp:txBody>
      <dsp:txXfrm>
        <a:off x="3278755" y="217235"/>
        <a:ext cx="587026" cy="587500"/>
      </dsp:txXfrm>
    </dsp:sp>
    <dsp:sp modelId="{877B0D69-5A3A-4D66-BE30-E655A13D336E}">
      <dsp:nvSpPr>
        <dsp:cNvPr id="0" name=""/>
        <dsp:cNvSpPr/>
      </dsp:nvSpPr>
      <dsp:spPr>
        <a:xfrm>
          <a:off x="4328875" y="0"/>
          <a:ext cx="3074560" cy="96612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Modificaciones</a:t>
          </a:r>
          <a:endParaRPr lang="es-CO" sz="1200" b="1" kern="1200" dirty="0">
            <a:latin typeface="Aptos" panose="020B00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$2.883</a:t>
          </a:r>
        </a:p>
      </dsp:txBody>
      <dsp:txXfrm>
        <a:off x="4357172" y="28297"/>
        <a:ext cx="3017966" cy="909532"/>
      </dsp:txXfrm>
    </dsp:sp>
    <dsp:sp modelId="{26B6E0A5-4397-469E-BAA1-13CC47FA75D8}">
      <dsp:nvSpPr>
        <dsp:cNvPr id="0" name=""/>
        <dsp:cNvSpPr/>
      </dsp:nvSpPr>
      <dsp:spPr>
        <a:xfrm>
          <a:off x="7605476" y="68603"/>
          <a:ext cx="513421" cy="762491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400" kern="1200">
            <a:latin typeface="Gill Sans MT" panose="020B0502020104020203" pitchFamily="34" charset="0"/>
          </a:endParaRPr>
        </a:p>
      </dsp:txBody>
      <dsp:txXfrm>
        <a:off x="7605476" y="221101"/>
        <a:ext cx="359395" cy="457495"/>
      </dsp:txXfrm>
    </dsp:sp>
    <dsp:sp modelId="{934ACA84-BA89-4E1F-899D-312058C7BA37}">
      <dsp:nvSpPr>
        <dsp:cNvPr id="0" name=""/>
        <dsp:cNvSpPr/>
      </dsp:nvSpPr>
      <dsp:spPr>
        <a:xfrm>
          <a:off x="8372156" y="0"/>
          <a:ext cx="2293191" cy="96612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Aforo </a:t>
          </a:r>
          <a:br>
            <a:rPr lang="es-CO" sz="1800" b="1" kern="1200" dirty="0">
              <a:latin typeface="Aptos" panose="020B0004020202020204" pitchFamily="34" charset="0"/>
            </a:rPr>
          </a:br>
          <a:r>
            <a:rPr lang="es-CO" sz="1800" b="1" kern="1200" dirty="0">
              <a:latin typeface="Aptos" panose="020B0004020202020204" pitchFamily="34" charset="0"/>
            </a:rPr>
            <a:t>Vigente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  <a:ea typeface="Verdana" panose="020B0604030504040204" pitchFamily="34" charset="0"/>
            </a:rPr>
            <a:t>$513.891</a:t>
          </a:r>
          <a:endParaRPr lang="es-CO" sz="1800" b="1" kern="1200" dirty="0">
            <a:latin typeface="Aptos" panose="020B0004020202020204" pitchFamily="34" charset="0"/>
          </a:endParaRPr>
        </a:p>
      </dsp:txBody>
      <dsp:txXfrm>
        <a:off x="8400453" y="28297"/>
        <a:ext cx="2236597" cy="90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5FBBB-5794-423E-A16B-AD4A13CE2C7F}">
      <dsp:nvSpPr>
        <dsp:cNvPr id="0" name=""/>
        <dsp:cNvSpPr/>
      </dsp:nvSpPr>
      <dsp:spPr>
        <a:xfrm>
          <a:off x="0" y="0"/>
          <a:ext cx="3621115" cy="1006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Aforo</a:t>
          </a:r>
          <a:br>
            <a:rPr lang="es-CO" sz="1800" b="1" kern="1200" dirty="0">
              <a:latin typeface="Aptos" panose="020B0004020202020204" pitchFamily="34" charset="0"/>
            </a:rPr>
          </a:br>
          <a:r>
            <a:rPr lang="es-CO" sz="1800" b="1" kern="1200" dirty="0">
              <a:latin typeface="Aptos" panose="020B0004020202020204" pitchFamily="34" charset="0"/>
            </a:rPr>
            <a:t>Vigente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  <a:ea typeface="Verdana" panose="020B0604030504040204" pitchFamily="34" charset="0"/>
            </a:rPr>
            <a:t>$513.891</a:t>
          </a:r>
          <a:endParaRPr lang="es-CO" sz="1800" b="1" kern="1200" dirty="0">
            <a:latin typeface="Aptos" panose="020B0004020202020204" pitchFamily="34" charset="0"/>
          </a:endParaRPr>
        </a:p>
      </dsp:txBody>
      <dsp:txXfrm>
        <a:off x="29494" y="29494"/>
        <a:ext cx="3562127" cy="948003"/>
      </dsp:txXfrm>
    </dsp:sp>
    <dsp:sp modelId="{687B8489-A02C-428F-85B7-B3F8944377F1}">
      <dsp:nvSpPr>
        <dsp:cNvPr id="0" name=""/>
        <dsp:cNvSpPr/>
      </dsp:nvSpPr>
      <dsp:spPr>
        <a:xfrm>
          <a:off x="3970356" y="54477"/>
          <a:ext cx="740390" cy="898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0" kern="1200">
            <a:latin typeface="Gill Sans MT" panose="020B0502020104020203" pitchFamily="34" charset="0"/>
          </a:endParaRPr>
        </a:p>
      </dsp:txBody>
      <dsp:txXfrm>
        <a:off x="3970356" y="234084"/>
        <a:ext cx="518273" cy="538822"/>
      </dsp:txXfrm>
    </dsp:sp>
    <dsp:sp modelId="{934ACA84-BA89-4E1F-899D-312058C7BA37}">
      <dsp:nvSpPr>
        <dsp:cNvPr id="0" name=""/>
        <dsp:cNvSpPr/>
      </dsp:nvSpPr>
      <dsp:spPr>
        <a:xfrm>
          <a:off x="5018078" y="0"/>
          <a:ext cx="3621115" cy="100699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Recaudo</a:t>
          </a:r>
          <a:br>
            <a:rPr lang="es-CO" sz="1800" b="1" kern="1200" dirty="0">
              <a:latin typeface="Aptos" panose="020B0004020202020204" pitchFamily="34" charset="0"/>
            </a:rPr>
          </a:br>
          <a:endParaRPr lang="es-CO" sz="1000" kern="1200" dirty="0">
            <a:latin typeface="Aptos" panose="020B00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ptos" panose="020B0004020202020204" pitchFamily="34" charset="0"/>
            </a:rPr>
            <a:t>$323.886</a:t>
          </a:r>
        </a:p>
      </dsp:txBody>
      <dsp:txXfrm>
        <a:off x="5047572" y="29494"/>
        <a:ext cx="3562127" cy="94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877F-09EB-4691-AE3F-FF1CEDACD3D3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0A96-9F02-4B7F-9AF0-6652C8515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57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C382D-8D5D-93A4-67F4-F7B63A9D1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38957E-D076-DE18-D2F7-4DCC395A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10EBB-0ED3-57D2-7B32-B972230F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69164-F1CB-9507-C995-9A355DBA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56E8C-B72B-685B-4F23-63719B6E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D39E-C6D3-8C86-3318-47066964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DEF1E0-3EF4-0AEC-D54E-AB864833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09480-2F5A-6DE0-DAA4-A7AC60BA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9D06F-B005-3088-2799-0EB3EF82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5670D-003A-39C3-BA60-D7628EF2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46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A6691F-2F39-162D-7CF8-C9CC2DE3C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10B8D3-A3E0-C1D6-CEE0-C8996E3FD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F141F4-B488-30AA-E7C3-29186F8E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FAAC0-BFC4-0D2D-64DA-298B4A97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19B0F-D728-C5C4-93E9-56D5A765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2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6F83E-5ECC-8069-11AA-2BF89357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48798-2292-81DC-CA28-437D5E45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B062F-EDE3-9AAC-187E-36E2C241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413BD0-4B03-5E62-9848-C4606015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7748F-DB2E-836D-6CF2-4E8645FB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36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3360-F6B2-9482-FC7A-D07F9CE2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42B22-64AD-A6B7-D0A6-50BC25ED9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763F2-399D-E739-2623-021E8567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280BC-29F1-C6BB-3129-4221E89E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A96131-9691-54CF-0DCD-E62D6DA3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98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1CA40-D362-7C25-D68B-7F953D9C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6664F-4B4F-D0D2-3B69-79DFAC047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4B3E55-7B93-B3A5-F1A5-E848A416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F4D2A7-63DC-A882-4F4D-110ACD07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2A0127-57F9-7664-F025-8A9F4B75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6E33D-F4DF-7101-E421-EE80C134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77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5E-B49C-D2B5-F1A7-A1AC530C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C1CF6-73E1-2602-AF1F-FE4D6EF57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8A0C72-B28D-8028-967D-ACF88EF2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6D2C7D-4D2E-1572-7E2D-EB1CE2808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12B75-01DF-6811-8C0A-20BB11924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36A424-0547-A1D2-2093-A1C116ED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A52DBB-7585-4664-C335-C07EE366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510549-166F-76F0-B365-57C3956A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2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A7E5F-94CA-5F4B-D325-696A8CAA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959F80-28FA-CD2C-9731-AFBD518B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8F71E-73DE-47EB-0EFA-AC220834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78B300-613D-81D8-1197-801DAB0F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261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439288-3FFC-E246-3585-F356D6A3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C44E97-0B08-6AA6-92A2-0B585F67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3DFE74-F577-FAE1-8489-FCDD5208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07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F8277-53B7-E54E-E1DE-6E818072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C6E34-B7B8-8250-D5FF-32F61A17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9B95E-8A71-6D9D-4C37-F554B9624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875476-17F6-7A42-B712-3AC74E58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9D217-789D-C75E-ED6B-C27243D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0E143-54EA-C3A7-9B45-5E4D5153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63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0100A-E205-A8C3-5321-FB203690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2D54A7-B1B9-6E21-CFC5-06787AD44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47AE44-DD98-FF89-B9EF-CED4FAFF8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EC4D8-314B-9B99-5AF4-829C9314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26C601-2386-9E40-4BFC-E2118B65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771D9E-FC7E-E060-A0FD-18E034C0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1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F55B05-5A18-9201-B5F0-9188C0B1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1E6D64-FEBC-8E64-D18F-8FCEB3E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2F509-B85A-0A75-AE80-302D12716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DEFA-822C-074B-9AA5-CD58110DA059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75622-A1E4-D06E-9A8D-F793996D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DFD92-DB30-9339-BFE4-DA7D85C0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0E2-92E5-364B-8823-C7DC5F996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2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0EA4A-72C1-D596-662C-81A22AFBB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C01F9C-BAD4-50D2-5F20-E9C6BE59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21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5349C7-78BC-20AF-7011-0B5EAC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4578692"/>
            <a:ext cx="3073400" cy="19763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5D784AD-3D98-1924-6D7B-5A38FCAE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19" y="2577269"/>
            <a:ext cx="4696353" cy="85173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70935F-103E-1E0E-E8F9-71A2A6028387}"/>
              </a:ext>
            </a:extLst>
          </p:cNvPr>
          <p:cNvSpPr/>
          <p:nvPr/>
        </p:nvSpPr>
        <p:spPr>
          <a:xfrm>
            <a:off x="3364992" y="5791385"/>
            <a:ext cx="5158232" cy="557784"/>
          </a:xfrm>
          <a:prstGeom prst="rect">
            <a:avLst/>
          </a:prstGeom>
          <a:solidFill>
            <a:srgbClr val="16AD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4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5CCBB7-EAFB-1831-83D6-1D915EED45D8}"/>
              </a:ext>
            </a:extLst>
          </p:cNvPr>
          <p:cNvSpPr txBox="1"/>
          <p:nvPr/>
        </p:nvSpPr>
        <p:spPr>
          <a:xfrm>
            <a:off x="3214081" y="5703462"/>
            <a:ext cx="5819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CO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229BE-B557-6055-2212-5CAD07137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89" y="4804533"/>
            <a:ext cx="510260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4058-BD55-FCC0-C9F9-9CC15AF42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243BCC-34DB-21EA-6A0C-423296AF6BEE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0E34DA53-96AC-A9D4-3F39-478C54A08ED4}"/>
              </a:ext>
            </a:extLst>
          </p:cNvPr>
          <p:cNvSpPr txBox="1">
            <a:spLocks/>
          </p:cNvSpPr>
          <p:nvPr/>
        </p:nvSpPr>
        <p:spPr>
          <a:xfrm>
            <a:off x="1588185" y="479929"/>
            <a:ext cx="7777608" cy="521551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 Modificaciones Ingresos del PGN 2025</a:t>
            </a: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533B0F4-4378-C1B1-350E-C1B61C9F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B1D738-4B55-0591-3FE7-CE5C04C4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31" y="1459365"/>
            <a:ext cx="8948169" cy="43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F1BEB-5F56-E9A7-ABC1-8BD7F7EE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5079225-0DEF-058B-0134-2AB84AF9A562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EEA7AA3-8DB0-F3FD-E64C-35409D14A8B1}"/>
              </a:ext>
            </a:extLst>
          </p:cNvPr>
          <p:cNvSpPr txBox="1"/>
          <p:nvPr/>
        </p:nvSpPr>
        <p:spPr>
          <a:xfrm>
            <a:off x="0" y="6642556"/>
            <a:ext cx="115315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b="1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Fuente</a:t>
            </a:r>
            <a:r>
              <a:rPr lang="es-ES" sz="900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: Dirección General del Presupuesto Público Nacional- Subdirección de Análisis y Consolidación Presupuestal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6662B8-CF28-881F-2A58-33995D145287}"/>
              </a:ext>
            </a:extLst>
          </p:cNvPr>
          <p:cNvSpPr txBox="1"/>
          <p:nvPr/>
        </p:nvSpPr>
        <p:spPr>
          <a:xfrm>
            <a:off x="4784343" y="1071493"/>
            <a:ext cx="2623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b="1" i="0" u="none" strike="noStrike" dirty="0">
                <a:solidFill>
                  <a:srgbClr val="797979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Cifras en miles de millones de pesos</a:t>
            </a:r>
            <a:endParaRPr lang="es-CO" sz="3200" b="1" dirty="0">
              <a:solidFill>
                <a:srgbClr val="797979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51813980-8A8A-26EA-5650-915EACFFDF3D}"/>
              </a:ext>
            </a:extLst>
          </p:cNvPr>
          <p:cNvSpPr txBox="1">
            <a:spLocks/>
          </p:cNvSpPr>
          <p:nvPr/>
        </p:nvSpPr>
        <p:spPr>
          <a:xfrm>
            <a:off x="1600164" y="412328"/>
            <a:ext cx="7735957" cy="536850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Ciclo de Ejecución Presupuesto de Ingresos PGN 2025</a:t>
            </a: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53B60BC-8035-87AA-4412-D0AB58E7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72C4954-961C-FDE4-F5C0-DAE9AC837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29597"/>
              </p:ext>
            </p:extLst>
          </p:nvPr>
        </p:nvGraphicFramePr>
        <p:xfrm>
          <a:off x="933592" y="1866182"/>
          <a:ext cx="10923493" cy="9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A86D519-97EC-5CB3-DBB0-675E7B1F4ADE}"/>
              </a:ext>
            </a:extLst>
          </p:cNvPr>
          <p:cNvSpPr txBox="1"/>
          <p:nvPr/>
        </p:nvSpPr>
        <p:spPr>
          <a:xfrm rot="16200000">
            <a:off x="82686" y="2087632"/>
            <a:ext cx="966124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B78B5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Aforo</a:t>
            </a:r>
          </a:p>
          <a:p>
            <a:pPr algn="ctr"/>
            <a:r>
              <a:rPr lang="es-CO" sz="1400" b="1" dirty="0">
                <a:solidFill>
                  <a:srgbClr val="0B78B5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2025</a:t>
            </a:r>
          </a:p>
        </p:txBody>
      </p:sp>
      <p:grpSp>
        <p:nvGrpSpPr>
          <p:cNvPr id="21" name="Google Shape;9783;p76">
            <a:extLst>
              <a:ext uri="{FF2B5EF4-FFF2-40B4-BE49-F238E27FC236}">
                <a16:creationId xmlns:a16="http://schemas.microsoft.com/office/drawing/2014/main" id="{608F0FC4-27D1-19C0-3E16-553A52600B9B}"/>
              </a:ext>
            </a:extLst>
          </p:cNvPr>
          <p:cNvGrpSpPr/>
          <p:nvPr/>
        </p:nvGrpSpPr>
        <p:grpSpPr>
          <a:xfrm>
            <a:off x="5540005" y="2214075"/>
            <a:ext cx="306711" cy="306711"/>
            <a:chOff x="-61354875" y="2671225"/>
            <a:chExt cx="316650" cy="316650"/>
          </a:xfrm>
          <a:solidFill>
            <a:schemeClr val="bg1"/>
          </a:solidFill>
        </p:grpSpPr>
        <p:sp>
          <p:nvSpPr>
            <p:cNvPr id="26" name="Google Shape;9784;p76">
              <a:extLst>
                <a:ext uri="{FF2B5EF4-FFF2-40B4-BE49-F238E27FC236}">
                  <a16:creationId xmlns:a16="http://schemas.microsoft.com/office/drawing/2014/main" id="{DBBC36C6-6A7C-53D5-5E28-D66010859E07}"/>
                </a:ext>
              </a:extLst>
            </p:cNvPr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85;p76">
              <a:extLst>
                <a:ext uri="{FF2B5EF4-FFF2-40B4-BE49-F238E27FC236}">
                  <a16:creationId xmlns:a16="http://schemas.microsoft.com/office/drawing/2014/main" id="{C5DBCED8-D65D-43F1-C001-096CB8A12630}"/>
                </a:ext>
              </a:extLst>
            </p:cNvPr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86;p76">
              <a:extLst>
                <a:ext uri="{FF2B5EF4-FFF2-40B4-BE49-F238E27FC236}">
                  <a16:creationId xmlns:a16="http://schemas.microsoft.com/office/drawing/2014/main" id="{9E4C26BB-155B-E6B1-EFB1-F5B04F8BA719}"/>
                </a:ext>
              </a:extLst>
            </p:cNvPr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87;p76">
              <a:extLst>
                <a:ext uri="{FF2B5EF4-FFF2-40B4-BE49-F238E27FC236}">
                  <a16:creationId xmlns:a16="http://schemas.microsoft.com/office/drawing/2014/main" id="{96E2A034-C6AB-85CC-EF32-C4630ACA537E}"/>
                </a:ext>
              </a:extLst>
            </p:cNvPr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88;p76">
              <a:extLst>
                <a:ext uri="{FF2B5EF4-FFF2-40B4-BE49-F238E27FC236}">
                  <a16:creationId xmlns:a16="http://schemas.microsoft.com/office/drawing/2014/main" id="{4806AD86-FABC-192C-D07B-3D478D5DBD36}"/>
                </a:ext>
              </a:extLst>
            </p:cNvPr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9842;p76">
            <a:extLst>
              <a:ext uri="{FF2B5EF4-FFF2-40B4-BE49-F238E27FC236}">
                <a16:creationId xmlns:a16="http://schemas.microsoft.com/office/drawing/2014/main" id="{789EE8FF-6325-7EE0-C728-80C7CA3D6851}"/>
              </a:ext>
            </a:extLst>
          </p:cNvPr>
          <p:cNvGrpSpPr/>
          <p:nvPr/>
        </p:nvGrpSpPr>
        <p:grpSpPr>
          <a:xfrm>
            <a:off x="9604625" y="2188129"/>
            <a:ext cx="308237" cy="280026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41" name="Google Shape;9843;p76">
              <a:extLst>
                <a:ext uri="{FF2B5EF4-FFF2-40B4-BE49-F238E27FC236}">
                  <a16:creationId xmlns:a16="http://schemas.microsoft.com/office/drawing/2014/main" id="{2F8FFB02-EBA3-7A10-4B20-2EB810AF938B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844;p76">
              <a:extLst>
                <a:ext uri="{FF2B5EF4-FFF2-40B4-BE49-F238E27FC236}">
                  <a16:creationId xmlns:a16="http://schemas.microsoft.com/office/drawing/2014/main" id="{8DD50841-B4C4-D68C-947A-64397AA030C9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9914;p76">
            <a:extLst>
              <a:ext uri="{FF2B5EF4-FFF2-40B4-BE49-F238E27FC236}">
                <a16:creationId xmlns:a16="http://schemas.microsoft.com/office/drawing/2014/main" id="{B9AE423D-AEA7-DC3F-8250-52C641E23B5E}"/>
              </a:ext>
            </a:extLst>
          </p:cNvPr>
          <p:cNvGrpSpPr/>
          <p:nvPr/>
        </p:nvGrpSpPr>
        <p:grpSpPr>
          <a:xfrm>
            <a:off x="1251542" y="2220721"/>
            <a:ext cx="309764" cy="308626"/>
            <a:chOff x="-63666550" y="2278975"/>
            <a:chExt cx="319800" cy="318625"/>
          </a:xfrm>
          <a:solidFill>
            <a:schemeClr val="bg1"/>
          </a:solidFill>
        </p:grpSpPr>
        <p:sp>
          <p:nvSpPr>
            <p:cNvPr id="44" name="Google Shape;9915;p76">
              <a:extLst>
                <a:ext uri="{FF2B5EF4-FFF2-40B4-BE49-F238E27FC236}">
                  <a16:creationId xmlns:a16="http://schemas.microsoft.com/office/drawing/2014/main" id="{1DA1EBC5-6195-A656-A6CD-F739B241A160}"/>
                </a:ext>
              </a:extLst>
            </p:cNvPr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16;p76">
              <a:extLst>
                <a:ext uri="{FF2B5EF4-FFF2-40B4-BE49-F238E27FC236}">
                  <a16:creationId xmlns:a16="http://schemas.microsoft.com/office/drawing/2014/main" id="{43761FDF-967A-6477-A103-D89F972076ED}"/>
                </a:ext>
              </a:extLst>
            </p:cNvPr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C4780CF-78B9-E1C7-6DF0-83A2911912B8}"/>
              </a:ext>
            </a:extLst>
          </p:cNvPr>
          <p:cNvCxnSpPr>
            <a:cxnSpLocks/>
          </p:cNvCxnSpPr>
          <p:nvPr/>
        </p:nvCxnSpPr>
        <p:spPr>
          <a:xfrm flipV="1">
            <a:off x="933592" y="3377765"/>
            <a:ext cx="10574587" cy="54171"/>
          </a:xfrm>
          <a:prstGeom prst="line">
            <a:avLst/>
          </a:prstGeom>
          <a:ln>
            <a:solidFill>
              <a:srgbClr val="9ED4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Diagrama 46">
            <a:extLst>
              <a:ext uri="{FF2B5EF4-FFF2-40B4-BE49-F238E27FC236}">
                <a16:creationId xmlns:a16="http://schemas.microsoft.com/office/drawing/2014/main" id="{0D58DCBB-1866-5BDB-93E8-9562B6DDA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147868"/>
              </p:ext>
            </p:extLst>
          </p:nvPr>
        </p:nvGraphicFramePr>
        <p:xfrm>
          <a:off x="1752172" y="4091101"/>
          <a:ext cx="8702573" cy="100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C88A364D-AC20-BD01-EFA3-9FE847B066C9}"/>
              </a:ext>
            </a:extLst>
          </p:cNvPr>
          <p:cNvSpPr txBox="1"/>
          <p:nvPr/>
        </p:nvSpPr>
        <p:spPr>
          <a:xfrm rot="16200000">
            <a:off x="-252102" y="4333253"/>
            <a:ext cx="1523611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050" b="1">
                <a:solidFill>
                  <a:srgbClr val="0B78B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z="1400" dirty="0">
                <a:latin typeface="Aptos" panose="020B0004020202020204" pitchFamily="34" charset="0"/>
              </a:rPr>
              <a:t>Ciclo de </a:t>
            </a:r>
          </a:p>
          <a:p>
            <a:r>
              <a:rPr lang="es-CO" sz="1400" dirty="0">
                <a:latin typeface="Aptos" panose="020B0004020202020204" pitchFamily="34" charset="0"/>
              </a:rPr>
              <a:t>Ejecución 2025</a:t>
            </a:r>
          </a:p>
        </p:txBody>
      </p:sp>
      <p:grpSp>
        <p:nvGrpSpPr>
          <p:cNvPr id="49" name="Google Shape;9842;p76">
            <a:extLst>
              <a:ext uri="{FF2B5EF4-FFF2-40B4-BE49-F238E27FC236}">
                <a16:creationId xmlns:a16="http://schemas.microsoft.com/office/drawing/2014/main" id="{B11B2B00-73B0-6C31-E32D-8FDAC8994EA7}"/>
              </a:ext>
            </a:extLst>
          </p:cNvPr>
          <p:cNvGrpSpPr/>
          <p:nvPr/>
        </p:nvGrpSpPr>
        <p:grpSpPr>
          <a:xfrm>
            <a:off x="2301133" y="4442252"/>
            <a:ext cx="308237" cy="280026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50" name="Google Shape;9843;p76">
              <a:extLst>
                <a:ext uri="{FF2B5EF4-FFF2-40B4-BE49-F238E27FC236}">
                  <a16:creationId xmlns:a16="http://schemas.microsoft.com/office/drawing/2014/main" id="{65677DF4-6ECC-95C5-1A82-986A8E5E3A43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44;p76">
              <a:extLst>
                <a:ext uri="{FF2B5EF4-FFF2-40B4-BE49-F238E27FC236}">
                  <a16:creationId xmlns:a16="http://schemas.microsoft.com/office/drawing/2014/main" id="{D430BCD7-B788-9E1A-57D5-60B1E42E3B1B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9306;p74">
            <a:extLst>
              <a:ext uri="{FF2B5EF4-FFF2-40B4-BE49-F238E27FC236}">
                <a16:creationId xmlns:a16="http://schemas.microsoft.com/office/drawing/2014/main" id="{7B755F9F-0C51-8338-EAD3-6C82516560CF}"/>
              </a:ext>
            </a:extLst>
          </p:cNvPr>
          <p:cNvGrpSpPr/>
          <p:nvPr/>
        </p:nvGrpSpPr>
        <p:grpSpPr>
          <a:xfrm>
            <a:off x="7446675" y="4415349"/>
            <a:ext cx="351663" cy="333831"/>
            <a:chOff x="6222125" y="2025975"/>
            <a:chExt cx="499450" cy="474125"/>
          </a:xfrm>
          <a:solidFill>
            <a:schemeClr val="bg1"/>
          </a:solidFill>
        </p:grpSpPr>
        <p:sp>
          <p:nvSpPr>
            <p:cNvPr id="53" name="Google Shape;9307;p74">
              <a:extLst>
                <a:ext uri="{FF2B5EF4-FFF2-40B4-BE49-F238E27FC236}">
                  <a16:creationId xmlns:a16="http://schemas.microsoft.com/office/drawing/2014/main" id="{CE65378A-AC3E-657E-7A7F-68B775C2E287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9308;p74">
              <a:extLst>
                <a:ext uri="{FF2B5EF4-FFF2-40B4-BE49-F238E27FC236}">
                  <a16:creationId xmlns:a16="http://schemas.microsoft.com/office/drawing/2014/main" id="{4260E425-2F12-5AFA-4E75-DCE1233855BA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9309;p74">
              <a:extLst>
                <a:ext uri="{FF2B5EF4-FFF2-40B4-BE49-F238E27FC236}">
                  <a16:creationId xmlns:a16="http://schemas.microsoft.com/office/drawing/2014/main" id="{B6001EC1-CB33-8A08-67CE-94CD7D8161FC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552D96D-5B84-88D1-A7EC-F14EB3DACC29}"/>
              </a:ext>
            </a:extLst>
          </p:cNvPr>
          <p:cNvSpPr txBox="1"/>
          <p:nvPr/>
        </p:nvSpPr>
        <p:spPr>
          <a:xfrm>
            <a:off x="1162192" y="2831772"/>
            <a:ext cx="24866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100" b="1" i="0" u="none" strike="noStrike" dirty="0">
                <a:solidFill>
                  <a:srgbClr val="797979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Nota: El Aforo Inicial fue aprobado por un valor menor de $12 billones respecto al gasto</a:t>
            </a:r>
            <a:endParaRPr lang="es-CO" sz="3200" b="1" dirty="0">
              <a:solidFill>
                <a:srgbClr val="797979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689AA77F-04AF-5A55-40B4-BFD8AB9B89F5}"/>
              </a:ext>
            </a:extLst>
          </p:cNvPr>
          <p:cNvSpPr txBox="1"/>
          <p:nvPr/>
        </p:nvSpPr>
        <p:spPr>
          <a:xfrm>
            <a:off x="5073451" y="5279923"/>
            <a:ext cx="19959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100" b="1" dirty="0">
                <a:solidFill>
                  <a:srgbClr val="0B78B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132221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52C36-0CAF-773E-1E35-1B70D399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F07346-B8CE-1F18-3E47-88C2596CD4B1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pic>
        <p:nvPicPr>
          <p:cNvPr id="6" name="Imagen 5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67D6198-3F01-22F5-B62C-6E54A901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8C22301C-7C70-2DB4-2A0A-CD5087D46120}"/>
              </a:ext>
            </a:extLst>
          </p:cNvPr>
          <p:cNvSpPr txBox="1">
            <a:spLocks/>
          </p:cNvSpPr>
          <p:nvPr/>
        </p:nvSpPr>
        <p:spPr>
          <a:xfrm>
            <a:off x="2322484" y="410956"/>
            <a:ext cx="6886575" cy="536850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4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Ejecución Ingresos PGN 2025</a:t>
            </a:r>
          </a:p>
          <a:p>
            <a:endParaRPr lang="es-ES" sz="2400" dirty="0">
              <a:solidFill>
                <a:srgbClr val="16ADB9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889FAAB-CE64-50B2-446F-12FA6C75772D}"/>
              </a:ext>
            </a:extLst>
          </p:cNvPr>
          <p:cNvCxnSpPr>
            <a:cxnSpLocks/>
          </p:cNvCxnSpPr>
          <p:nvPr/>
        </p:nvCxnSpPr>
        <p:spPr>
          <a:xfrm flipV="1">
            <a:off x="3177370" y="3827975"/>
            <a:ext cx="8170619" cy="12137"/>
          </a:xfrm>
          <a:prstGeom prst="line">
            <a:avLst/>
          </a:prstGeom>
          <a:ln>
            <a:solidFill>
              <a:srgbClr val="9ED4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664BA51-3505-B5D7-48F2-83A7DDF3C87E}"/>
              </a:ext>
            </a:extLst>
          </p:cNvPr>
          <p:cNvCxnSpPr/>
          <p:nvPr/>
        </p:nvCxnSpPr>
        <p:spPr>
          <a:xfrm flipV="1">
            <a:off x="3268329" y="2682140"/>
            <a:ext cx="1078029" cy="3600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E86A5196-AAA1-CE9A-AFF0-05CA3FBA5E5C}"/>
              </a:ext>
            </a:extLst>
          </p:cNvPr>
          <p:cNvCxnSpPr/>
          <p:nvPr/>
        </p:nvCxnSpPr>
        <p:spPr>
          <a:xfrm>
            <a:off x="3268329" y="4475353"/>
            <a:ext cx="1078029" cy="3600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3922937-021E-A4B9-86D2-3C58FCD8F097}"/>
              </a:ext>
            </a:extLst>
          </p:cNvPr>
          <p:cNvCxnSpPr/>
          <p:nvPr/>
        </p:nvCxnSpPr>
        <p:spPr>
          <a:xfrm>
            <a:off x="7449543" y="2679734"/>
            <a:ext cx="667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4BA470C-5805-A525-AA4D-6D38893B78AC}"/>
              </a:ext>
            </a:extLst>
          </p:cNvPr>
          <p:cNvCxnSpPr/>
          <p:nvPr/>
        </p:nvCxnSpPr>
        <p:spPr>
          <a:xfrm>
            <a:off x="7449543" y="4818349"/>
            <a:ext cx="667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E9DF285F-BE84-53EA-4A9D-023C4B60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93" b="15523"/>
          <a:stretch/>
        </p:blipFill>
        <p:spPr>
          <a:xfrm>
            <a:off x="410891" y="2532969"/>
            <a:ext cx="2766479" cy="228538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1D6A8622-1799-B6D6-4DA7-BEA1BC8D04DC}"/>
              </a:ext>
            </a:extLst>
          </p:cNvPr>
          <p:cNvSpPr txBox="1"/>
          <p:nvPr/>
        </p:nvSpPr>
        <p:spPr>
          <a:xfrm>
            <a:off x="0" y="6819532"/>
            <a:ext cx="115315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Fuente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: Dirección General del Presupuesto Público Nacional- Subdirección de Análisis y Consolidación Presupuestal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40D1D0C-E2F1-6525-750F-7CBBD11CF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4" y="2028849"/>
            <a:ext cx="2438740" cy="60968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DFFC866-7059-6494-812E-508F07BD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989"/>
          <a:stretch/>
        </p:blipFill>
        <p:spPr>
          <a:xfrm>
            <a:off x="720674" y="5022555"/>
            <a:ext cx="2000529" cy="3072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4F3049-DA19-9338-6762-8FEAC1E21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090" y="1329517"/>
            <a:ext cx="1600423" cy="3429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EF465A-2A14-7EC3-0AB0-B43FE9BFE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115" y="3970953"/>
            <a:ext cx="1933845" cy="352474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6631E58B-C443-8547-39C4-A1F5C7BE695F}"/>
              </a:ext>
            </a:extLst>
          </p:cNvPr>
          <p:cNvSpPr txBox="1"/>
          <p:nvPr/>
        </p:nvSpPr>
        <p:spPr>
          <a:xfrm>
            <a:off x="3224981" y="942235"/>
            <a:ext cx="60861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100" b="1" dirty="0">
                <a:solidFill>
                  <a:srgbClr val="0B78B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Recaudo $323.886 mil millones; 63%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7E252E-95D2-E256-30BF-73A0AF7E5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926" y="4271809"/>
            <a:ext cx="2765760" cy="21160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DCA836C-902B-3A84-A931-F06097C59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3174" y="1621722"/>
            <a:ext cx="2809512" cy="21160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B46BEA5-EE9D-9379-8563-C8253035A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1521" y="4025056"/>
            <a:ext cx="2866631" cy="23022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C001208-DAB1-6E7E-6CD9-68B85C52F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6329" y="1479085"/>
            <a:ext cx="2825615" cy="227139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2CDFB9C-A3C2-C127-09F6-044F89C08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404" y="4725737"/>
            <a:ext cx="1457528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876D-0088-B290-E472-34B15C9F7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3BFE2F99-2F2C-1799-2895-F137C4C596DC}"/>
              </a:ext>
            </a:extLst>
          </p:cNvPr>
          <p:cNvSpPr txBox="1">
            <a:spLocks/>
          </p:cNvSpPr>
          <p:nvPr/>
        </p:nvSpPr>
        <p:spPr>
          <a:xfrm>
            <a:off x="1673187" y="277267"/>
            <a:ext cx="7506457" cy="482570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Ejecución Ingresos Nación 2025</a:t>
            </a:r>
          </a:p>
          <a:p>
            <a:endParaRPr lang="es-ES" sz="2000" dirty="0">
              <a:solidFill>
                <a:srgbClr val="16ADB9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Imagen 1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B8803C8-FBFA-26ED-6C4E-18A98E8C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DB00BE7-DF7B-9653-D3DD-D31D42CAEEE3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ABBD91E2-6741-BD8F-1629-B468CFB49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5894" y="3869856"/>
            <a:ext cx="3701012" cy="4009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5D2DA2A4-BFC9-2ED3-C172-7E384EA07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1956" y="3872531"/>
            <a:ext cx="3701012" cy="40094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29399624-1B93-70E3-5966-C3418F568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9070" y="1395769"/>
            <a:ext cx="3701012" cy="40094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408D204-FAE8-14CA-EC87-8ACC606B13A8}"/>
              </a:ext>
            </a:extLst>
          </p:cNvPr>
          <p:cNvSpPr txBox="1"/>
          <p:nvPr/>
        </p:nvSpPr>
        <p:spPr>
          <a:xfrm>
            <a:off x="2267730" y="1434977"/>
            <a:ext cx="2465797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Ingresos Corrientes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C78F0B-CC2F-4A84-93E2-40045B685EA1}"/>
              </a:ext>
            </a:extLst>
          </p:cNvPr>
          <p:cNvSpPr txBox="1"/>
          <p:nvPr/>
        </p:nvSpPr>
        <p:spPr>
          <a:xfrm>
            <a:off x="6939207" y="3924519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Contribuciones Parafiscales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345234-AD68-EDF7-9A57-C4D86B47ACC1}"/>
              </a:ext>
            </a:extLst>
          </p:cNvPr>
          <p:cNvSpPr txBox="1"/>
          <p:nvPr/>
        </p:nvSpPr>
        <p:spPr>
          <a:xfrm>
            <a:off x="2688116" y="3914224"/>
            <a:ext cx="1891718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Fondos Especiales</a:t>
            </a:r>
          </a:p>
        </p:txBody>
      </p:sp>
      <p:grpSp>
        <p:nvGrpSpPr>
          <p:cNvPr id="28" name="Google Shape;9221;p74">
            <a:extLst>
              <a:ext uri="{FF2B5EF4-FFF2-40B4-BE49-F238E27FC236}">
                <a16:creationId xmlns:a16="http://schemas.microsoft.com/office/drawing/2014/main" id="{49ED17C7-AF40-2DF2-769D-21EBC9E04B37}"/>
              </a:ext>
            </a:extLst>
          </p:cNvPr>
          <p:cNvGrpSpPr/>
          <p:nvPr/>
        </p:nvGrpSpPr>
        <p:grpSpPr>
          <a:xfrm>
            <a:off x="1039761" y="1397491"/>
            <a:ext cx="367152" cy="367152"/>
            <a:chOff x="2676100" y="832575"/>
            <a:chExt cx="483125" cy="483125"/>
          </a:xfrm>
          <a:solidFill>
            <a:srgbClr val="18AEBA"/>
          </a:solidFill>
        </p:grpSpPr>
        <p:sp>
          <p:nvSpPr>
            <p:cNvPr id="29" name="Google Shape;9222;p74">
              <a:extLst>
                <a:ext uri="{FF2B5EF4-FFF2-40B4-BE49-F238E27FC236}">
                  <a16:creationId xmlns:a16="http://schemas.microsoft.com/office/drawing/2014/main" id="{AE06C540-69EB-0496-0988-48E4996AC82E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  <p:sp>
          <p:nvSpPr>
            <p:cNvPr id="30" name="Google Shape;9223;p74">
              <a:extLst>
                <a:ext uri="{FF2B5EF4-FFF2-40B4-BE49-F238E27FC236}">
                  <a16:creationId xmlns:a16="http://schemas.microsoft.com/office/drawing/2014/main" id="{EACB730C-F2F8-E902-B0BE-2FBA38BC8F51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  <p:sp>
          <p:nvSpPr>
            <p:cNvPr id="31" name="Google Shape;9224;p74">
              <a:extLst>
                <a:ext uri="{FF2B5EF4-FFF2-40B4-BE49-F238E27FC236}">
                  <a16:creationId xmlns:a16="http://schemas.microsoft.com/office/drawing/2014/main" id="{A345F072-9D00-9FB3-F10C-5C48301580E9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</p:grpSp>
      <p:grpSp>
        <p:nvGrpSpPr>
          <p:cNvPr id="32" name="Google Shape;9842;p76">
            <a:extLst>
              <a:ext uri="{FF2B5EF4-FFF2-40B4-BE49-F238E27FC236}">
                <a16:creationId xmlns:a16="http://schemas.microsoft.com/office/drawing/2014/main" id="{23AC80D2-5817-8E8A-B431-8033BCF72FCD}"/>
              </a:ext>
            </a:extLst>
          </p:cNvPr>
          <p:cNvGrpSpPr/>
          <p:nvPr/>
        </p:nvGrpSpPr>
        <p:grpSpPr>
          <a:xfrm>
            <a:off x="1187923" y="3913721"/>
            <a:ext cx="332688" cy="302240"/>
            <a:chOff x="-62518200" y="2692475"/>
            <a:chExt cx="318225" cy="289100"/>
          </a:xfrm>
          <a:solidFill>
            <a:srgbClr val="E97132"/>
          </a:solidFill>
        </p:grpSpPr>
        <p:sp>
          <p:nvSpPr>
            <p:cNvPr id="33" name="Google Shape;9843;p76">
              <a:extLst>
                <a:ext uri="{FF2B5EF4-FFF2-40B4-BE49-F238E27FC236}">
                  <a16:creationId xmlns:a16="http://schemas.microsoft.com/office/drawing/2014/main" id="{5F89F02C-55E5-1BC7-2561-B3E23023E8C3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34" name="Google Shape;9844;p76">
              <a:extLst>
                <a:ext uri="{FF2B5EF4-FFF2-40B4-BE49-F238E27FC236}">
                  <a16:creationId xmlns:a16="http://schemas.microsoft.com/office/drawing/2014/main" id="{F4CE1283-00B5-EB5E-1628-AAA707BA078A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</p:grpSp>
      <p:grpSp>
        <p:nvGrpSpPr>
          <p:cNvPr id="35" name="Google Shape;9938;p76">
            <a:extLst>
              <a:ext uri="{FF2B5EF4-FFF2-40B4-BE49-F238E27FC236}">
                <a16:creationId xmlns:a16="http://schemas.microsoft.com/office/drawing/2014/main" id="{D471CD99-D28D-E723-6608-43750987BE17}"/>
              </a:ext>
            </a:extLst>
          </p:cNvPr>
          <p:cNvGrpSpPr/>
          <p:nvPr/>
        </p:nvGrpSpPr>
        <p:grpSpPr>
          <a:xfrm>
            <a:off x="6117573" y="3896860"/>
            <a:ext cx="333498" cy="330310"/>
            <a:chOff x="-59889100" y="2671925"/>
            <a:chExt cx="319000" cy="315950"/>
          </a:xfrm>
          <a:solidFill>
            <a:srgbClr val="215F9A"/>
          </a:solidFill>
        </p:grpSpPr>
        <p:sp>
          <p:nvSpPr>
            <p:cNvPr id="36" name="Google Shape;9939;p76">
              <a:extLst>
                <a:ext uri="{FF2B5EF4-FFF2-40B4-BE49-F238E27FC236}">
                  <a16:creationId xmlns:a16="http://schemas.microsoft.com/office/drawing/2014/main" id="{B4B5A45A-242E-6481-9D69-243887161818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37" name="Google Shape;9940;p76">
              <a:extLst>
                <a:ext uri="{FF2B5EF4-FFF2-40B4-BE49-F238E27FC236}">
                  <a16:creationId xmlns:a16="http://schemas.microsoft.com/office/drawing/2014/main" id="{D5F549E0-4FC6-781D-EAFB-31D0D864D999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38" name="Google Shape;9941;p76">
              <a:extLst>
                <a:ext uri="{FF2B5EF4-FFF2-40B4-BE49-F238E27FC236}">
                  <a16:creationId xmlns:a16="http://schemas.microsoft.com/office/drawing/2014/main" id="{D11E5C50-E6DA-6266-4684-78C8554D43E1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46" name="Google Shape;9942;p76">
              <a:extLst>
                <a:ext uri="{FF2B5EF4-FFF2-40B4-BE49-F238E27FC236}">
                  <a16:creationId xmlns:a16="http://schemas.microsoft.com/office/drawing/2014/main" id="{5F4070FE-FC7B-5E8A-97B0-BC28673BB420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ABF5BB3-A761-BB68-4A78-32398D68F351}"/>
              </a:ext>
            </a:extLst>
          </p:cNvPr>
          <p:cNvSpPr txBox="1"/>
          <p:nvPr/>
        </p:nvSpPr>
        <p:spPr>
          <a:xfrm>
            <a:off x="0" y="6642556"/>
            <a:ext cx="115315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Fuente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: Dirección General del Presupuesto Público Nacional- Subdirección de Análisis y Consolidación Presupuestal </a:t>
            </a:r>
          </a:p>
        </p:txBody>
      </p:sp>
      <p:pic>
        <p:nvPicPr>
          <p:cNvPr id="5" name="Gráfico 58">
            <a:extLst>
              <a:ext uri="{FF2B5EF4-FFF2-40B4-BE49-F238E27FC236}">
                <a16:creationId xmlns:a16="http://schemas.microsoft.com/office/drawing/2014/main" id="{359FAB91-6543-54FE-7B32-DA742E9FF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5894" y="1401970"/>
            <a:ext cx="3701012" cy="400943"/>
          </a:xfrm>
          <a:prstGeom prst="rect">
            <a:avLst/>
          </a:prstGeom>
        </p:spPr>
      </p:pic>
      <p:sp>
        <p:nvSpPr>
          <p:cNvPr id="7" name="CuadroTexto 23">
            <a:extLst>
              <a:ext uri="{FF2B5EF4-FFF2-40B4-BE49-F238E27FC236}">
                <a16:creationId xmlns:a16="http://schemas.microsoft.com/office/drawing/2014/main" id="{91E307BC-A397-205C-E6ED-E20A4A10BC6E}"/>
              </a:ext>
            </a:extLst>
          </p:cNvPr>
          <p:cNvSpPr txBox="1"/>
          <p:nvPr/>
        </p:nvSpPr>
        <p:spPr>
          <a:xfrm>
            <a:off x="6939208" y="1434040"/>
            <a:ext cx="3194386" cy="291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 de Capital</a:t>
            </a:r>
          </a:p>
        </p:txBody>
      </p:sp>
      <p:grpSp>
        <p:nvGrpSpPr>
          <p:cNvPr id="8" name="Google Shape;9859;p78">
            <a:extLst>
              <a:ext uri="{FF2B5EF4-FFF2-40B4-BE49-F238E27FC236}">
                <a16:creationId xmlns:a16="http://schemas.microsoft.com/office/drawing/2014/main" id="{F4276C69-25E3-BC9E-DED0-0C01E45BFE86}"/>
              </a:ext>
            </a:extLst>
          </p:cNvPr>
          <p:cNvGrpSpPr/>
          <p:nvPr/>
        </p:nvGrpSpPr>
        <p:grpSpPr>
          <a:xfrm>
            <a:off x="6098836" y="1432425"/>
            <a:ext cx="398698" cy="352016"/>
            <a:chOff x="-60987050" y="2671400"/>
            <a:chExt cx="315850" cy="318825"/>
          </a:xfrm>
          <a:solidFill>
            <a:srgbClr val="46B1E1"/>
          </a:solidFill>
        </p:grpSpPr>
        <p:sp>
          <p:nvSpPr>
            <p:cNvPr id="10" name="Google Shape;9860;p78">
              <a:extLst>
                <a:ext uri="{FF2B5EF4-FFF2-40B4-BE49-F238E27FC236}">
                  <a16:creationId xmlns:a16="http://schemas.microsoft.com/office/drawing/2014/main" id="{DC5982E1-37DB-50D2-2727-CD929327C22D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1;p78">
              <a:extLst>
                <a:ext uri="{FF2B5EF4-FFF2-40B4-BE49-F238E27FC236}">
                  <a16:creationId xmlns:a16="http://schemas.microsoft.com/office/drawing/2014/main" id="{FBCEA5A7-9401-D157-B218-8AE57C787AA7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1901566-7BCB-9EC0-5F41-DAD5A2FD7F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531" y="1835920"/>
            <a:ext cx="2761613" cy="19091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6A5049B-F015-B0E4-62D1-E6DAC7F309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6288" y="1823497"/>
            <a:ext cx="2761613" cy="1934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93E17C9-2C0C-711E-9D8F-08FFA2710D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4728" y="4400931"/>
            <a:ext cx="2862416" cy="20027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50486F1-02ED-13D9-96C0-0D7E47D83F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6288" y="4400931"/>
            <a:ext cx="2862416" cy="19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65947-2248-D98D-2780-B315488E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3327F3-9974-6D41-A44C-DE52E61C43C0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5BA37229-E934-208A-536C-FCB619E5A9BC}"/>
              </a:ext>
            </a:extLst>
          </p:cNvPr>
          <p:cNvSpPr txBox="1">
            <a:spLocks/>
          </p:cNvSpPr>
          <p:nvPr/>
        </p:nvSpPr>
        <p:spPr>
          <a:xfrm>
            <a:off x="1542731" y="410434"/>
            <a:ext cx="7777608" cy="521551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Ejecución Ingresos Corrientes de la Nación 2025</a:t>
            </a: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3ED57E0-4B42-94CD-F446-CB233656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BEB473B-BA4A-31A9-6750-B66AABF1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486" y="1656984"/>
            <a:ext cx="3701012" cy="4009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5E00F8-A16D-08BF-01B7-D3CFB0A7F268}"/>
              </a:ext>
            </a:extLst>
          </p:cNvPr>
          <p:cNvSpPr txBox="1"/>
          <p:nvPr/>
        </p:nvSpPr>
        <p:spPr>
          <a:xfrm>
            <a:off x="7069799" y="171164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Recaudo Ingresos Corrientes</a:t>
            </a:r>
          </a:p>
        </p:txBody>
      </p:sp>
      <p:sp>
        <p:nvSpPr>
          <p:cNvPr id="14" name="CuadroTexto 23">
            <a:extLst>
              <a:ext uri="{FF2B5EF4-FFF2-40B4-BE49-F238E27FC236}">
                <a16:creationId xmlns:a16="http://schemas.microsoft.com/office/drawing/2014/main" id="{5C1B3F2F-C2CB-B352-FC4D-3F37A68FD11C}"/>
              </a:ext>
            </a:extLst>
          </p:cNvPr>
          <p:cNvSpPr txBox="1"/>
          <p:nvPr/>
        </p:nvSpPr>
        <p:spPr>
          <a:xfrm>
            <a:off x="1733219" y="220076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$308.546 mm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A92B3B0-7887-7E25-8B35-8A91F759BC40}"/>
              </a:ext>
            </a:extLst>
          </p:cNvPr>
          <p:cNvCxnSpPr>
            <a:cxnSpLocks/>
          </p:cNvCxnSpPr>
          <p:nvPr/>
        </p:nvCxnSpPr>
        <p:spPr>
          <a:xfrm>
            <a:off x="6079958" y="2487468"/>
            <a:ext cx="16042" cy="2664635"/>
          </a:xfrm>
          <a:prstGeom prst="line">
            <a:avLst/>
          </a:prstGeom>
          <a:ln>
            <a:solidFill>
              <a:srgbClr val="9ED4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DA147924-D98B-E5B7-807D-3FDDDC0C1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3900" y="1685065"/>
            <a:ext cx="3701012" cy="4009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15737-DB3C-287C-9A6F-904036161ADC}"/>
              </a:ext>
            </a:extLst>
          </p:cNvPr>
          <p:cNvSpPr txBox="1"/>
          <p:nvPr/>
        </p:nvSpPr>
        <p:spPr>
          <a:xfrm>
            <a:off x="1932428" y="173622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Aforo Ingresos Corrientes</a:t>
            </a:r>
          </a:p>
        </p:txBody>
      </p:sp>
      <p:sp>
        <p:nvSpPr>
          <p:cNvPr id="11" name="CuadroTexto 23">
            <a:extLst>
              <a:ext uri="{FF2B5EF4-FFF2-40B4-BE49-F238E27FC236}">
                <a16:creationId xmlns:a16="http://schemas.microsoft.com/office/drawing/2014/main" id="{334621F0-F5D4-BCD6-98E5-2C5076C247AD}"/>
              </a:ext>
            </a:extLst>
          </p:cNvPr>
          <p:cNvSpPr txBox="1"/>
          <p:nvPr/>
        </p:nvSpPr>
        <p:spPr>
          <a:xfrm>
            <a:off x="4559999" y="2195850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59,3%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824144-64C7-3445-C882-0BFE96109204}"/>
              </a:ext>
            </a:extLst>
          </p:cNvPr>
          <p:cNvSpPr txBox="1"/>
          <p:nvPr/>
        </p:nvSpPr>
        <p:spPr>
          <a:xfrm>
            <a:off x="2836997" y="5378044"/>
            <a:ext cx="542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Nota: Ingresos Directos incluye: Impuestos sobre la Renta, Patrimonio y Simple.</a:t>
            </a:r>
          </a:p>
          <a:p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Los Ingresos Externos incluyen IVA Externo e Impuesto de Aduanas</a:t>
            </a:r>
          </a:p>
        </p:txBody>
      </p:sp>
      <p:sp>
        <p:nvSpPr>
          <p:cNvPr id="20" name="CuadroTexto 23">
            <a:extLst>
              <a:ext uri="{FF2B5EF4-FFF2-40B4-BE49-F238E27FC236}">
                <a16:creationId xmlns:a16="http://schemas.microsoft.com/office/drawing/2014/main" id="{87C5D03B-71DC-7B77-6984-0F0B4939F474}"/>
              </a:ext>
            </a:extLst>
          </p:cNvPr>
          <p:cNvSpPr txBox="1"/>
          <p:nvPr/>
        </p:nvSpPr>
        <p:spPr>
          <a:xfrm>
            <a:off x="7148706" y="2195850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$182.866 mm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B7992BE-AD02-5B55-204B-B1F238853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40" y="2773387"/>
            <a:ext cx="4905117" cy="21982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4A80BA-B3C3-45D3-6454-74B25764A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327" y="2773387"/>
            <a:ext cx="5010033" cy="21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DF82C-687C-ABD2-C92B-37B99A66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A67D41-19E3-5DC0-13BC-3BB2805DE52A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97294BE6-40FA-3785-6784-580E3F1810AE}"/>
              </a:ext>
            </a:extLst>
          </p:cNvPr>
          <p:cNvSpPr txBox="1">
            <a:spLocks/>
          </p:cNvSpPr>
          <p:nvPr/>
        </p:nvSpPr>
        <p:spPr>
          <a:xfrm>
            <a:off x="1542731" y="410434"/>
            <a:ext cx="7777608" cy="521551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Ejecución Recursos de Capital de la Nación 2025</a:t>
            </a: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75634E8-A3BE-802F-F444-0667F67E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1F57C70-8550-73B1-A470-2AED353DC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6275" y="1673864"/>
            <a:ext cx="3701012" cy="4009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28305E-5A4A-8C0F-C78C-B50371F61DCD}"/>
              </a:ext>
            </a:extLst>
          </p:cNvPr>
          <p:cNvSpPr txBox="1"/>
          <p:nvPr/>
        </p:nvSpPr>
        <p:spPr>
          <a:xfrm>
            <a:off x="6989588" y="172852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Recaudo Recursos de Capital</a:t>
            </a:r>
          </a:p>
        </p:txBody>
      </p:sp>
      <p:pic>
        <p:nvPicPr>
          <p:cNvPr id="7" name="Gráfico 58">
            <a:extLst>
              <a:ext uri="{FF2B5EF4-FFF2-40B4-BE49-F238E27FC236}">
                <a16:creationId xmlns:a16="http://schemas.microsoft.com/office/drawing/2014/main" id="{A0328284-2C7E-7FC1-ED86-3179D54D5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2132" y="1647470"/>
            <a:ext cx="3701012" cy="400943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CC884690-9F1C-A663-00D9-09FED1685058}"/>
              </a:ext>
            </a:extLst>
          </p:cNvPr>
          <p:cNvSpPr txBox="1"/>
          <p:nvPr/>
        </p:nvSpPr>
        <p:spPr>
          <a:xfrm>
            <a:off x="1918480" y="1676871"/>
            <a:ext cx="3194386" cy="291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Aforo Recursos de Capital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51A2690-1057-B6A4-05D4-45BA149A3572}"/>
              </a:ext>
            </a:extLst>
          </p:cNvPr>
          <p:cNvCxnSpPr>
            <a:cxnSpLocks/>
          </p:cNvCxnSpPr>
          <p:nvPr/>
        </p:nvCxnSpPr>
        <p:spPr>
          <a:xfrm>
            <a:off x="6079958" y="2595620"/>
            <a:ext cx="0" cy="2851736"/>
          </a:xfrm>
          <a:prstGeom prst="line">
            <a:avLst/>
          </a:prstGeom>
          <a:ln>
            <a:solidFill>
              <a:srgbClr val="9ED4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23">
            <a:extLst>
              <a:ext uri="{FF2B5EF4-FFF2-40B4-BE49-F238E27FC236}">
                <a16:creationId xmlns:a16="http://schemas.microsoft.com/office/drawing/2014/main" id="{E5AD7032-CE7F-2755-4B73-4A0A9A57674A}"/>
              </a:ext>
            </a:extLst>
          </p:cNvPr>
          <p:cNvSpPr txBox="1"/>
          <p:nvPr/>
        </p:nvSpPr>
        <p:spPr>
          <a:xfrm>
            <a:off x="1733219" y="220076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$155.801 mm</a:t>
            </a:r>
          </a:p>
        </p:txBody>
      </p:sp>
      <p:sp>
        <p:nvSpPr>
          <p:cNvPr id="10" name="CuadroTexto 23">
            <a:extLst>
              <a:ext uri="{FF2B5EF4-FFF2-40B4-BE49-F238E27FC236}">
                <a16:creationId xmlns:a16="http://schemas.microsoft.com/office/drawing/2014/main" id="{54EAEA53-601A-D8F5-6FC6-4EA199944A26}"/>
              </a:ext>
            </a:extLst>
          </p:cNvPr>
          <p:cNvSpPr txBox="1"/>
          <p:nvPr/>
        </p:nvSpPr>
        <p:spPr>
          <a:xfrm>
            <a:off x="7096727" y="2215517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$104.908 mm</a:t>
            </a:r>
          </a:p>
        </p:txBody>
      </p:sp>
      <p:sp>
        <p:nvSpPr>
          <p:cNvPr id="11" name="CuadroTexto 23">
            <a:extLst>
              <a:ext uri="{FF2B5EF4-FFF2-40B4-BE49-F238E27FC236}">
                <a16:creationId xmlns:a16="http://schemas.microsoft.com/office/drawing/2014/main" id="{77998438-D583-187A-B380-8E3EDA193980}"/>
              </a:ext>
            </a:extLst>
          </p:cNvPr>
          <p:cNvSpPr txBox="1"/>
          <p:nvPr/>
        </p:nvSpPr>
        <p:spPr>
          <a:xfrm>
            <a:off x="4559999" y="2195850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67,3%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0BB402C-2222-7BAC-A02F-0DA5B6BCA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7" y="3078012"/>
            <a:ext cx="5254591" cy="2061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F3B01C0-CA2A-4BAA-83B7-DFB8B5BF0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397" y="3080921"/>
            <a:ext cx="4962030" cy="21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7B38-9DC9-5A17-156B-CE064068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DCBB8D4-5AE7-CACD-7031-9CFA536E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84217B0A-4C47-DE3A-8B60-9EFF28589151}"/>
              </a:ext>
            </a:extLst>
          </p:cNvPr>
          <p:cNvSpPr txBox="1">
            <a:spLocks/>
          </p:cNvSpPr>
          <p:nvPr/>
        </p:nvSpPr>
        <p:spPr>
          <a:xfrm>
            <a:off x="1673187" y="332245"/>
            <a:ext cx="7349505" cy="542826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Ejecución Ingresos Propios 2025</a:t>
            </a:r>
          </a:p>
          <a:p>
            <a:endParaRPr lang="es-ES" sz="2000" dirty="0">
              <a:solidFill>
                <a:srgbClr val="16ADB9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F0E012-9DCE-B8F2-E69F-0C708C7ED04C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C0E44A6-5A91-3A83-0607-F10AA572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724" y="4080491"/>
            <a:ext cx="3701012" cy="40094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8AB85FF-EDA9-4706-2E79-0B7423DB5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7289" y="4083166"/>
            <a:ext cx="3701012" cy="40094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E777AAE-80B6-EC6A-5ABF-D2993D042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3060" y="1508081"/>
            <a:ext cx="3701012" cy="4009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E3BCB81-16F9-B989-6437-1A2FD6869568}"/>
              </a:ext>
            </a:extLst>
          </p:cNvPr>
          <p:cNvSpPr txBox="1"/>
          <p:nvPr/>
        </p:nvSpPr>
        <p:spPr>
          <a:xfrm>
            <a:off x="2281720" y="1547289"/>
            <a:ext cx="2465797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latin typeface="Verdana" panose="020B0604030504040204" pitchFamily="34" charset="0"/>
                <a:ea typeface="Verdana" panose="020B0604030504040204" pitchFamily="34" charset="0"/>
              </a:rPr>
              <a:t>Ingresos Corrientes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B3807E-9C12-8D85-6DC9-1DA142F75823}"/>
              </a:ext>
            </a:extLst>
          </p:cNvPr>
          <p:cNvSpPr txBox="1"/>
          <p:nvPr/>
        </p:nvSpPr>
        <p:spPr>
          <a:xfrm>
            <a:off x="6904037" y="4135154"/>
            <a:ext cx="3194386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Contribuciones Parafiscales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9F3A10-3D71-E6E2-53F6-7DFD855B219F}"/>
              </a:ext>
            </a:extLst>
          </p:cNvPr>
          <p:cNvSpPr txBox="1"/>
          <p:nvPr/>
        </p:nvSpPr>
        <p:spPr>
          <a:xfrm>
            <a:off x="2623449" y="4124859"/>
            <a:ext cx="1891718" cy="2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Fondos Especiales</a:t>
            </a:r>
          </a:p>
        </p:txBody>
      </p:sp>
      <p:grpSp>
        <p:nvGrpSpPr>
          <p:cNvPr id="13" name="Google Shape;9221;p74">
            <a:extLst>
              <a:ext uri="{FF2B5EF4-FFF2-40B4-BE49-F238E27FC236}">
                <a16:creationId xmlns:a16="http://schemas.microsoft.com/office/drawing/2014/main" id="{55F65C19-36A7-B80F-A825-1833C427354E}"/>
              </a:ext>
            </a:extLst>
          </p:cNvPr>
          <p:cNvGrpSpPr/>
          <p:nvPr/>
        </p:nvGrpSpPr>
        <p:grpSpPr>
          <a:xfrm>
            <a:off x="1053751" y="1509803"/>
            <a:ext cx="367152" cy="367152"/>
            <a:chOff x="2676100" y="832575"/>
            <a:chExt cx="483125" cy="483125"/>
          </a:xfrm>
          <a:solidFill>
            <a:srgbClr val="18AEBA"/>
          </a:solidFill>
        </p:grpSpPr>
        <p:sp>
          <p:nvSpPr>
            <p:cNvPr id="14" name="Google Shape;9222;p74">
              <a:extLst>
                <a:ext uri="{FF2B5EF4-FFF2-40B4-BE49-F238E27FC236}">
                  <a16:creationId xmlns:a16="http://schemas.microsoft.com/office/drawing/2014/main" id="{7DD1DE3A-A947-84C6-7F78-3C0440F9F4D6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  <p:sp>
          <p:nvSpPr>
            <p:cNvPr id="15" name="Google Shape;9223;p74">
              <a:extLst>
                <a:ext uri="{FF2B5EF4-FFF2-40B4-BE49-F238E27FC236}">
                  <a16:creationId xmlns:a16="http://schemas.microsoft.com/office/drawing/2014/main" id="{EBB51463-A895-AF59-C0D6-1887C0BB2E2A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  <p:sp>
          <p:nvSpPr>
            <p:cNvPr id="16" name="Google Shape;9224;p74">
              <a:extLst>
                <a:ext uri="{FF2B5EF4-FFF2-40B4-BE49-F238E27FC236}">
                  <a16:creationId xmlns:a16="http://schemas.microsoft.com/office/drawing/2014/main" id="{8F810572-161B-C9B3-7AF2-078EA319E277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>
                <a:solidFill>
                  <a:srgbClr val="E2851E"/>
                </a:solidFill>
              </a:endParaRPr>
            </a:p>
          </p:txBody>
        </p:sp>
      </p:grpSp>
      <p:grpSp>
        <p:nvGrpSpPr>
          <p:cNvPr id="39" name="Google Shape;9842;p76">
            <a:extLst>
              <a:ext uri="{FF2B5EF4-FFF2-40B4-BE49-F238E27FC236}">
                <a16:creationId xmlns:a16="http://schemas.microsoft.com/office/drawing/2014/main" id="{C64300BC-D495-78D1-A522-0AA39558B4BE}"/>
              </a:ext>
            </a:extLst>
          </p:cNvPr>
          <p:cNvGrpSpPr/>
          <p:nvPr/>
        </p:nvGrpSpPr>
        <p:grpSpPr>
          <a:xfrm>
            <a:off x="1123256" y="4124356"/>
            <a:ext cx="332688" cy="302240"/>
            <a:chOff x="-62518200" y="2692475"/>
            <a:chExt cx="318225" cy="289100"/>
          </a:xfrm>
          <a:solidFill>
            <a:srgbClr val="E97132"/>
          </a:solidFill>
        </p:grpSpPr>
        <p:sp>
          <p:nvSpPr>
            <p:cNvPr id="40" name="Google Shape;9843;p76">
              <a:extLst>
                <a:ext uri="{FF2B5EF4-FFF2-40B4-BE49-F238E27FC236}">
                  <a16:creationId xmlns:a16="http://schemas.microsoft.com/office/drawing/2014/main" id="{57567CFC-7EF0-34EA-BF31-0C5CCC0B34C8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41" name="Google Shape;9844;p76">
              <a:extLst>
                <a:ext uri="{FF2B5EF4-FFF2-40B4-BE49-F238E27FC236}">
                  <a16:creationId xmlns:a16="http://schemas.microsoft.com/office/drawing/2014/main" id="{4FDE87EE-7D4D-8CEF-7321-4B15D13D2240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</p:grpSp>
      <p:grpSp>
        <p:nvGrpSpPr>
          <p:cNvPr id="42" name="Google Shape;9938;p76">
            <a:extLst>
              <a:ext uri="{FF2B5EF4-FFF2-40B4-BE49-F238E27FC236}">
                <a16:creationId xmlns:a16="http://schemas.microsoft.com/office/drawing/2014/main" id="{710564F3-DD4A-17BD-CDA6-C4D3B3ED307A}"/>
              </a:ext>
            </a:extLst>
          </p:cNvPr>
          <p:cNvGrpSpPr/>
          <p:nvPr/>
        </p:nvGrpSpPr>
        <p:grpSpPr>
          <a:xfrm>
            <a:off x="6082403" y="4107495"/>
            <a:ext cx="333498" cy="330310"/>
            <a:chOff x="-59889100" y="2671925"/>
            <a:chExt cx="319000" cy="315950"/>
          </a:xfrm>
          <a:solidFill>
            <a:srgbClr val="215F9A"/>
          </a:solidFill>
        </p:grpSpPr>
        <p:sp>
          <p:nvSpPr>
            <p:cNvPr id="43" name="Google Shape;9939;p76">
              <a:extLst>
                <a:ext uri="{FF2B5EF4-FFF2-40B4-BE49-F238E27FC236}">
                  <a16:creationId xmlns:a16="http://schemas.microsoft.com/office/drawing/2014/main" id="{925BBCFA-5AAE-951A-0FE2-7E590B26AB41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44" name="Google Shape;9940;p76">
              <a:extLst>
                <a:ext uri="{FF2B5EF4-FFF2-40B4-BE49-F238E27FC236}">
                  <a16:creationId xmlns:a16="http://schemas.microsoft.com/office/drawing/2014/main" id="{5A366BAF-8223-C4E2-F232-D5E9AC9AC957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45" name="Google Shape;9941;p76">
              <a:extLst>
                <a:ext uri="{FF2B5EF4-FFF2-40B4-BE49-F238E27FC236}">
                  <a16:creationId xmlns:a16="http://schemas.microsoft.com/office/drawing/2014/main" id="{9BE3E755-59A4-B27A-4760-235738A061B4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  <p:sp>
          <p:nvSpPr>
            <p:cNvPr id="47" name="Google Shape;9942;p76">
              <a:extLst>
                <a:ext uri="{FF2B5EF4-FFF2-40B4-BE49-F238E27FC236}">
                  <a16:creationId xmlns:a16="http://schemas.microsoft.com/office/drawing/2014/main" id="{ACFA356A-1312-AFEF-940A-5941734A4C77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8677" tIns="98677" rIns="98677" bIns="98677" anchor="ctr" anchorCtr="0">
              <a:noAutofit/>
            </a:bodyPr>
            <a:lstStyle/>
            <a:p>
              <a:endParaRPr sz="2115"/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8DD058C-7E48-4A04-A8BD-79B85DECE1A3}"/>
              </a:ext>
            </a:extLst>
          </p:cNvPr>
          <p:cNvSpPr txBox="1"/>
          <p:nvPr/>
        </p:nvSpPr>
        <p:spPr>
          <a:xfrm>
            <a:off x="0" y="6642556"/>
            <a:ext cx="115315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Fuente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: Dirección General del Presupuesto Público Nacional- Subdirección de Análisis y Consolidación Presupuestal </a:t>
            </a:r>
          </a:p>
        </p:txBody>
      </p:sp>
      <p:pic>
        <p:nvPicPr>
          <p:cNvPr id="4" name="Gráfico 58">
            <a:extLst>
              <a:ext uri="{FF2B5EF4-FFF2-40B4-BE49-F238E27FC236}">
                <a16:creationId xmlns:a16="http://schemas.microsoft.com/office/drawing/2014/main" id="{86A72A90-4C42-20A7-50A5-F6F37BF27F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1044" y="1487879"/>
            <a:ext cx="3701012" cy="400943"/>
          </a:xfrm>
          <a:prstGeom prst="rect">
            <a:avLst/>
          </a:prstGeom>
        </p:spPr>
      </p:pic>
      <p:sp>
        <p:nvSpPr>
          <p:cNvPr id="18" name="CuadroTexto 23">
            <a:extLst>
              <a:ext uri="{FF2B5EF4-FFF2-40B4-BE49-F238E27FC236}">
                <a16:creationId xmlns:a16="http://schemas.microsoft.com/office/drawing/2014/main" id="{29C2CFEA-B3FB-D644-D3C8-06CBF320C673}"/>
              </a:ext>
            </a:extLst>
          </p:cNvPr>
          <p:cNvSpPr txBox="1"/>
          <p:nvPr/>
        </p:nvSpPr>
        <p:spPr>
          <a:xfrm>
            <a:off x="6847392" y="1517280"/>
            <a:ext cx="3194386" cy="291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9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 de Capital</a:t>
            </a:r>
          </a:p>
        </p:txBody>
      </p:sp>
      <p:grpSp>
        <p:nvGrpSpPr>
          <p:cNvPr id="19" name="Google Shape;9859;p78">
            <a:extLst>
              <a:ext uri="{FF2B5EF4-FFF2-40B4-BE49-F238E27FC236}">
                <a16:creationId xmlns:a16="http://schemas.microsoft.com/office/drawing/2014/main" id="{E333ED7E-4367-677E-C7B2-99F1FA9FFD5B}"/>
              </a:ext>
            </a:extLst>
          </p:cNvPr>
          <p:cNvGrpSpPr/>
          <p:nvPr/>
        </p:nvGrpSpPr>
        <p:grpSpPr>
          <a:xfrm>
            <a:off x="5982732" y="1487879"/>
            <a:ext cx="393489" cy="320810"/>
            <a:chOff x="-60987050" y="2671400"/>
            <a:chExt cx="315850" cy="318825"/>
          </a:xfrm>
          <a:solidFill>
            <a:srgbClr val="46B1E1"/>
          </a:solidFill>
        </p:grpSpPr>
        <p:sp>
          <p:nvSpPr>
            <p:cNvPr id="21" name="Google Shape;9860;p78">
              <a:extLst>
                <a:ext uri="{FF2B5EF4-FFF2-40B4-BE49-F238E27FC236}">
                  <a16:creationId xmlns:a16="http://schemas.microsoft.com/office/drawing/2014/main" id="{A0718501-D576-5800-33F5-DB584411C6DB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61;p78">
              <a:extLst>
                <a:ext uri="{FF2B5EF4-FFF2-40B4-BE49-F238E27FC236}">
                  <a16:creationId xmlns:a16="http://schemas.microsoft.com/office/drawing/2014/main" id="{1B938450-2CF9-899A-BAD8-5AD2A2CC3C35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100B2EB9-519B-36BB-6D06-7AEE43339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9806" y="2028294"/>
            <a:ext cx="2788128" cy="186461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8186EAB-3191-B22C-2326-C4A38117C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2284" y="2021564"/>
            <a:ext cx="2788129" cy="19357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5A17D0-4C48-70B1-95B6-E588BDF83C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9198" y="4535959"/>
            <a:ext cx="2788128" cy="195079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15ADF36-FD97-2679-40C4-F4BCFF2540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6219" y="4614524"/>
            <a:ext cx="2764194" cy="18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69D1B-7B34-9EC7-7140-9935D683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ágina 3 | Imágenes de Analisis Presupuesto - Descarga ...">
            <a:extLst>
              <a:ext uri="{FF2B5EF4-FFF2-40B4-BE49-F238E27FC236}">
                <a16:creationId xmlns:a16="http://schemas.microsoft.com/office/drawing/2014/main" id="{B1D4B55A-B674-E608-F16E-93E8DA6B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19" y="3195613"/>
            <a:ext cx="6263485" cy="2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11F99F66-CE87-FA1C-66D9-6DDC5875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58" y="-1"/>
            <a:ext cx="9372939" cy="685800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63592E4-E1C1-079E-90A0-255F4D376885}"/>
              </a:ext>
            </a:extLst>
          </p:cNvPr>
          <p:cNvSpPr txBox="1">
            <a:spLocks/>
          </p:cNvSpPr>
          <p:nvPr/>
        </p:nvSpPr>
        <p:spPr>
          <a:xfrm>
            <a:off x="1366576" y="994855"/>
            <a:ext cx="6398791" cy="1205903"/>
          </a:xfrm>
          <a:prstGeom prst="rect">
            <a:avLst/>
          </a:prstGeom>
        </p:spPr>
        <p:txBody>
          <a:bodyPr vert="horz" lIns="63305" tIns="31652" rIns="63305" bIns="31652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ANEXOS INGRESOS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8942E2-DD8C-D00B-CF89-C41295DB0E3E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</p:spTree>
    <p:extLst>
      <p:ext uri="{BB962C8B-B14F-4D97-AF65-F5344CB8AC3E}">
        <p14:creationId xmlns:p14="http://schemas.microsoft.com/office/powerpoint/2010/main" val="374210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666F-49F5-DB43-1ECD-E192F1DB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B85B0ECD-6145-430C-9F85-14413749031D}"/>
              </a:ext>
            </a:extLst>
          </p:cNvPr>
          <p:cNvSpPr txBox="1">
            <a:spLocks/>
          </p:cNvSpPr>
          <p:nvPr/>
        </p:nvSpPr>
        <p:spPr>
          <a:xfrm>
            <a:off x="1560316" y="410434"/>
            <a:ext cx="7775805" cy="521551"/>
          </a:xfrm>
          <a:prstGeom prst="round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CO"/>
            </a:defPPr>
            <a:lvl1pPr algn="ctr">
              <a:defRPr sz="2800" b="1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  <a:cs typeface="Calibri" pitchFamily="34" charset="0"/>
              </a:defRPr>
            </a:lvl1pPr>
          </a:lstStyle>
          <a:p>
            <a:r>
              <a:rPr lang="es-ES" sz="2000" dirty="0">
                <a:solidFill>
                  <a:srgbClr val="16ADB9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Aforo Ingresos del PGN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3EB9AC-3231-9A8A-3727-546369309465}"/>
              </a:ext>
            </a:extLst>
          </p:cNvPr>
          <p:cNvSpPr txBox="1"/>
          <p:nvPr/>
        </p:nvSpPr>
        <p:spPr>
          <a:xfrm>
            <a:off x="9336121" y="455215"/>
            <a:ext cx="19520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chemeClr val="bg1">
                    <a:lumMod val="6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PGN 2025: </a:t>
            </a:r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Ejecución Ingresos</a:t>
            </a:r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2591CEA-323F-289C-F00F-74D63D1D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332245"/>
            <a:ext cx="1036294" cy="408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1C6775-1E33-EB68-FB39-E11B1726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14" y="1782988"/>
            <a:ext cx="10089972" cy="31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21779</TotalTime>
  <Words>296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Gill Sans MT</vt:lpstr>
      <vt:lpstr>Verdana</vt:lpstr>
      <vt:lpstr>Verdana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Fernanda Castiblanco Salazar</dc:creator>
  <cp:lastModifiedBy>Eddy Shirley Herreno Mosquera</cp:lastModifiedBy>
  <cp:revision>152</cp:revision>
  <dcterms:created xsi:type="dcterms:W3CDTF">2023-06-20T19:49:39Z</dcterms:created>
  <dcterms:modified xsi:type="dcterms:W3CDTF">2025-09-19T22:04:17Z</dcterms:modified>
</cp:coreProperties>
</file>