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7"/>
  </p:handoutMasterIdLst>
  <p:sldIdLst>
    <p:sldId id="257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63" r:id="rId16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>
          <p15:clr>
            <a:srgbClr val="A4A3A4"/>
          </p15:clr>
        </p15:guide>
        <p15:guide id="2" pos="5484">
          <p15:clr>
            <a:srgbClr val="A4A3A4"/>
          </p15:clr>
        </p15:guide>
        <p15:guide id="3" pos="276">
          <p15:clr>
            <a:srgbClr val="A4A3A4"/>
          </p15:clr>
        </p15:guide>
        <p15:guide id="4" pos="2565">
          <p15:clr>
            <a:srgbClr val="A4A3A4"/>
          </p15:clr>
        </p15:guide>
        <p15:guide id="5" pos="2880">
          <p15:clr>
            <a:srgbClr val="A4A3A4"/>
          </p15:clr>
        </p15:guide>
        <p15:guide id="6" pos="31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156"/>
    <a:srgbClr val="E6E6E6"/>
    <a:srgbClr val="DBE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6433" autoAdjust="0"/>
  </p:normalViewPr>
  <p:slideViewPr>
    <p:cSldViewPr snapToGrid="0" snapToObjects="1" showGuides="1">
      <p:cViewPr varScale="1">
        <p:scale>
          <a:sx n="73" d="100"/>
          <a:sy n="73" d="100"/>
        </p:scale>
        <p:origin x="1332" y="84"/>
      </p:cViewPr>
      <p:guideLst>
        <p:guide orient="horz" pos="2402"/>
        <p:guide pos="5484"/>
        <p:guide pos="276"/>
        <p:guide pos="2565"/>
        <p:guide pos="2880"/>
        <p:guide pos="31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nhacienda\cedin\DGPN\SACP\GCP\INFORMACION%20PGN\EJECUCION%20PGN\EJECUCI&#211;N%202020\MARZO\Gr&#225;ficos%20de%20ejecuci&#243;n%20marzo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inhacienda\cedin\DGPN\SACP\GCP\INFORMACION%20PGN\EJECUCION%20PGN\EJECUCI&#211;N%202020\MARZO\Gr&#225;ficos%20de%20ejecuci&#243;n%20marzo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GRÁFICO6!$B$22</c:f>
              <c:strCache>
                <c:ptCount val="1"/>
                <c:pt idx="0">
                  <c:v>Apropiación
 vigente 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GRÁFICO6!$A$23:$A$29</c:f>
              <c:strCache>
                <c:ptCount val="7"/>
                <c:pt idx="0">
                  <c:v>Gastos de personal</c:v>
                </c:pt>
                <c:pt idx="1">
                  <c:v>Adquisiciones de bienes y servicios </c:v>
                </c:pt>
                <c:pt idx="2">
                  <c:v>Transferencias</c:v>
                </c:pt>
                <c:pt idx="3">
                  <c:v>Gastos de comercialización y producción</c:v>
                </c:pt>
                <c:pt idx="4">
                  <c:v>Adquisición de activos financieros </c:v>
                </c:pt>
                <c:pt idx="5">
                  <c:v>Disminución de pasivos</c:v>
                </c:pt>
                <c:pt idx="6">
                  <c:v>Gastos por tributos, multas, sanciones e intereses de mora</c:v>
                </c:pt>
              </c:strCache>
            </c:strRef>
          </c:cat>
          <c:val>
            <c:numRef>
              <c:f>GRÁFICO6!$B$23:$B$29</c:f>
              <c:numCache>
                <c:formatCode>_ * #,##0.0_ ;_ * \-#,##0.0_ ;_ * "-"??_ ;_ @_ </c:formatCode>
                <c:ptCount val="7"/>
                <c:pt idx="0">
                  <c:v>1.9868813599899999</c:v>
                </c:pt>
                <c:pt idx="1">
                  <c:v>0.84457402358599998</c:v>
                </c:pt>
                <c:pt idx="2">
                  <c:v>3.084922232966</c:v>
                </c:pt>
                <c:pt idx="3">
                  <c:v>1.275726909933</c:v>
                </c:pt>
                <c:pt idx="4">
                  <c:v>7.2360848000000005E-2</c:v>
                </c:pt>
                <c:pt idx="5" formatCode="_ * #,##0.00_ ;_ * \-#,##0.00_ ;_ * &quot;-&quot;??_ ;_ @_ ">
                  <c:v>9.9310000000000006E-3</c:v>
                </c:pt>
                <c:pt idx="6">
                  <c:v>0.10309639819700001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B-425C-8965-A64F9B3898B2}"/>
            </c:ext>
          </c:extLst>
        </c:ser>
        <c:ser>
          <c:idx val="1"/>
          <c:order val="1"/>
          <c:tx>
            <c:strRef>
              <c:f>GRÁFICO6!$C$22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GRÁFICO6!$A$23:$A$29</c:f>
              <c:strCache>
                <c:ptCount val="7"/>
                <c:pt idx="0">
                  <c:v>Gastos de personal</c:v>
                </c:pt>
                <c:pt idx="1">
                  <c:v>Adquisiciones de bienes y servicios </c:v>
                </c:pt>
                <c:pt idx="2">
                  <c:v>Transferencias</c:v>
                </c:pt>
                <c:pt idx="3">
                  <c:v>Gastos de comercialización y producción</c:v>
                </c:pt>
                <c:pt idx="4">
                  <c:v>Adquisición de activos financieros </c:v>
                </c:pt>
                <c:pt idx="5">
                  <c:v>Disminución de pasivos</c:v>
                </c:pt>
                <c:pt idx="6">
                  <c:v>Gastos por tributos, multas, sanciones e intereses de mora</c:v>
                </c:pt>
              </c:strCache>
            </c:strRef>
          </c:cat>
          <c:val>
            <c:numRef>
              <c:f>GRÁFICO6!$C$23:$C$29</c:f>
              <c:numCache>
                <c:formatCode>_ * #,##0.0_ ;_ * \-#,##0.0_ ;_ * "-"??_ ;_ @_ </c:formatCode>
                <c:ptCount val="7"/>
                <c:pt idx="0">
                  <c:v>0.40433635048750005</c:v>
                </c:pt>
                <c:pt idx="1">
                  <c:v>0.50893801401334005</c:v>
                </c:pt>
                <c:pt idx="2">
                  <c:v>1.1853891650824699</c:v>
                </c:pt>
                <c:pt idx="3">
                  <c:v>0.67404045993158013</c:v>
                </c:pt>
                <c:pt idx="4">
                  <c:v>1.317531728199E-2</c:v>
                </c:pt>
                <c:pt idx="5">
                  <c:v>9.3279444699999998E-4</c:v>
                </c:pt>
                <c:pt idx="6" formatCode="_ * #,##0.00_ ;_ * \-#,##0.00_ ;_ * &quot;-&quot;??_ ;_ @_ ">
                  <c:v>2.8923157618829999E-2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2B-425C-8965-A64F9B3898B2}"/>
            </c:ext>
          </c:extLst>
        </c:ser>
        <c:ser>
          <c:idx val="2"/>
          <c:order val="2"/>
          <c:tx>
            <c:strRef>
              <c:f>GRÁFICO6!$D$22</c:f>
              <c:strCache>
                <c:ptCount val="1"/>
                <c:pt idx="0">
                  <c:v>Obligaciones 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GRÁFICO6!$A$23:$A$29</c:f>
              <c:strCache>
                <c:ptCount val="7"/>
                <c:pt idx="0">
                  <c:v>Gastos de personal</c:v>
                </c:pt>
                <c:pt idx="1">
                  <c:v>Adquisiciones de bienes y servicios </c:v>
                </c:pt>
                <c:pt idx="2">
                  <c:v>Transferencias</c:v>
                </c:pt>
                <c:pt idx="3">
                  <c:v>Gastos de comercialización y producción</c:v>
                </c:pt>
                <c:pt idx="4">
                  <c:v>Adquisición de activos financieros </c:v>
                </c:pt>
                <c:pt idx="5">
                  <c:v>Disminución de pasivos</c:v>
                </c:pt>
                <c:pt idx="6">
                  <c:v>Gastos por tributos, multas, sanciones e intereses de mora</c:v>
                </c:pt>
              </c:strCache>
            </c:strRef>
          </c:cat>
          <c:val>
            <c:numRef>
              <c:f>GRÁFICO6!$D$23:$D$29</c:f>
              <c:numCache>
                <c:formatCode>_ * #,##0.0_ ;_ * \-#,##0.0_ ;_ * "-"??_ ;_ @_ </c:formatCode>
                <c:ptCount val="7"/>
                <c:pt idx="0">
                  <c:v>0.38061507232956993</c:v>
                </c:pt>
                <c:pt idx="1">
                  <c:v>0.13597025705068</c:v>
                </c:pt>
                <c:pt idx="2">
                  <c:v>1.11791069209432</c:v>
                </c:pt>
                <c:pt idx="3" formatCode="_-* #,##0.0_-;\-* #,##0.0_-;_-* &quot;-&quot;??_-;_-@_-">
                  <c:v>0.15533059678289998</c:v>
                </c:pt>
                <c:pt idx="4">
                  <c:v>1.311116223299E-2</c:v>
                </c:pt>
                <c:pt idx="5">
                  <c:v>9.3279444699999998E-4</c:v>
                </c:pt>
                <c:pt idx="6" formatCode="_ * #,##0.00_ ;_ * \-#,##0.00_ ;_ * &quot;-&quot;??_ ;_ @_ ">
                  <c:v>2.883245270721E-2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2B-425C-8965-A64F9B3898B2}"/>
            </c:ext>
          </c:extLst>
        </c:ser>
        <c:ser>
          <c:idx val="3"/>
          <c:order val="3"/>
          <c:tx>
            <c:strRef>
              <c:f>GRÁFICO6!$E$22</c:f>
              <c:strCache>
                <c:ptCount val="1"/>
                <c:pt idx="0">
                  <c:v>Pagos 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9.1091996713623844E-4"/>
                  <c:y val="4.629512220063401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F2B-425C-8965-A64F9B3898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GRÁFICO6!$A$23:$A$29</c:f>
              <c:strCache>
                <c:ptCount val="7"/>
                <c:pt idx="0">
                  <c:v>Gastos de personal</c:v>
                </c:pt>
                <c:pt idx="1">
                  <c:v>Adquisiciones de bienes y servicios </c:v>
                </c:pt>
                <c:pt idx="2">
                  <c:v>Transferencias</c:v>
                </c:pt>
                <c:pt idx="3">
                  <c:v>Gastos de comercialización y producción</c:v>
                </c:pt>
                <c:pt idx="4">
                  <c:v>Adquisición de activos financieros </c:v>
                </c:pt>
                <c:pt idx="5">
                  <c:v>Disminución de pasivos</c:v>
                </c:pt>
                <c:pt idx="6">
                  <c:v>Gastos por tributos, multas, sanciones e intereses de mora</c:v>
                </c:pt>
              </c:strCache>
            </c:strRef>
          </c:cat>
          <c:val>
            <c:numRef>
              <c:f>GRÁFICO6!$E$23:$E$29</c:f>
              <c:numCache>
                <c:formatCode>_ * #,##0.0_ ;_ * \-#,##0.0_ ;_ * "-"??_ ;_ @_ </c:formatCode>
                <c:ptCount val="7"/>
                <c:pt idx="0">
                  <c:v>0.37707640152056998</c:v>
                </c:pt>
                <c:pt idx="1">
                  <c:v>0.13301203192413</c:v>
                </c:pt>
                <c:pt idx="2">
                  <c:v>1.1137041375477601</c:v>
                </c:pt>
                <c:pt idx="3" formatCode="_-* #,##0.0_-;\-* #,##0.0_-;_-* &quot;-&quot;??_-;_-@_-">
                  <c:v>0.11310917148372</c:v>
                </c:pt>
                <c:pt idx="4">
                  <c:v>1.3111162232989999E-3</c:v>
                </c:pt>
                <c:pt idx="5">
                  <c:v>9.3279444699999998E-4</c:v>
                </c:pt>
                <c:pt idx="6" formatCode="_ * #,##0.00_ ;_ * \-#,##0.00_ ;_ * &quot;-&quot;??_ ;_ @_ ">
                  <c:v>2.722484496521E-2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2B-425C-8965-A64F9B3898B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707519535"/>
        <c:axId val="1707518287"/>
      </c:barChart>
      <c:catAx>
        <c:axId val="1707519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07518287"/>
        <c:crosses val="autoZero"/>
        <c:auto val="1"/>
        <c:lblAlgn val="ctr"/>
        <c:lblOffset val="100"/>
        <c:noMultiLvlLbl val="0"/>
      </c:catAx>
      <c:valAx>
        <c:axId val="170751828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Billones de pesos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%" sourceLinked="1"/>
        <c:majorTickMark val="none"/>
        <c:minorTickMark val="none"/>
        <c:tickLblPos val="nextTo"/>
        <c:crossAx val="1707519535"/>
        <c:crosses val="autoZero"/>
        <c:crossBetween val="between"/>
      </c:valAx>
      <c:spPr>
        <a:noFill/>
        <a:ln>
          <a:solidFill>
            <a:schemeClr val="accent1">
              <a:lumMod val="20000"/>
              <a:lumOff val="80000"/>
            </a:schemeClr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9031099961071"/>
          <c:y val="5.8507353024380773E-2"/>
          <c:w val="0.7530465850599074"/>
          <c:h val="0.7462465901021132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GRÁFICO8!$A$23</c:f>
              <c:strCache>
                <c:ptCount val="1"/>
                <c:pt idx="0">
                  <c:v>Inversión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1973268739998212E-3"/>
                  <c:y val="4.54931725680045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35B-4FA8-AF27-E940C7099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GRÁFICO8!$B$22:$E$22</c:f>
              <c:strCache>
                <c:ptCount val="4"/>
                <c:pt idx="0">
                  <c:v>Apropiación
 vigente </c:v>
                </c:pt>
                <c:pt idx="1">
                  <c:v>Compromisos</c:v>
                </c:pt>
                <c:pt idx="2">
                  <c:v>Obligaciones </c:v>
                </c:pt>
                <c:pt idx="3">
                  <c:v>Pagos </c:v>
                </c:pt>
              </c:strCache>
            </c:strRef>
          </c:cat>
          <c:val>
            <c:numRef>
              <c:f>GRÁFICO8!$B$23:$E$23</c:f>
              <c:numCache>
                <c:formatCode>_ * #,##0.0_ ;_ * \-#,##0.0_ ;_ * "-"??_ ;_ @_ </c:formatCode>
                <c:ptCount val="4"/>
                <c:pt idx="0">
                  <c:v>47.963105249588999</c:v>
                </c:pt>
                <c:pt idx="1">
                  <c:v>25.717145225295379</c:v>
                </c:pt>
                <c:pt idx="2">
                  <c:v>5.5124956936620393</c:v>
                </c:pt>
                <c:pt idx="3">
                  <c:v>5.4059385444142185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5B-4FA8-AF27-E940C709988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32096079"/>
        <c:axId val="1732088591"/>
      </c:barChart>
      <c:scatterChart>
        <c:scatterStyle val="lineMarker"/>
        <c:varyColors val="0"/>
        <c:ser>
          <c:idx val="0"/>
          <c:order val="1"/>
          <c:tx>
            <c:strRef>
              <c:f>GRÁFICO8!$A$24</c:f>
              <c:strCache>
                <c:ptCount val="1"/>
                <c:pt idx="0">
                  <c:v>% de ejecución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1"/>
              <c:layout>
                <c:manualLayout>
                  <c:x val="-3.9211384575457413E-2"/>
                  <c:y val="-2.0040176981541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35B-4FA8-AF27-E940C709988F}"/>
                </c:ext>
              </c:extLst>
            </c:dLbl>
            <c:dLbl>
              <c:idx val="2"/>
              <c:layout>
                <c:manualLayout>
                  <c:x val="-3.8716899519875426E-2"/>
                  <c:y val="-2.00401769815410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35B-4FA8-AF27-E940C709988F}"/>
                </c:ext>
              </c:extLst>
            </c:dLbl>
            <c:dLbl>
              <c:idx val="3"/>
              <c:layout>
                <c:manualLayout>
                  <c:x val="-3.4322245771875946E-2"/>
                  <c:y val="-1.3965076784243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35B-4FA8-AF27-E940C7099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strRef>
              <c:f>GRÁFICO8!$B$22:$E$22</c:f>
              <c:strCache>
                <c:ptCount val="4"/>
                <c:pt idx="0">
                  <c:v>Apropiación
 vigente </c:v>
                </c:pt>
                <c:pt idx="1">
                  <c:v>Compromisos</c:v>
                </c:pt>
                <c:pt idx="2">
                  <c:v>Obligaciones </c:v>
                </c:pt>
                <c:pt idx="3">
                  <c:v>Pagos </c:v>
                </c:pt>
              </c:strCache>
            </c:strRef>
          </c:xVal>
          <c:yVal>
            <c:numRef>
              <c:f>GRÁFICO8!$B$24:$E$24</c:f>
              <c:numCache>
                <c:formatCode>0.0%</c:formatCode>
                <c:ptCount val="4"/>
                <c:pt idx="1">
                  <c:v>0.53618599320184246</c:v>
                </c:pt>
                <c:pt idx="2">
                  <c:v>0.11493200169122236</c:v>
                </c:pt>
                <c:pt idx="3">
                  <c:v>0.11271035343276783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835B-4FA8-AF27-E940C7099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23858047"/>
        <c:axId val="323854303"/>
      </c:scatterChart>
      <c:valAx>
        <c:axId val="1732088591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/>
                  <a:t>Billones de pesos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solidFill>
              <a:schemeClr val="accent1">
                <a:lumMod val="20000"/>
                <a:lumOff val="8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32096079"/>
        <c:crosses val="autoZero"/>
        <c:crossBetween val="between"/>
        <c:majorUnit val="10"/>
      </c:valAx>
      <c:catAx>
        <c:axId val="17320960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/>
                  <a:t>Ejecución Presupuesto</a:t>
                </a:r>
              </a:p>
            </c:rich>
          </c:tx>
          <c:layout>
            <c:manualLayout>
              <c:xMode val="edge"/>
              <c:yMode val="edge"/>
              <c:x val="0.39371322289026339"/>
              <c:y val="0.872789793640326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32088591"/>
        <c:crosses val="autoZero"/>
        <c:auto val="1"/>
        <c:lblAlgn val="ctr"/>
        <c:lblOffset val="100"/>
        <c:noMultiLvlLbl val="0"/>
      </c:catAx>
      <c:valAx>
        <c:axId val="323854303"/>
        <c:scaling>
          <c:orientation val="minMax"/>
          <c:max val="1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/>
                  <a:t>% de la apropiación vigente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solidFill>
              <a:schemeClr val="accent1">
                <a:lumMod val="20000"/>
                <a:lumOff val="8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3858047"/>
        <c:crosses val="max"/>
        <c:crossBetween val="midCat"/>
      </c:valAx>
      <c:valAx>
        <c:axId val="323858047"/>
        <c:scaling>
          <c:orientation val="minMax"/>
        </c:scaling>
        <c:delete val="1"/>
        <c:axPos val="t"/>
        <c:majorTickMark val="out"/>
        <c:minorTickMark val="none"/>
        <c:tickLblPos val="nextTo"/>
        <c:crossAx val="323854303"/>
        <c:crosses val="max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F72A3A-1B96-4A10-B612-94B48C027D0A}" type="datetimeFigureOut">
              <a:rPr lang="es-CO" smtClean="0"/>
              <a:t>13/04/2020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332101E-E69D-47B1-9B14-8295601FD8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056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91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42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63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6789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071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65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466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3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46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909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5203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776D-EF97-4943-BE9E-2B6480321001}" type="datetimeFigureOut">
              <a:rPr lang="es-ES" smtClean="0"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6B262-555D-A940-A65C-9566E1B1300D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 flipH="1">
            <a:off x="8705849" y="-1"/>
            <a:ext cx="438145" cy="878959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5" y="-1"/>
            <a:ext cx="8705854" cy="878959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9" name="Imagen 8" descr="Logo-Minhacienda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9479"/>
            <a:ext cx="2601310" cy="43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5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636729" y="0"/>
            <a:ext cx="7507272" cy="6858000"/>
          </a:xfrm>
          <a:prstGeom prst="rect">
            <a:avLst/>
          </a:prstGeom>
          <a:solidFill>
            <a:srgbClr val="DBE6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 flipH="1">
            <a:off x="-1" y="0"/>
            <a:ext cx="1636730" cy="6858000"/>
          </a:xfrm>
          <a:prstGeom prst="rect">
            <a:avLst/>
          </a:prstGeom>
          <a:solidFill>
            <a:srgbClr val="1381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3395150" y="2322870"/>
            <a:ext cx="5748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Ejecución Presupuesto General de </a:t>
            </a:r>
            <a:r>
              <a:rPr lang="es-CO" sz="4000" b="1" dirty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la </a:t>
            </a:r>
            <a:r>
              <a:rPr lang="es-CO" sz="40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Nación a marzo de 2020</a:t>
            </a:r>
            <a:endParaRPr lang="es-CO" sz="4000" b="1" dirty="0">
              <a:solidFill>
                <a:schemeClr val="tx2"/>
              </a:solidFill>
              <a:latin typeface="Century Gothic" panose="020B0502020202020204" pitchFamily="34" charset="0"/>
              <a:cs typeface="Arial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454417" y="4547500"/>
            <a:ext cx="48610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Ministerio de Hacienda y Crédito Público</a:t>
            </a:r>
          </a:p>
          <a:p>
            <a:r>
              <a:rPr lang="es-ES" sz="1400" dirty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Dirección General del Presupuesto </a:t>
            </a:r>
            <a:r>
              <a:rPr lang="es-ES" sz="1400" dirty="0" smtClean="0">
                <a:solidFill>
                  <a:schemeClr val="tx2"/>
                </a:solidFill>
                <a:latin typeface="Century Gothic" panose="020B0502020202020204" pitchFamily="34" charset="0"/>
                <a:cs typeface="Arial"/>
              </a:rPr>
              <a:t>Público Nacional</a:t>
            </a:r>
            <a:endParaRPr lang="es-ES" sz="1400" dirty="0">
              <a:solidFill>
                <a:schemeClr val="tx2"/>
              </a:solidFill>
              <a:latin typeface="Century Gothic" panose="020B0502020202020204" pitchFamily="34" charset="0"/>
              <a:cs typeface="Arial"/>
            </a:endParaRPr>
          </a:p>
        </p:txBody>
      </p:sp>
      <p:pic>
        <p:nvPicPr>
          <p:cNvPr id="7" name="Imagen 6" descr="Logo-Minhaciend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12" y="715539"/>
            <a:ext cx="3718612" cy="62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86522" y="-71428"/>
            <a:ext cx="5725386" cy="10953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9. Ejecución inversión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Gobierno Central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 </a:t>
            </a:r>
            <a:endParaRPr lang="es-ES" sz="17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245" y="1337891"/>
            <a:ext cx="5779509" cy="41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36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309984" y="1384306"/>
            <a:ext cx="6419005" cy="2868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41607" y="-71432"/>
            <a:ext cx="5725386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10. Ejecución inversión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Establecimientos Públicos del Orden Nacional acumulada a marzo de 2020 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245" y="1337891"/>
            <a:ext cx="5779509" cy="418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88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Plantilla-PPT-MHCP-4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917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356125" y="1296658"/>
            <a:ext cx="6907043" cy="31942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03373" y="82810"/>
            <a:ext cx="6329720" cy="663601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1. Ejecución Presupuesto General de la Nación acumulada a marzo de 2020 </a:t>
            </a:r>
            <a:endParaRPr lang="es-ES" sz="17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909" y="1118415"/>
            <a:ext cx="6706181" cy="462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171072" y="1358161"/>
            <a:ext cx="6873824" cy="31301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905918" y="77119"/>
            <a:ext cx="6863510" cy="90338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2. Ejecución presupuestal Gobierno Central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647" y="1194622"/>
            <a:ext cx="6486706" cy="446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05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221737" y="1342235"/>
            <a:ext cx="6820377" cy="32893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30594" y="-71427"/>
            <a:ext cx="5725386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3. Ejecución presupuestal Establecimientos Públicos del orden Nacional acumulada a marzo de 2020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3033" y="1340939"/>
            <a:ext cx="6437934" cy="417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0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188241" y="1345091"/>
            <a:ext cx="6813291" cy="3260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97541" y="-49396"/>
            <a:ext cx="5725386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4. Ejecución funcionamiento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Presupuesto General de la Nación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</a:t>
            </a:r>
          </a:p>
          <a:p>
            <a:pPr>
              <a:lnSpc>
                <a:spcPct val="110000"/>
              </a:lnSpc>
              <a:defRPr/>
            </a:pP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17" y="1283022"/>
            <a:ext cx="7437765" cy="429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38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203316" y="1345730"/>
            <a:ext cx="6525673" cy="3144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11847" y="-41645"/>
            <a:ext cx="6323681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5. Ejecución funcionamiento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Gobierno Central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38" y="1319601"/>
            <a:ext cx="7510923" cy="4218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0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34729" y="-45211"/>
            <a:ext cx="6169446" cy="118373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6. Ejecución funcionamiento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Establecimientos Públicos del Orden Nacional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2654472"/>
              </p:ext>
            </p:extLst>
          </p:nvPr>
        </p:nvGraphicFramePr>
        <p:xfrm>
          <a:off x="757237" y="1171574"/>
          <a:ext cx="7629526" cy="451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234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31438" y="-60415"/>
            <a:ext cx="5725386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7. Ejecución servicio de la deuda Presupuesto General de la Nación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 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245" y="1362277"/>
            <a:ext cx="5779509" cy="413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3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1464222" y="1384306"/>
            <a:ext cx="6419005" cy="2868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686522" y="-49395"/>
            <a:ext cx="5725386" cy="8721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Gráfico 8. Ejecución inversión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Presupuesto General de la Nación </a:t>
            </a:r>
          </a:p>
          <a:p>
            <a:pPr>
              <a:lnSpc>
                <a:spcPct val="110000"/>
              </a:lnSpc>
              <a:defRPr/>
            </a:pPr>
            <a:r>
              <a:rPr lang="es-CO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acumulada a marzo de 2020 </a:t>
            </a:r>
            <a:endParaRPr lang="es-ES" sz="1800" b="1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105593" y="6433121"/>
            <a:ext cx="718592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800" dirty="0"/>
              <a:t>Fuente: Dirección General del Presupuesto Publico Nacional – Subdirección de Análisis y Consolidación </a:t>
            </a:r>
            <a:r>
              <a:rPr lang="es-CO" sz="800" dirty="0" smtClean="0"/>
              <a:t>Presupuestal</a:t>
            </a:r>
            <a:endParaRPr lang="es-CO" sz="800" dirty="0"/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39477502"/>
              </p:ext>
            </p:extLst>
          </p:nvPr>
        </p:nvGraphicFramePr>
        <p:xfrm>
          <a:off x="1682125" y="1338499"/>
          <a:ext cx="5779750" cy="418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9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1F2E63D61B4EF4B93C738236FC81050" ma:contentTypeVersion="2" ma:contentTypeDescription="Crear nuevo documento." ma:contentTypeScope="" ma:versionID="ff10a781a61055101a412cec68910d44">
  <xsd:schema xmlns:xsd="http://www.w3.org/2001/XMLSchema" xmlns:xs="http://www.w3.org/2001/XMLSchema" xmlns:p="http://schemas.microsoft.com/office/2006/metadata/properties" xmlns:ns1="http://schemas.microsoft.com/sharepoint/v3" xmlns:ns2="aac6e9ca-a293-4c82-8e9f-9055b12d24a8" targetNamespace="http://schemas.microsoft.com/office/2006/metadata/properties" ma:root="true" ma:fieldsID="48b42b37a1e2ad92365a67a34aee8fa9" ns1:_="" ns2:_="">
    <xsd:import namespace="http://schemas.microsoft.com/sharepoint/v3"/>
    <xsd:import namespace="aac6e9ca-a293-4c82-8e9f-9055b12d24a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6e9ca-a293-4c82-8e9f-9055b12d2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096C8F-E9E5-474B-BD63-DBA2A86FD4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93CC7C-8344-4D67-866C-6F4294E97DB9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aac6e9ca-a293-4c82-8e9f-9055b12d24a8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1AEE4D-015A-498B-8269-B4A255D8D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ac6e9ca-a293-4c82-8e9f-9055b12d24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2140</TotalTime>
  <Words>335</Words>
  <Application>Microsoft Office PowerPoint</Application>
  <PresentationFormat>Presentación en pantalla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Edna Ruby Gonzalez Pineda</cp:lastModifiedBy>
  <cp:revision>157</cp:revision>
  <cp:lastPrinted>2019-08-28T13:40:54Z</cp:lastPrinted>
  <dcterms:created xsi:type="dcterms:W3CDTF">2018-11-28T18:31:04Z</dcterms:created>
  <dcterms:modified xsi:type="dcterms:W3CDTF">2020-04-13T21:07:11Z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0x01010041F2E63D61B4EF4B93C738236FC81050</vt:lpwstr>
  </property>
</Properties>
</file>