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58" r:id="rId7"/>
    <p:sldId id="264" r:id="rId8"/>
    <p:sldId id="276" r:id="rId9"/>
    <p:sldId id="266" r:id="rId10"/>
    <p:sldId id="267" r:id="rId11"/>
    <p:sldId id="268" r:id="rId12"/>
    <p:sldId id="269" r:id="rId13"/>
    <p:sldId id="270" r:id="rId14"/>
    <p:sldId id="274" r:id="rId15"/>
    <p:sldId id="271" r:id="rId16"/>
    <p:sldId id="272" r:id="rId17"/>
    <p:sldId id="273" r:id="rId18"/>
    <p:sldId id="277" r:id="rId19"/>
    <p:sldId id="263" r:id="rId20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>
          <p15:clr>
            <a:srgbClr val="A4A3A4"/>
          </p15:clr>
        </p15:guide>
        <p15:guide id="2" pos="5484">
          <p15:clr>
            <a:srgbClr val="A4A3A4"/>
          </p15:clr>
        </p15:guide>
        <p15:guide id="3" pos="276">
          <p15:clr>
            <a:srgbClr val="A4A3A4"/>
          </p15:clr>
        </p15:guide>
        <p15:guide id="4" pos="2565">
          <p15:clr>
            <a:srgbClr val="A4A3A4"/>
          </p15:clr>
        </p15:guide>
        <p15:guide id="5" pos="2880">
          <p15:clr>
            <a:srgbClr val="A4A3A4"/>
          </p15:clr>
        </p15:guide>
        <p15:guide id="6" pos="31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8156"/>
    <a:srgbClr val="DBE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06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1764" y="108"/>
      </p:cViewPr>
      <p:guideLst>
        <p:guide orient="horz" pos="2402"/>
        <p:guide pos="5484"/>
        <p:guide pos="276"/>
        <p:guide pos="2565"/>
        <p:guide pos="2880"/>
        <p:guide pos="31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7DB55-1158-4B3D-B4EB-31F145429B86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5E68F-114F-47D8-A933-E815E0C5C8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9928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5E68F-114F-47D8-A933-E815E0C5C85C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53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5E68F-114F-47D8-A933-E815E0C5C85C}" type="slidenum">
              <a:rPr lang="es-CO" smtClean="0"/>
              <a:t>14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0294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5E68F-114F-47D8-A933-E815E0C5C85C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161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791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42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563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678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071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265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466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83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046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909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520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776D-EF97-4943-BE9E-2B6480321001}" type="datetimeFigureOut">
              <a:rPr lang="es-ES" smtClean="0"/>
              <a:t>29/10/2019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6B262-555D-A940-A65C-9566E1B1300D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7" name="Rectángulo 6"/>
          <p:cNvSpPr/>
          <p:nvPr userDrawn="1"/>
        </p:nvSpPr>
        <p:spPr>
          <a:xfrm flipH="1">
            <a:off x="8705849" y="-1"/>
            <a:ext cx="438145" cy="878959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 7"/>
          <p:cNvSpPr/>
          <p:nvPr userDrawn="1"/>
        </p:nvSpPr>
        <p:spPr>
          <a:xfrm flipH="1">
            <a:off x="-5" y="-1"/>
            <a:ext cx="8705854" cy="878959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9" name="Imagen 8" descr="Logo-Minhacienda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479"/>
            <a:ext cx="2601310" cy="43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9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lantilla-PPT-MHCP-4-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34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Normas de Disciplina Fiscal</a:t>
            </a:r>
          </a:p>
        </p:txBody>
      </p:sp>
      <p:sp>
        <p:nvSpPr>
          <p:cNvPr id="4" name="7 CuadroTexto"/>
          <p:cNvSpPr txBox="1"/>
          <p:nvPr/>
        </p:nvSpPr>
        <p:spPr>
          <a:xfrm>
            <a:off x="1314621" y="4645591"/>
            <a:ext cx="654907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515" y="1276130"/>
            <a:ext cx="7251291" cy="330492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70368" y="5262403"/>
            <a:ext cx="803042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CO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entidad </a:t>
            </a:r>
            <a:r>
              <a:rPr lang="es-CO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 dado cumplimiento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a los límites </a:t>
            </a:r>
            <a:r>
              <a:rPr lang="es-CO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contemplados en las normas de disciplina fiscal.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CO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 finalizar 2018, el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municipio se encontraba en instancia autónoma de endeudamiento y contabilizó superávit primario. </a:t>
            </a:r>
            <a:r>
              <a:rPr lang="es-CO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calificación de riesgo correspondía a grado de inversión (AA).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0866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636729" y="0"/>
            <a:ext cx="7507272" cy="6858000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 flipH="1">
            <a:off x="-1" y="0"/>
            <a:ext cx="1636730" cy="6858000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4282967" y="5248192"/>
            <a:ext cx="4861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CO" altLang="es-CO" sz="2400" dirty="0" smtClean="0">
                <a:solidFill>
                  <a:schemeClr val="tx2"/>
                </a:solidFill>
                <a:latin typeface="Arial"/>
                <a:cs typeface="Arial"/>
              </a:rPr>
              <a:t>Primer </a:t>
            </a:r>
            <a:r>
              <a:rPr lang="es-CO" altLang="es-CO" sz="2400" dirty="0">
                <a:solidFill>
                  <a:schemeClr val="tx2"/>
                </a:solidFill>
                <a:latin typeface="Arial"/>
                <a:cs typeface="Arial"/>
              </a:rPr>
              <a:t>Semestre 2019</a:t>
            </a:r>
            <a:endParaRPr lang="es-ES" altLang="es-CO" sz="2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7" name="Imagen 6" descr="Logo-Minhaciend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12" y="715539"/>
            <a:ext cx="3718612" cy="62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1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solidFill>
                  <a:srgbClr val="4F81BD"/>
                </a:solidFill>
                <a:latin typeface="Arial"/>
                <a:cs typeface="Arial"/>
              </a:rPr>
              <a:t>Resultado Fiscal y Presupuestal Junio 2019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5693759" y="1994531"/>
            <a:ext cx="3174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 inversión continuó con su ritmo ascendente, de tal forma que al primer semestre se contabilizó déficit fiscal</a:t>
            </a:r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546082" y="4624276"/>
            <a:ext cx="80967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Los ingresos de capital disminuyeron (rendimientos financieros y otros).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El dinamismo del recaudo propio y transferencias no alcanzó a cubrir plenamente los mayores gastos.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brecha se respaldó con disponibilidades de caja y nuevo endeudamiento.</a:t>
            </a:r>
            <a:endParaRPr lang="es-CO" dirty="0">
              <a:latin typeface="Arial Narrow" panose="020B060602020203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02355" y="3782583"/>
            <a:ext cx="45796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Cálculos DAF con información de la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082" y="1713287"/>
            <a:ext cx="5037344" cy="198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5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solidFill>
                  <a:srgbClr val="4F81BD"/>
                </a:solidFill>
                <a:latin typeface="Arial"/>
                <a:cs typeface="Arial"/>
              </a:rPr>
              <a:t>Composición Resultado Fiscal Junio 2019</a:t>
            </a:r>
          </a:p>
        </p:txBody>
      </p:sp>
      <p:sp>
        <p:nvSpPr>
          <p:cNvPr id="9" name="7 CuadroTexto"/>
          <p:cNvSpPr txBox="1"/>
          <p:nvPr/>
        </p:nvSpPr>
        <p:spPr>
          <a:xfrm>
            <a:off x="2499473" y="5182838"/>
            <a:ext cx="45796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881" y="1071923"/>
            <a:ext cx="7586804" cy="402609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46082" y="5736299"/>
            <a:ext cx="8096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actualización catastral realizada en 2018 significó un incremento sustancial de la representatividad del recaudo tributario al primer semestre de 2019.</a:t>
            </a:r>
            <a:endParaRPr lang="es-CO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4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solidFill>
                  <a:srgbClr val="4F81BD"/>
                </a:solidFill>
                <a:latin typeface="Arial"/>
                <a:cs typeface="Arial"/>
              </a:rPr>
              <a:t>Comportamiento Recaudo Tributario Junio 2019</a:t>
            </a:r>
          </a:p>
        </p:txBody>
      </p:sp>
      <p:sp>
        <p:nvSpPr>
          <p:cNvPr id="4" name="7 CuadroTexto"/>
          <p:cNvSpPr txBox="1"/>
          <p:nvPr/>
        </p:nvSpPr>
        <p:spPr>
          <a:xfrm>
            <a:off x="1160424" y="4490766"/>
            <a:ext cx="731916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5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cto 6"/>
          <p:cNvCxnSpPr/>
          <p:nvPr/>
        </p:nvCxnSpPr>
        <p:spPr>
          <a:xfrm>
            <a:off x="7876515" y="3549865"/>
            <a:ext cx="8518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8728364" y="3549865"/>
            <a:ext cx="0" cy="15364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7709001" y="5086270"/>
            <a:ext cx="101936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4854633" y="4855432"/>
            <a:ext cx="2809702" cy="5569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latin typeface="Arial Narrow" panose="020B0606020202030204" pitchFamily="34" charset="0"/>
              </a:rPr>
              <a:t>Actualización catastral realizada en 2018</a:t>
            </a:r>
            <a:endParaRPr lang="es-CO" sz="1200" dirty="0">
              <a:latin typeface="Arial Narrow" panose="020B060602020203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496" y="1647605"/>
            <a:ext cx="6113019" cy="286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2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b="1" dirty="0" smtClean="0">
                <a:solidFill>
                  <a:srgbClr val="4F81BD"/>
                </a:solidFill>
                <a:latin typeface="Arial"/>
                <a:cs typeface="Arial"/>
              </a:rPr>
              <a:t>Comportamiento Gastos Junio 2019</a:t>
            </a:r>
          </a:p>
        </p:txBody>
      </p:sp>
      <p:sp>
        <p:nvSpPr>
          <p:cNvPr id="4" name="7 CuadroTexto"/>
          <p:cNvSpPr txBox="1"/>
          <p:nvPr/>
        </p:nvSpPr>
        <p:spPr>
          <a:xfrm>
            <a:off x="1050967" y="4026802"/>
            <a:ext cx="731916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5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cto 6"/>
          <p:cNvCxnSpPr/>
          <p:nvPr/>
        </p:nvCxnSpPr>
        <p:spPr>
          <a:xfrm>
            <a:off x="8017808" y="3641306"/>
            <a:ext cx="49678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8514592" y="3641306"/>
            <a:ext cx="0" cy="1418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7709002" y="5086270"/>
            <a:ext cx="8055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3811509" y="4855432"/>
            <a:ext cx="3891015" cy="5569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latin typeface="Arial Narrow" panose="020B0606020202030204" pitchFamily="34" charset="0"/>
              </a:rPr>
              <a:t>Caída debido a las menores amortizaciones, dado el cumplimiento del Programa de Saneamiento en 2018 y el perfil de vencimientos de las nuevas obligaciones financieras</a:t>
            </a:r>
            <a:endParaRPr lang="es-CO" sz="1200" dirty="0">
              <a:latin typeface="Arial Narrow" panose="020B060602020203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324" y="2241772"/>
            <a:ext cx="6777484" cy="174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28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lantilla-PPT-MHCP-4-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91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636729" y="0"/>
            <a:ext cx="7507272" cy="6858000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 flipH="1">
            <a:off x="-1" y="0"/>
            <a:ext cx="1636730" cy="6858000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273459" y="2059320"/>
            <a:ext cx="48610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CO" sz="3200" b="1" dirty="0" smtClean="0">
                <a:solidFill>
                  <a:schemeClr val="tx2"/>
                </a:solidFill>
                <a:latin typeface="Arial"/>
                <a:cs typeface="Arial"/>
              </a:rPr>
              <a:t>Santiago </a:t>
            </a:r>
            <a:r>
              <a:rPr lang="es-CO" sz="3200" b="1" dirty="0">
                <a:solidFill>
                  <a:schemeClr val="tx2"/>
                </a:solidFill>
                <a:latin typeface="Arial"/>
                <a:cs typeface="Arial"/>
              </a:rPr>
              <a:t>de </a:t>
            </a:r>
            <a:r>
              <a:rPr lang="es-CO" sz="3200" b="1" dirty="0" smtClean="0">
                <a:solidFill>
                  <a:schemeClr val="tx2"/>
                </a:solidFill>
                <a:latin typeface="Arial"/>
                <a:cs typeface="Arial"/>
              </a:rPr>
              <a:t>Cali</a:t>
            </a:r>
          </a:p>
          <a:p>
            <a:pPr algn="ctr">
              <a:spcBef>
                <a:spcPct val="0"/>
              </a:spcBef>
            </a:pPr>
            <a:r>
              <a:rPr lang="es-CO" sz="3200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s-CO" sz="2400" dirty="0">
                <a:solidFill>
                  <a:schemeClr val="tx2"/>
                </a:solidFill>
                <a:latin typeface="Arial"/>
                <a:cs typeface="Arial"/>
              </a:rPr>
              <a:t>Situación fiscal y perspectivas</a:t>
            </a:r>
          </a:p>
          <a:p>
            <a:pPr algn="ctr">
              <a:spcBef>
                <a:spcPct val="0"/>
              </a:spcBef>
            </a:pPr>
            <a:r>
              <a:rPr lang="es-CO" altLang="es-CO" sz="2400" dirty="0">
                <a:solidFill>
                  <a:schemeClr val="tx2"/>
                </a:solidFill>
                <a:latin typeface="Arial"/>
                <a:cs typeface="Arial"/>
              </a:rPr>
              <a:t>2018 y Primer Semestre 2019</a:t>
            </a:r>
            <a:endParaRPr lang="es-ES" altLang="es-CO" sz="2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454417" y="4547500"/>
            <a:ext cx="4861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Arial"/>
                <a:cs typeface="Arial"/>
              </a:rPr>
              <a:t>Ministerio de Hacienda y Crédito Público</a:t>
            </a:r>
          </a:p>
          <a:p>
            <a:r>
              <a:rPr lang="es-ES" sz="1400" dirty="0" smtClean="0">
                <a:solidFill>
                  <a:schemeClr val="tx2"/>
                </a:solidFill>
                <a:latin typeface="Arial"/>
                <a:cs typeface="Arial"/>
              </a:rPr>
              <a:t>Dirección</a:t>
            </a:r>
            <a:r>
              <a:rPr lang="es-CO" sz="1400" dirty="0" smtClean="0">
                <a:solidFill>
                  <a:schemeClr val="tx2"/>
                </a:solidFill>
                <a:latin typeface="Arial"/>
                <a:cs typeface="Arial"/>
              </a:rPr>
              <a:t> General de Apoyo Fiscal</a:t>
            </a:r>
            <a:endParaRPr lang="es-ES" sz="1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7" name="Imagen 6" descr="Logo-Minhaciend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12" y="715539"/>
            <a:ext cx="3718612" cy="62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631223" y="84916"/>
            <a:ext cx="4897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b="1" dirty="0" smtClean="0">
                <a:solidFill>
                  <a:srgbClr val="4F81BD"/>
                </a:solidFill>
                <a:latin typeface="Arial"/>
                <a:cs typeface="Arial"/>
              </a:rPr>
              <a:t>Datos Básicos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948" y="1797113"/>
            <a:ext cx="8169494" cy="3426736"/>
          </a:xfrm>
          <a:prstGeom prst="rect">
            <a:avLst/>
          </a:prstGeom>
        </p:spPr>
      </p:pic>
      <p:sp>
        <p:nvSpPr>
          <p:cNvPr id="5" name="7 CuadroTexto"/>
          <p:cNvSpPr txBox="1"/>
          <p:nvPr/>
        </p:nvSpPr>
        <p:spPr>
          <a:xfrm>
            <a:off x="2540823" y="5360268"/>
            <a:ext cx="45796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Secretarías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 y DANE.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40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Resultado Fiscal y Presupuestal 2018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5693758" y="1754210"/>
            <a:ext cx="31740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 cierre de 2018 se </a:t>
            </a:r>
            <a:r>
              <a:rPr lang="es-CO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gener</a:t>
            </a:r>
            <a:r>
              <a:rPr lang="es-MX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ó</a:t>
            </a:r>
            <a:r>
              <a:rPr lang="es-CO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CO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déficit fiscal, el </a:t>
            </a:r>
            <a:r>
              <a:rPr lang="es-CO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cuál </a:t>
            </a:r>
            <a:r>
              <a:rPr lang="es-CO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 cubrió con disponibilidades de caja y, en menor medida, nuevo endeudamiento</a:t>
            </a:r>
          </a:p>
          <a:p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660382" y="4338621"/>
            <a:ext cx="809675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aceleración de 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la inversión fue el aspecto determinante del 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déficit.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El resultado se 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acentuó producto de los menores ingresos 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 retiros FONPET y rendimientos financieros, así como por el retroceso moderado de las transferencias.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ingresos de recaudo propio 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permanecieron estables, mientras los gastos de funcionamiento y los intereses se contrajeron.</a:t>
            </a:r>
            <a:endParaRPr lang="es-E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>
              <a:latin typeface="Arial Narrow" panose="020B060602020203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06687" y="3615984"/>
            <a:ext cx="45619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Cálculos DAF con información de la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938" y="1540823"/>
            <a:ext cx="4786337" cy="189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90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Composición Resultado Fiscal 2018</a:t>
            </a:r>
          </a:p>
        </p:txBody>
      </p:sp>
      <p:sp>
        <p:nvSpPr>
          <p:cNvPr id="9" name="7 CuadroTexto"/>
          <p:cNvSpPr txBox="1"/>
          <p:nvPr/>
        </p:nvSpPr>
        <p:spPr>
          <a:xfrm>
            <a:off x="2414074" y="6039278"/>
            <a:ext cx="45796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3132"/>
            <a:ext cx="9144000" cy="482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Comportamiento Recaudo Tributario 2018</a:t>
            </a:r>
          </a:p>
        </p:txBody>
      </p:sp>
      <p:sp>
        <p:nvSpPr>
          <p:cNvPr id="4" name="7 CuadroTexto"/>
          <p:cNvSpPr txBox="1"/>
          <p:nvPr/>
        </p:nvSpPr>
        <p:spPr>
          <a:xfrm>
            <a:off x="969486" y="4695020"/>
            <a:ext cx="731916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5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cto 6"/>
          <p:cNvCxnSpPr/>
          <p:nvPr/>
        </p:nvCxnSpPr>
        <p:spPr>
          <a:xfrm>
            <a:off x="8174514" y="4207039"/>
            <a:ext cx="5538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8728364" y="4207039"/>
            <a:ext cx="0" cy="11952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7737775" y="5402318"/>
            <a:ext cx="101936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4899299" y="5123842"/>
            <a:ext cx="2809702" cy="5569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latin typeface="Arial Narrow" panose="020B0606020202030204" pitchFamily="34" charset="0"/>
              </a:rPr>
              <a:t>Impulsado por el Impuesto sobre el servicio de alumbrado público</a:t>
            </a:r>
            <a:endParaRPr lang="es-CO" sz="1200" dirty="0">
              <a:latin typeface="Arial Narrow" panose="020B060602020203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514" y="1474010"/>
            <a:ext cx="7164000" cy="322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90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Comportamiento Gastos 2018</a:t>
            </a:r>
          </a:p>
        </p:txBody>
      </p:sp>
      <p:sp>
        <p:nvSpPr>
          <p:cNvPr id="12" name="7 CuadroTexto"/>
          <p:cNvSpPr txBox="1"/>
          <p:nvPr/>
        </p:nvSpPr>
        <p:spPr>
          <a:xfrm>
            <a:off x="1031032" y="5024038"/>
            <a:ext cx="73191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330" y="2207143"/>
            <a:ext cx="6524969" cy="247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40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75" y="1706956"/>
            <a:ext cx="6440838" cy="4148114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Gastos de Inversión 2018</a:t>
            </a:r>
          </a:p>
        </p:txBody>
      </p:sp>
      <p:sp>
        <p:nvSpPr>
          <p:cNvPr id="4" name="7 CuadroTexto"/>
          <p:cNvSpPr txBox="1"/>
          <p:nvPr/>
        </p:nvSpPr>
        <p:spPr>
          <a:xfrm>
            <a:off x="451283" y="5919318"/>
            <a:ext cx="613703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5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228738" y="1288866"/>
            <a:ext cx="2809702" cy="55695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latin typeface="Arial Narrow" panose="020B0606020202030204" pitchFamily="34" charset="0"/>
              </a:rPr>
              <a:t>Crecimiento impulsado por actividades de fortalecimiento institucional</a:t>
            </a:r>
            <a:endParaRPr lang="es-CO" sz="1200" dirty="0">
              <a:latin typeface="Arial Narrow" panose="020B0606020202030204" pitchFamily="34" charset="0"/>
            </a:endParaRPr>
          </a:p>
        </p:txBody>
      </p:sp>
      <p:cxnSp>
        <p:nvCxnSpPr>
          <p:cNvPr id="9" name="Conector recto 8"/>
          <p:cNvCxnSpPr/>
          <p:nvPr/>
        </p:nvCxnSpPr>
        <p:spPr>
          <a:xfrm flipV="1">
            <a:off x="1509623" y="1641357"/>
            <a:ext cx="0" cy="40892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1509623" y="1642707"/>
            <a:ext cx="59148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6824588" y="2050281"/>
            <a:ext cx="20502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inversión sin SGR creció 8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real, influenciada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por el ciclo político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presupuestal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79%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del total correspondió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a gastos operativos en sectores sociales y el 21% a formación bruta de capital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15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573822" y="133115"/>
            <a:ext cx="718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solidFill>
                  <a:srgbClr val="4F81BD"/>
                </a:solidFill>
                <a:latin typeface="Arial"/>
                <a:cs typeface="Arial"/>
              </a:rPr>
              <a:t>Deuda Pública 2018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482" y="2221461"/>
            <a:ext cx="4481806" cy="230000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31" y="2148843"/>
            <a:ext cx="4094433" cy="2645188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2931" y="1637592"/>
            <a:ext cx="4094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Saldo Deuda Pública ($Millones)</a:t>
            </a:r>
            <a:endParaRPr lang="es-CO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674431" y="1636176"/>
            <a:ext cx="4094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Perfil de Vencimientos (% del total)</a:t>
            </a:r>
            <a:endParaRPr lang="es-CO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802370" y="5354331"/>
            <a:ext cx="77196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E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 </a:t>
            </a:r>
            <a:r>
              <a:rPr lang="es-E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cupo de endeudamiento aprobado por </a:t>
            </a:r>
            <a:r>
              <a:rPr lang="es-E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$</a:t>
            </a:r>
            <a:r>
              <a:rPr lang="es-E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554.500 millones, la entidad </a:t>
            </a:r>
            <a:r>
              <a:rPr lang="es-E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obtuvo en 2018 </a:t>
            </a:r>
            <a:r>
              <a:rPr lang="es-E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desembolsos </a:t>
            </a:r>
            <a:r>
              <a:rPr lang="es-E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</a:t>
            </a:r>
            <a:r>
              <a:rPr lang="es-E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$110.913 </a:t>
            </a:r>
            <a:r>
              <a:rPr lang="es-E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millones para apalancar </a:t>
            </a:r>
            <a:r>
              <a:rPr lang="es-ES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inversiones en infraestructura educativa</a:t>
            </a:r>
            <a:r>
              <a:rPr lang="es-E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7 CuadroTexto"/>
          <p:cNvSpPr txBox="1"/>
          <p:nvPr/>
        </p:nvSpPr>
        <p:spPr>
          <a:xfrm>
            <a:off x="1145332" y="4586092"/>
            <a:ext cx="70884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s-ES_tradnl" sz="11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Cálculos DAF con información de la </a:t>
            </a:r>
            <a:r>
              <a:rPr lang="es-ES_tradnl" sz="11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ES_tradnl" sz="11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1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Hacienda</a:t>
            </a:r>
            <a:r>
              <a:rPr lang="es-ES_tradnl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25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1F2E63D61B4EF4B93C738236FC81050" ma:contentTypeVersion="2" ma:contentTypeDescription="Crear nuevo documento." ma:contentTypeScope="" ma:versionID="ff10a781a61055101a412cec68910d44">
  <xsd:schema xmlns:xsd="http://www.w3.org/2001/XMLSchema" xmlns:xs="http://www.w3.org/2001/XMLSchema" xmlns:p="http://schemas.microsoft.com/office/2006/metadata/properties" xmlns:ns1="http://schemas.microsoft.com/sharepoint/v3" xmlns:ns2="aac6e9ca-a293-4c82-8e9f-9055b12d24a8" targetNamespace="http://schemas.microsoft.com/office/2006/metadata/properties" ma:root="true" ma:fieldsID="48b42b37a1e2ad92365a67a34aee8fa9" ns1:_="" ns2:_="">
    <xsd:import namespace="http://schemas.microsoft.com/sharepoint/v3"/>
    <xsd:import namespace="aac6e9ca-a293-4c82-8e9f-9055b12d24a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6e9ca-a293-4c82-8e9f-9055b12d2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1096C8F-E9E5-474B-BD63-DBA2A86FD4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1AEE4D-015A-498B-8269-B4A255D8D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ac6e9ca-a293-4c82-8e9f-9055b12d2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93CC7C-8344-4D67-866C-6F4294E97DB9}">
  <ds:schemaRefs>
    <ds:schemaRef ds:uri="http://purl.org/dc/terms/"/>
    <ds:schemaRef ds:uri="http://schemas.microsoft.com/sharepoint/v3"/>
    <ds:schemaRef ds:uri="http://purl.org/dc/elements/1.1/"/>
    <ds:schemaRef ds:uri="aac6e9ca-a293-4c82-8e9f-9055b12d24a8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439</Words>
  <Application>Microsoft Office PowerPoint</Application>
  <PresentationFormat>Presentación en pantalla (4:3)</PresentationFormat>
  <Paragraphs>59</Paragraphs>
  <Slides>16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Times New Roman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Andrés Felipe Urrea Bermúdez</cp:lastModifiedBy>
  <cp:revision>61</cp:revision>
  <dcterms:created xsi:type="dcterms:W3CDTF">2018-11-28T18:31:04Z</dcterms:created>
  <dcterms:modified xsi:type="dcterms:W3CDTF">2019-10-29T19:06:39Z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0x01010041F2E63D61B4EF4B93C738236FC81050</vt:lpwstr>
  </property>
</Properties>
</file>