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11838" r:id="rId7"/>
    <p:sldId id="11844" r:id="rId8"/>
    <p:sldId id="16704" r:id="rId9"/>
    <p:sldId id="16715" r:id="rId10"/>
    <p:sldId id="263" r:id="rId11"/>
  </p:sldIdLst>
  <p:sldSz cx="9144000" cy="5143500" type="screen16x9"/>
  <p:notesSz cx="6985000" cy="9283700"/>
  <p:defaultTextStyle>
    <a:defPPr>
      <a:defRPr lang="es-E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>
          <p15:clr>
            <a:srgbClr val="A4A3A4"/>
          </p15:clr>
        </p15:guide>
        <p15:guide id="2" pos="3080">
          <p15:clr>
            <a:srgbClr val="A4A3A4"/>
          </p15:clr>
        </p15:guide>
        <p15:guide id="3" pos="2880">
          <p15:clr>
            <a:srgbClr val="A4A3A4"/>
          </p15:clr>
        </p15:guide>
        <p15:guide id="4" pos="5560">
          <p15:clr>
            <a:srgbClr val="A4A3A4"/>
          </p15:clr>
        </p15:guide>
        <p15:guide id="5" pos="2680">
          <p15:clr>
            <a:srgbClr val="A4A3A4"/>
          </p15:clr>
        </p15:guide>
        <p15:guide id="6" pos="204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D4B871-56A8-9867-14B0-43195400BC93}" name="Michael Ernesto Bryan Newball" initials="MEBN" userId="S::MBN0000@bancoldex.com::9f8a9189-3bba-49d3-9051-e62cccbe1f06" providerId="AD"/>
  <p188:author id="{8EF17AE1-D487-A409-64E5-042009942374}" name="Leyner Mosquera Perea" initials="LMP" userId="S::lmosquep@minhacienda.gov.co::51f13466-1b87-4930-aadb-a150e1ba6236" providerId="AD"/>
  <p188:author id="{38A602F7-CBF9-62EC-5DE2-68D1CDD826CA}" name="Michael Ernesto Bryan Newball" initials="MEBN" userId="S::mbn0000@bancoldex.com::9f8a9189-3bba-49d3-9051-e62cccbe1f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FFFFFF"/>
    <a:srgbClr val="77933C"/>
    <a:srgbClr val="31859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94682"/>
  </p:normalViewPr>
  <p:slideViewPr>
    <p:cSldViewPr snapToGrid="0">
      <p:cViewPr varScale="1">
        <p:scale>
          <a:sx n="138" d="100"/>
          <a:sy n="138" d="100"/>
        </p:scale>
        <p:origin x="1398" y="120"/>
      </p:cViewPr>
      <p:guideLst>
        <p:guide orient="horz" pos="1786"/>
        <p:guide pos="3080"/>
        <p:guide pos="2880"/>
        <p:guide pos="5560"/>
        <p:guide pos="2680"/>
        <p:guide pos="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952614613041916"/>
          <c:y val="9.0666131125254901E-2"/>
          <c:w val="0.36975248923235288"/>
          <c:h val="0.70288964315875269"/>
        </c:manualLayout>
      </c:layout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90591417614439"/>
          <c:y val="0.82307491988947834"/>
          <c:w val="0.7457716910526947"/>
          <c:h val="7.8828311896964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900" b="1" i="0" u="none" strike="noStrike" kern="1200" spc="0" baseline="0">
              <a:solidFill>
                <a:schemeClr val="accent5">
                  <a:lumMod val="50000"/>
                </a:schemeClr>
              </a:solidFill>
              <a:latin typeface="Baskerville Old Face" panose="02020602080505020303" pitchFamily="18" charset="77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92BE26F-0B9D-D06B-D68B-EA470C828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E8725FC-93D2-D343-BB0F-DF4A0CAF74B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C21E2A-66E7-3843-8EF4-7E09F0896BB1}" type="datetimeFigureOut">
              <a:rPr lang="es-CO"/>
              <a:pPr>
                <a:defRPr/>
              </a:pPr>
              <a:t>1/11/2022</a:t>
            </a:fld>
            <a:endParaRPr lang="es-CO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B9663798-BF31-646A-62F8-B295F73831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s-CO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61384966-5AA4-69E8-87E4-175E8A0D62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9FCCB7-3D39-4C4E-0462-C4A69A0C6B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AA5C5A-539B-90AE-CE19-CCA16993D4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5FF9E4-875A-024C-AE7B-69664FE7533A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C52D94-74D5-47B6-AB42-20EBC101C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C93F4-78B3-394F-B069-C47B32376B30}" type="datetimeFigureOut">
              <a:rPr lang="es-ES"/>
              <a:pPr>
                <a:defRPr/>
              </a:pPr>
              <a:t>01/11/2022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DBD1E9-0CF5-D62F-1861-C197739FB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6C57E-9F73-422C-AD64-48F53644A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37FFA-354E-DE4E-A782-493C4F2134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677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125643-E6AB-1C7F-225C-F99D40D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9096A-7E77-BE47-939A-E5EA3C8F04A2}" type="datetimeFigureOut">
              <a:rPr lang="es-ES"/>
              <a:pPr>
                <a:defRPr/>
              </a:pPr>
              <a:t>01/11/2022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BA437D-4230-B082-D0E6-F428A0A41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8F50C9-995D-78C2-39C2-4E8AA6392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BB5F3-C1BA-7740-8852-87BF75F252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8958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36D971-934D-780E-D8BD-30288A60B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EC631-5E0F-AD49-B606-FECB2C552860}" type="datetimeFigureOut">
              <a:rPr lang="es-ES"/>
              <a:pPr>
                <a:defRPr/>
              </a:pPr>
              <a:t>01/11/2022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B1307D-BB2C-7592-FB37-1240D4C6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904FE7-094B-91F5-A673-D2DE6DD73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169C2-D2C7-9449-A99C-C3A1104B8AE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387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ítulo 1">
            <a:extLst>
              <a:ext uri="{FF2B5EF4-FFF2-40B4-BE49-F238E27FC236}">
                <a16:creationId xmlns:a16="http://schemas.microsoft.com/office/drawing/2014/main" id="{7BE40197-7DE7-7F41-80E1-590B02E41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3999" cy="937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s-ES" sz="1800" b="1" kern="1200" dirty="0">
                <a:solidFill>
                  <a:schemeClr val="tx1"/>
                </a:solidFill>
                <a:latin typeface="Montserrat Medium" panose="00000600000000000000" pitchFamily="2" charset="0"/>
                <a:ea typeface="+mj-ea"/>
                <a:cs typeface="+mj-cs"/>
              </a:defRPr>
            </a:lvl1pPr>
          </a:lstStyle>
          <a:p>
            <a:r>
              <a:rPr lang="es-ES"/>
              <a:t>Título de la diapositiva</a:t>
            </a:r>
            <a:br>
              <a:rPr lang="es-ES"/>
            </a:br>
            <a:r>
              <a:rPr lang="es-ES"/>
              <a:t>Máximo 2 renglones (24 pt)</a:t>
            </a:r>
            <a:endParaRPr lang="es-CO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3AD6C1E3-01F1-8249-A0A0-AA45D52C7B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8692" y="1260022"/>
            <a:ext cx="8460372" cy="45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350">
                <a:solidFill>
                  <a:srgbClr val="3F3F3F"/>
                </a:solidFill>
                <a:latin typeface="Montserrat Medium" panose="00000600000000000000" pitchFamily="2" charset="0"/>
              </a:defRPr>
            </a:lvl1pPr>
            <a:lvl2pPr>
              <a:defRPr sz="1500">
                <a:latin typeface="Helvetica" panose="020B0504020202030204" pitchFamily="34" charset="0"/>
              </a:defRPr>
            </a:lvl2pPr>
            <a:lvl3pPr>
              <a:defRPr sz="1350">
                <a:latin typeface="Helvetica" panose="020B0504020202030204" pitchFamily="34" charset="0"/>
              </a:defRPr>
            </a:lvl3pPr>
            <a:lvl4pPr>
              <a:defRPr sz="1200">
                <a:latin typeface="Helvetica" panose="020B0504020202030204" pitchFamily="34" charset="0"/>
              </a:defRPr>
            </a:lvl4pPr>
            <a:lvl5pPr>
              <a:defRPr sz="1200">
                <a:latin typeface="Helvetica" panose="020B0504020202030204" pitchFamily="34" charset="0"/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grpSp>
        <p:nvGrpSpPr>
          <p:cNvPr id="8" name="Group 82">
            <a:extLst>
              <a:ext uri="{FF2B5EF4-FFF2-40B4-BE49-F238E27FC236}">
                <a16:creationId xmlns:a16="http://schemas.microsoft.com/office/drawing/2014/main" id="{E6160F05-932D-A543-A9B3-1910499F1D28}"/>
              </a:ext>
            </a:extLst>
          </p:cNvPr>
          <p:cNvGrpSpPr/>
          <p:nvPr userDrawn="1"/>
        </p:nvGrpSpPr>
        <p:grpSpPr>
          <a:xfrm>
            <a:off x="8717992" y="4457991"/>
            <a:ext cx="334976" cy="334976"/>
            <a:chOff x="4547049" y="1897856"/>
            <a:chExt cx="3071634" cy="3071634"/>
          </a:xfrm>
          <a:effectLst/>
        </p:grpSpPr>
        <p:sp>
          <p:nvSpPr>
            <p:cNvPr id="9" name="Freeform: Shape 83">
              <a:extLst>
                <a:ext uri="{FF2B5EF4-FFF2-40B4-BE49-F238E27FC236}">
                  <a16:creationId xmlns:a16="http://schemas.microsoft.com/office/drawing/2014/main" id="{D4CD826A-BF35-DC42-8B77-C7871BB42C3B}"/>
                </a:ext>
              </a:extLst>
            </p:cNvPr>
            <p:cNvSpPr/>
            <p:nvPr/>
          </p:nvSpPr>
          <p:spPr>
            <a:xfrm>
              <a:off x="4547049" y="1897856"/>
              <a:ext cx="3071634" cy="307163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rgbClr val="046D9C">
                <a:alpha val="2000"/>
              </a:srgb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: Shape 84">
              <a:extLst>
                <a:ext uri="{FF2B5EF4-FFF2-40B4-BE49-F238E27FC236}">
                  <a16:creationId xmlns:a16="http://schemas.microsoft.com/office/drawing/2014/main" id="{383D92DD-196C-D849-922C-BC3D79717A99}"/>
                </a:ext>
              </a:extLst>
            </p:cNvPr>
            <p:cNvSpPr/>
            <p:nvPr/>
          </p:nvSpPr>
          <p:spPr>
            <a:xfrm>
              <a:off x="4574847" y="1907003"/>
              <a:ext cx="3028218" cy="2962326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rgbClr val="046D9C">
                <a:alpha val="17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11" name="Conector recto 32">
            <a:extLst>
              <a:ext uri="{FF2B5EF4-FFF2-40B4-BE49-F238E27FC236}">
                <a16:creationId xmlns:a16="http://schemas.microsoft.com/office/drawing/2014/main" id="{A27B6087-07F2-9A43-9C8D-E32DAF95028C}"/>
              </a:ext>
            </a:extLst>
          </p:cNvPr>
          <p:cNvCxnSpPr>
            <a:cxnSpLocks/>
          </p:cNvCxnSpPr>
          <p:nvPr userDrawn="1"/>
        </p:nvCxnSpPr>
        <p:spPr>
          <a:xfrm>
            <a:off x="1501362" y="4898671"/>
            <a:ext cx="7283291" cy="0"/>
          </a:xfrm>
          <a:prstGeom prst="line">
            <a:avLst/>
          </a:prstGeom>
          <a:ln w="19050">
            <a:solidFill>
              <a:srgbClr val="046D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3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FF921D00-39DC-6A44-8FCC-5347A3A4E7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741" y="4560655"/>
            <a:ext cx="1058330" cy="33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8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569BAB-831E-C148-8A49-AC1A2C3F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8BA98-07DB-7F4B-BBA0-18EAD01FBF74}" type="datetimeFigureOut">
              <a:rPr lang="es-ES"/>
              <a:pPr>
                <a:defRPr/>
              </a:pPr>
              <a:t>01/11/2022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0FAAA3-BFD2-8A4E-FBAF-20E269E71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384808-BE5D-3C4F-71B1-2EF57A071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8809C-11F6-4840-B17B-D8B0762A10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931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2B8DDE-1006-3DAF-C2CE-117B0F713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BBB40-EC22-FF4C-9FFD-AADEB5B5CD02}" type="datetimeFigureOut">
              <a:rPr lang="es-ES"/>
              <a:pPr>
                <a:defRPr/>
              </a:pPr>
              <a:t>01/11/2022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83B628-D7CB-A1E1-300C-EFA4D3AB3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378188-2FEE-D2FC-0572-E41B5B52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70DEC-464D-DF49-97EA-73CFF2DD568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309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0326A721-BB29-4A2C-AD51-A7663A03C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096DE-AADC-974F-965B-E3DAC7E8B19C}" type="datetimeFigureOut">
              <a:rPr lang="es-ES"/>
              <a:pPr>
                <a:defRPr/>
              </a:pPr>
              <a:t>01/11/2022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95B538CA-0B77-4424-3E31-EFA3C7034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EBB21BAC-77BB-FACA-2686-130BBEB84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BFB0B-A9C5-CA4A-B340-4561F17DA9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240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3D8C0079-493A-1EE2-A7BE-0FB739228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E6C20-B91A-914F-B6D3-9A2A039E90AA}" type="datetimeFigureOut">
              <a:rPr lang="es-ES"/>
              <a:pPr>
                <a:defRPr/>
              </a:pPr>
              <a:t>01/11/2022</a:t>
            </a:fld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B2ACE071-5ABF-C54C-71D3-06ACA2323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2CE2ACE9-B3E1-D60C-189B-2EB2EA2F3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EEE5A-AC76-3340-AEDF-9454D95DC2C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1399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2839AF2A-B6FB-C907-E6BE-A355AC2CC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095DA-0B30-F24E-9C60-547299D2127B}" type="datetimeFigureOut">
              <a:rPr lang="es-ES"/>
              <a:pPr>
                <a:defRPr/>
              </a:pPr>
              <a:t>01/11/2022</a:t>
            </a:fld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14CDE769-A4D5-9916-B168-9D39E317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6CFCA000-B7B1-D1DF-DC4F-B26833214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5004F-76ED-374B-B79E-8AE6655C56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31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6ACB1432-98D0-14D8-F643-8B5B5AF0B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09690-D303-6548-A39A-21BD2D097FFE}" type="datetimeFigureOut">
              <a:rPr lang="es-ES"/>
              <a:pPr>
                <a:defRPr/>
              </a:pPr>
              <a:t>01/11/2022</a:t>
            </a:fld>
            <a:endParaRPr 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34F8AB4E-DBFB-7D8A-C6D3-FD0DC0D1C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E3FC720A-70B0-993F-EABE-AA61517A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6CAE8-9987-044F-BC7D-19557E0840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592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632F5A85-EB31-9F67-2ED3-A5C5811DD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3F072-E14D-7D4E-8705-AB8D50888B1B}" type="datetimeFigureOut">
              <a:rPr lang="es-ES"/>
              <a:pPr>
                <a:defRPr/>
              </a:pPr>
              <a:t>01/11/2022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6F458D43-B75F-41A4-0352-08228B52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A25C6FF0-7605-C573-D8DD-D71B1D168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6061E-244C-E04A-BEE3-224002E33A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30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FE477A92-EE5D-EA5C-4CE5-28B11F2D7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907AD-9C4F-D548-ADFF-A25CFDE39589}" type="datetimeFigureOut">
              <a:rPr lang="es-ES"/>
              <a:pPr>
                <a:defRPr/>
              </a:pPr>
              <a:t>01/11/2022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39BABA6E-492D-1E23-0F50-147C0F873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19E46F70-4BCE-BD1D-E0F4-5AD9558AF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D1680-712D-A042-91ED-55045681A5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18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7068F209-3F30-580A-61E9-7F4A134678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O"/>
              <a:t>Clic para editar título</a:t>
            </a:r>
            <a:endParaRPr lang="es-ES" altLang="es-CO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ADFDF2BD-EAF4-73A8-569D-673BCD8D16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O"/>
              <a:t>Haga clic para modificar el estilo de texto del patrón</a:t>
            </a:r>
          </a:p>
          <a:p>
            <a:pPr lvl="1"/>
            <a:r>
              <a:rPr lang="es-ES_tradnl" altLang="es-CO"/>
              <a:t>Segundo nivel</a:t>
            </a:r>
          </a:p>
          <a:p>
            <a:pPr lvl="2"/>
            <a:r>
              <a:rPr lang="es-ES_tradnl" altLang="es-CO"/>
              <a:t>Tercer nivel</a:t>
            </a:r>
          </a:p>
          <a:p>
            <a:pPr lvl="3"/>
            <a:r>
              <a:rPr lang="es-ES_tradnl" altLang="es-CO"/>
              <a:t>Cuarto nivel</a:t>
            </a:r>
          </a:p>
          <a:p>
            <a:pPr lvl="4"/>
            <a:r>
              <a:rPr lang="es-ES_tradnl" altLang="es-CO"/>
              <a:t>Quinto nivel</a:t>
            </a:r>
            <a:endParaRPr lang="es-ES" alt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C5C4F8-D1AE-9443-B539-A0E21D7DE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C9AA2C-C60A-7F42-BE6B-1A919E7FF6CD}" type="datetimeFigureOut">
              <a:rPr lang="es-ES"/>
              <a:pPr>
                <a:defRPr/>
              </a:pPr>
              <a:t>01/11/2022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3A718C-8336-EC35-8097-C4CE493D12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AB7FB2-DACA-ED26-5347-1E3261E4A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83F6FF-D45E-514A-B7D3-650C9F1F27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C14B49-4FA0-23DC-65C5-5AF054424AB5}"/>
              </a:ext>
            </a:extLst>
          </p:cNvPr>
          <p:cNvSpPr txBox="1"/>
          <p:nvPr/>
        </p:nvSpPr>
        <p:spPr>
          <a:xfrm>
            <a:off x="860425" y="839915"/>
            <a:ext cx="7423150" cy="313932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CO"/>
            </a:defPPr>
            <a:lvl1pPr algn="ctr">
              <a:defRPr sz="3000" b="1">
                <a:solidFill>
                  <a:schemeClr val="accent1"/>
                </a:solidFill>
                <a:latin typeface="Baskerville Old Face" panose="02020602080505020303" pitchFamily="18" charset="77"/>
                <a:ea typeface="Baskerville" panose="02020502070401020303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dirty="0">
                <a:solidFill>
                  <a:srgbClr val="4F81BD">
                    <a:lumMod val="75000"/>
                  </a:srgbClr>
                </a:solidFill>
                <a:cs typeface="Arial" panose="020B0604020202020204" pitchFamily="34" charset="0"/>
              </a:rPr>
              <a:t>La i</a:t>
            </a:r>
            <a:r>
              <a:rPr kumimoji="0" lang="es-CO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Baskerville Old Face" panose="02020602080505020303" pitchFamily="18" charset="77"/>
                <a:ea typeface="Baskerville" panose="02020502070401020303" pitchFamily="18" charset="0"/>
                <a:cs typeface="Arial" panose="020B0604020202020204" pitchFamily="34" charset="0"/>
              </a:rPr>
              <a:t>nclusión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Baskerville Old Face" panose="02020602080505020303" pitchFamily="18" charset="77"/>
                <a:ea typeface="Baskerville" panose="02020502070401020303" pitchFamily="18" charset="0"/>
                <a:cs typeface="Arial" panose="020B0604020202020204" pitchFamily="34" charset="0"/>
              </a:rPr>
              <a:t> crediticia a micronegocios es prioridad para este Gobierno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Baskerville Old Face" panose="02020602080505020303" pitchFamily="18" charset="77"/>
              <a:ea typeface="Baskerville" panose="02020502070401020303" pitchFamily="18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Baskerville Old Face" panose="02020602080505020303" pitchFamily="18" charset="77"/>
              <a:ea typeface="Baskerville" panose="02020502070401020303" pitchFamily="18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Baskerville Old Face" panose="02020602080505020303" pitchFamily="18" charset="77"/>
              <a:ea typeface="Baskerville" panose="02020502070401020303" pitchFamily="18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Baskerville Old Face" panose="02020602080505020303" pitchFamily="18" charset="77"/>
              <a:ea typeface="Baskerville" panose="02020502070401020303" pitchFamily="18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Baskerville Old Face" panose="02020602080505020303" pitchFamily="18" charset="77"/>
              <a:ea typeface="Baskerville" panose="02020502070401020303" pitchFamily="18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Baskerville Old Face" panose="02020602080505020303" pitchFamily="18" charset="77"/>
              <a:ea typeface="Baskerville" panose="02020502070401020303" pitchFamily="18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Baskerville Old Face" panose="02020602080505020303" pitchFamily="18" charset="77"/>
              <a:ea typeface="Baskerville" panose="02020502070401020303" pitchFamily="18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Baskerville Old Face" panose="02020602080505020303" pitchFamily="18" charset="77"/>
              <a:ea typeface="Baskerville" panose="02020502070401020303" pitchFamily="18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Baskerville Old Face" panose="02020602080505020303" pitchFamily="18" charset="77"/>
              <a:ea typeface="Baskerville" panose="02020502070401020303" pitchFamily="18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Baskerville Old Face" panose="02020602080505020303" pitchFamily="18" charset="77"/>
              <a:ea typeface="Baskerville" panose="02020502070401020303" pitchFamily="18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Baskerville Old Face" panose="02020602080505020303" pitchFamily="18" charset="77"/>
                <a:ea typeface="Baskerville" panose="02020502070401020303" pitchFamily="18" charset="0"/>
                <a:cs typeface="Arial" panose="020B0604020202020204" pitchFamily="34" charset="0"/>
              </a:rPr>
              <a:t>01 de Noviembre de 2022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E23FA61-85B6-5B9B-D87F-69D7AFB05E27}"/>
              </a:ext>
            </a:extLst>
          </p:cNvPr>
          <p:cNvSpPr txBox="1"/>
          <p:nvPr/>
        </p:nvSpPr>
        <p:spPr>
          <a:xfrm>
            <a:off x="3497263" y="447675"/>
            <a:ext cx="24114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>
                <a:solidFill>
                  <a:srgbClr val="000000"/>
                </a:solidFill>
                <a:latin typeface="+mj-lt"/>
              </a:rPr>
              <a:t> </a:t>
            </a:r>
            <a:endParaRPr lang="es-CO" sz="2400">
              <a:latin typeface="+mj-lt"/>
            </a:endParaRPr>
          </a:p>
        </p:txBody>
      </p:sp>
      <p:sp>
        <p:nvSpPr>
          <p:cNvPr id="6147" name="CuadroTexto 84">
            <a:extLst>
              <a:ext uri="{FF2B5EF4-FFF2-40B4-BE49-F238E27FC236}">
                <a16:creationId xmlns:a16="http://schemas.microsoft.com/office/drawing/2014/main" id="{EFFE7AC4-2D79-1496-2B4F-DDFA32FB7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8" y="4835525"/>
            <a:ext cx="290671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600" dirty="0">
                <a:latin typeface="Baskerville Old Face" panose="02020602080505020303" pitchFamily="18" charset="77"/>
              </a:rPr>
              <a:t>Fuente: Encuesta de micronegocios DANE (2022)</a:t>
            </a:r>
          </a:p>
        </p:txBody>
      </p:sp>
      <p:sp>
        <p:nvSpPr>
          <p:cNvPr id="4" name="Rectángulo redondeado 34">
            <a:extLst>
              <a:ext uri="{FF2B5EF4-FFF2-40B4-BE49-F238E27FC236}">
                <a16:creationId xmlns:a16="http://schemas.microsoft.com/office/drawing/2014/main" id="{A40998E1-77E6-E37E-8634-EB3C6AF17636}"/>
              </a:ext>
            </a:extLst>
          </p:cNvPr>
          <p:cNvSpPr/>
          <p:nvPr/>
        </p:nvSpPr>
        <p:spPr>
          <a:xfrm>
            <a:off x="339725" y="822325"/>
            <a:ext cx="8628063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solidFill>
                  <a:schemeClr val="accent5">
                    <a:lumMod val="50000"/>
                  </a:schemeClr>
                </a:solidFill>
                <a:latin typeface="Baskerville Old Face" panose="02020602080505020303" pitchFamily="18" charset="77"/>
                <a:cs typeface="Arial" panose="020B0604020202020204" pitchFamily="34" charset="0"/>
              </a:rPr>
              <a:t>En Colombia, existen 4,9 millones de micronegocios que se caracterizan, en su mayoría, por ser informales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A75A0-B8A5-67E9-0772-FBE3FED5AE4B}"/>
              </a:ext>
            </a:extLst>
          </p:cNvPr>
          <p:cNvSpPr txBox="1"/>
          <p:nvPr/>
        </p:nvSpPr>
        <p:spPr>
          <a:xfrm>
            <a:off x="3656013" y="1565275"/>
            <a:ext cx="531177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O" sz="1350" b="1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Principales características de los micronegocios en Colombia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C7C888-E25C-3D25-7D7E-DEA8C3BDD7AF}"/>
              </a:ext>
            </a:extLst>
          </p:cNvPr>
          <p:cNvSpPr txBox="1"/>
          <p:nvPr/>
        </p:nvSpPr>
        <p:spPr>
          <a:xfrm>
            <a:off x="525463" y="2921000"/>
            <a:ext cx="1601787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77"/>
              </a:rPr>
              <a:t>4</a:t>
            </a:r>
            <a:r>
              <a:rPr lang="en-CO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77"/>
              </a:rPr>
              <a:t>,</a:t>
            </a:r>
            <a:r>
              <a:rPr lang="es-CO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77"/>
              </a:rPr>
              <a:t>9 </a:t>
            </a:r>
            <a:r>
              <a:rPr lang="en-CO" sz="1500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77"/>
              </a:rPr>
              <a:t>millones de micronegocios con corte </a:t>
            </a:r>
            <a:r>
              <a:rPr lang="en-CO" sz="150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77"/>
              </a:rPr>
              <a:t>a </a:t>
            </a:r>
            <a:r>
              <a:rPr lang="es-ES" sz="1500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77"/>
              </a:rPr>
              <a:t>junio de</a:t>
            </a:r>
            <a:r>
              <a:rPr lang="en-CO" sz="150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77"/>
              </a:rPr>
              <a:t> </a:t>
            </a:r>
            <a:r>
              <a:rPr lang="es-ES" sz="1500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77"/>
              </a:rPr>
              <a:t>2022</a:t>
            </a:r>
            <a:endParaRPr lang="en-CO" sz="1500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77"/>
            </a:endParaRPr>
          </a:p>
        </p:txBody>
      </p:sp>
      <p:pic>
        <p:nvPicPr>
          <p:cNvPr id="6151" name="Gráfico 8">
            <a:extLst>
              <a:ext uri="{FF2B5EF4-FFF2-40B4-BE49-F238E27FC236}">
                <a16:creationId xmlns:a16="http://schemas.microsoft.com/office/drawing/2014/main" id="{8299EF39-2DF8-4577-B32F-3846862ABA4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66900"/>
            <a:ext cx="56007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D1A3CA8B-A02A-B0BD-4E6A-76B46B303325}"/>
              </a:ext>
            </a:extLst>
          </p:cNvPr>
          <p:cNvCxnSpPr>
            <a:cxnSpLocks/>
          </p:cNvCxnSpPr>
          <p:nvPr/>
        </p:nvCxnSpPr>
        <p:spPr>
          <a:xfrm flipV="1">
            <a:off x="2932113" y="1662113"/>
            <a:ext cx="0" cy="3036887"/>
          </a:xfrm>
          <a:prstGeom prst="line">
            <a:avLst/>
          </a:prstGeom>
          <a:ln w="19050">
            <a:solidFill>
              <a:srgbClr val="276F8B">
                <a:alpha val="6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C93157D-998E-42DF-0CE4-380DC9DCBD81}"/>
              </a:ext>
            </a:extLst>
          </p:cNvPr>
          <p:cNvCxnSpPr>
            <a:cxnSpLocks/>
          </p:cNvCxnSpPr>
          <p:nvPr/>
        </p:nvCxnSpPr>
        <p:spPr>
          <a:xfrm flipH="1">
            <a:off x="2541588" y="3213100"/>
            <a:ext cx="385762" cy="0"/>
          </a:xfrm>
          <a:prstGeom prst="line">
            <a:avLst/>
          </a:prstGeom>
          <a:ln w="19050">
            <a:solidFill>
              <a:srgbClr val="276F8B">
                <a:alpha val="6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4" name="Gráfico 14" descr="Tienda contorno">
            <a:extLst>
              <a:ext uri="{FF2B5EF4-FFF2-40B4-BE49-F238E27FC236}">
                <a16:creationId xmlns:a16="http://schemas.microsoft.com/office/drawing/2014/main" id="{145A989A-7849-FD9A-B284-637E28FD2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217328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BF7880AF-9805-2F04-8EEE-163824E9E8F6}"/>
              </a:ext>
            </a:extLst>
          </p:cNvPr>
          <p:cNvSpPr/>
          <p:nvPr/>
        </p:nvSpPr>
        <p:spPr>
          <a:xfrm>
            <a:off x="8194675" y="4678363"/>
            <a:ext cx="846138" cy="479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35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F98CADA-2DAF-9D61-ABCB-97146604AD02}"/>
              </a:ext>
            </a:extLst>
          </p:cNvPr>
          <p:cNvSpPr txBox="1"/>
          <p:nvPr/>
        </p:nvSpPr>
        <p:spPr>
          <a:xfrm>
            <a:off x="82571" y="4407226"/>
            <a:ext cx="674181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O" sz="825" dirty="0">
                <a:latin typeface="Baskerville Old Face" panose="02020602080505020303" pitchFamily="18" charset="77"/>
              </a:rPr>
              <a:t>Fuente: </a:t>
            </a:r>
            <a:r>
              <a:rPr lang="es-CO" sz="825" dirty="0">
                <a:latin typeface="Baskerville Old Face" panose="02020602080505020303" pitchFamily="18" charset="77"/>
              </a:rPr>
              <a:t>Encuesta de micronegocios - DANE (2022)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825" dirty="0">
              <a:latin typeface="Baskerville Old Face" panose="02020602080505020303" pitchFamily="18" charset="77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25" dirty="0">
                <a:latin typeface="Baskerville Old Face" panose="02020602080505020303" pitchFamily="18" charset="77"/>
              </a:rPr>
              <a:t>*</a:t>
            </a:r>
            <a:r>
              <a:rPr lang="es-CO" sz="825" dirty="0">
                <a:solidFill>
                  <a:schemeClr val="tx1"/>
                </a:solidFill>
                <a:latin typeface="Baskerville Old Face" panose="02020602080505020303" pitchFamily="18" charset="77"/>
              </a:rPr>
              <a:t>*Los micronegocios sin crédito se definieron como aquellos que no solicitaron y no utilizaron ni préstamos bancarios o capital semilla para fundar el negocio; los que solicitaron y no lo obtuvieron.</a:t>
            </a:r>
            <a:endParaRPr lang="en-CO" sz="825" dirty="0">
              <a:solidFill>
                <a:schemeClr val="tx1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231BC5-CBCC-B5F7-5CFC-2E454C275832}"/>
              </a:ext>
            </a:extLst>
          </p:cNvPr>
          <p:cNvSpPr/>
          <p:nvPr/>
        </p:nvSpPr>
        <p:spPr>
          <a:xfrm>
            <a:off x="156978" y="1769035"/>
            <a:ext cx="2022475" cy="1611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O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A15848-F534-A851-4170-A6F36D8C8EA1}"/>
              </a:ext>
            </a:extLst>
          </p:cNvPr>
          <p:cNvSpPr/>
          <p:nvPr/>
        </p:nvSpPr>
        <p:spPr>
          <a:xfrm>
            <a:off x="2595378" y="1769035"/>
            <a:ext cx="2022475" cy="1611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O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F0CC18-70B0-317E-0FA2-2FC2A7DC4F9C}"/>
              </a:ext>
            </a:extLst>
          </p:cNvPr>
          <p:cNvSpPr/>
          <p:nvPr/>
        </p:nvSpPr>
        <p:spPr>
          <a:xfrm>
            <a:off x="4892019" y="1769036"/>
            <a:ext cx="2380674" cy="1338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O" sz="135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FB9AB0-FE87-763E-2B4C-F9D7E27A962C}"/>
              </a:ext>
            </a:extLst>
          </p:cNvPr>
          <p:cNvSpPr txBox="1"/>
          <p:nvPr/>
        </p:nvSpPr>
        <p:spPr>
          <a:xfrm>
            <a:off x="402071" y="3057182"/>
            <a:ext cx="26394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100" dirty="0">
                <a:solidFill>
                  <a:schemeClr val="accent5">
                    <a:lumMod val="50000"/>
                  </a:schemeClr>
                </a:solidFill>
                <a:latin typeface="Baskerville Old Face" panose="02020602080505020303" pitchFamily="18" charset="77"/>
                <a:cs typeface="Arial" panose="020B0604020202020204" pitchFamily="34" charset="0"/>
              </a:rPr>
              <a:t>*Las principales razones de rechazo, entre los que solicitaron crédito, estuvieron asociadas con </a:t>
            </a:r>
            <a:r>
              <a:rPr lang="es-CO" sz="1100" b="1" dirty="0">
                <a:solidFill>
                  <a:schemeClr val="accent5">
                    <a:lumMod val="50000"/>
                  </a:schemeClr>
                </a:solidFill>
                <a:latin typeface="Baskerville Old Face" panose="02020602080505020303" pitchFamily="18" charset="77"/>
                <a:cs typeface="Arial" panose="020B0604020202020204" pitchFamily="34" charset="0"/>
              </a:rPr>
              <a:t>la falta de fiador</a:t>
            </a:r>
            <a:r>
              <a:rPr lang="es-CO" sz="1100" dirty="0">
                <a:solidFill>
                  <a:schemeClr val="accent5">
                    <a:lumMod val="50000"/>
                  </a:schemeClr>
                </a:solidFill>
                <a:latin typeface="Baskerville Old Face" panose="02020602080505020303" pitchFamily="18" charset="77"/>
                <a:cs typeface="Arial" panose="020B0604020202020204" pitchFamily="34" charset="0"/>
              </a:rPr>
              <a:t>, </a:t>
            </a:r>
            <a:r>
              <a:rPr lang="es-CO" sz="1100" b="1" dirty="0">
                <a:solidFill>
                  <a:schemeClr val="accent5">
                    <a:lumMod val="50000"/>
                  </a:schemeClr>
                </a:solidFill>
                <a:latin typeface="Baskerville Old Face" panose="02020602080505020303" pitchFamily="18" charset="77"/>
                <a:cs typeface="Arial" panose="020B0604020202020204" pitchFamily="34" charset="0"/>
              </a:rPr>
              <a:t>los reportes negativos y no contar con historial crédito</a:t>
            </a:r>
            <a:r>
              <a:rPr lang="es-CO" sz="1100" dirty="0">
                <a:solidFill>
                  <a:schemeClr val="accent5">
                    <a:lumMod val="50000"/>
                  </a:schemeClr>
                </a:solidFill>
                <a:latin typeface="Baskerville Old Face" panose="02020602080505020303" pitchFamily="18" charset="77"/>
                <a:cs typeface="Arial" panose="020B0604020202020204" pitchFamily="34" charset="0"/>
              </a:rPr>
              <a:t>.</a:t>
            </a:r>
            <a:endParaRPr lang="en-CO" sz="1100" dirty="0">
              <a:latin typeface="Baskerville Old Face" panose="02020602080505020303" pitchFamily="18" charset="77"/>
            </a:endParaRPr>
          </a:p>
        </p:txBody>
      </p:sp>
      <p:sp>
        <p:nvSpPr>
          <p:cNvPr id="7" name="Rectángulo redondeado 34">
            <a:extLst>
              <a:ext uri="{FF2B5EF4-FFF2-40B4-BE49-F238E27FC236}">
                <a16:creationId xmlns:a16="http://schemas.microsoft.com/office/drawing/2014/main" id="{8843A36E-2746-812B-FB99-547AE37048AD}"/>
              </a:ext>
            </a:extLst>
          </p:cNvPr>
          <p:cNvSpPr/>
          <p:nvPr/>
        </p:nvSpPr>
        <p:spPr>
          <a:xfrm>
            <a:off x="156978" y="734725"/>
            <a:ext cx="8626475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solidFill>
                  <a:srgbClr val="4BACC6">
                    <a:lumMod val="50000"/>
                  </a:srgbClr>
                </a:solidFill>
                <a:latin typeface="Baskerville Old Face" panose="02020602080505020303" pitchFamily="18" charset="77"/>
                <a:cs typeface="Arial" panose="020B0604020202020204" pitchFamily="34" charset="0"/>
              </a:rPr>
              <a:t>El reto de los próximos años es articular una oferta de servicios de financiamiento formales para los micronegocios que no tiene microcréditos vigentes</a:t>
            </a:r>
          </a:p>
        </p:txBody>
      </p:sp>
      <p:sp>
        <p:nvSpPr>
          <p:cNvPr id="10" name="TextBox 32">
            <a:extLst>
              <a:ext uri="{FF2B5EF4-FFF2-40B4-BE49-F238E27FC236}">
                <a16:creationId xmlns:a16="http://schemas.microsoft.com/office/drawing/2014/main" id="{CE7E391A-79E9-8367-7324-72B7F289CEB2}"/>
              </a:ext>
            </a:extLst>
          </p:cNvPr>
          <p:cNvSpPr txBox="1"/>
          <p:nvPr/>
        </p:nvSpPr>
        <p:spPr>
          <a:xfrm>
            <a:off x="402070" y="2007219"/>
            <a:ext cx="2639479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100" dirty="0">
                <a:solidFill>
                  <a:schemeClr val="accent5">
                    <a:lumMod val="50000"/>
                  </a:schemeClr>
                </a:solidFill>
                <a:latin typeface="Baskerville Old Face" panose="02020602080505020303" pitchFamily="18" charset="77"/>
                <a:cs typeface="Arial" panose="020B0604020202020204" pitchFamily="34" charset="0"/>
              </a:rPr>
              <a:t>*La mayoría de los micronegocios no solicitaron créditos el último año porque consideraban </a:t>
            </a:r>
            <a:r>
              <a:rPr lang="es-CO" sz="1100" b="1" dirty="0">
                <a:solidFill>
                  <a:schemeClr val="accent5">
                    <a:lumMod val="50000"/>
                  </a:schemeClr>
                </a:solidFill>
                <a:latin typeface="Baskerville Old Face" panose="02020602080505020303" pitchFamily="18" charset="77"/>
                <a:cs typeface="Arial" panose="020B0604020202020204" pitchFamily="34" charset="0"/>
              </a:rPr>
              <a:t>que no lo necesitaban, por aversión al riesgo o que no cumplían los requisitos.   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2FB1031-7DE4-35BA-0412-E79FB881E1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556212"/>
              </p:ext>
            </p:extLst>
          </p:nvPr>
        </p:nvGraphicFramePr>
        <p:xfrm>
          <a:off x="3129945" y="1769035"/>
          <a:ext cx="5168260" cy="2718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54171D87-D73D-6E54-980A-7C7BE170A057}"/>
              </a:ext>
            </a:extLst>
          </p:cNvPr>
          <p:cNvSpPr txBox="1"/>
          <p:nvPr/>
        </p:nvSpPr>
        <p:spPr>
          <a:xfrm>
            <a:off x="3720549" y="1469326"/>
            <a:ext cx="53409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b="1" kern="1200" dirty="0">
                <a:solidFill>
                  <a:schemeClr val="accent5">
                    <a:lumMod val="50000"/>
                  </a:schemeClr>
                </a:solidFill>
                <a:latin typeface="Baskerville Old Face" panose="02020602080505020303" pitchFamily="18" charset="77"/>
                <a:ea typeface="+mn-ea"/>
                <a:cs typeface="Arial" panose="020B0604020202020204" pitchFamily="34" charset="0"/>
              </a:rPr>
              <a:t>Colombia tiene 4,9 millones de micronegocios</a:t>
            </a:r>
          </a:p>
          <a:p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BC0D55-BAEA-9E13-CE33-43C4C9CFB8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18" t="17219" r="5315" b="15163"/>
          <a:stretch/>
        </p:blipFill>
        <p:spPr>
          <a:xfrm>
            <a:off x="3940416" y="1823985"/>
            <a:ext cx="4223756" cy="231019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3BA119-033A-F285-79C2-8EF062C920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18" t="84399" r="5315" b="1"/>
          <a:stretch/>
        </p:blipFill>
        <p:spPr>
          <a:xfrm>
            <a:off x="3602197" y="4109726"/>
            <a:ext cx="4223756" cy="53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5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F351322F-D8E9-C521-9411-AC994A338295}"/>
              </a:ext>
            </a:extLst>
          </p:cNvPr>
          <p:cNvSpPr txBox="1">
            <a:spLocks/>
          </p:cNvSpPr>
          <p:nvPr/>
        </p:nvSpPr>
        <p:spPr>
          <a:xfrm>
            <a:off x="0" y="786477"/>
            <a:ext cx="8298610" cy="213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accent5">
                    <a:lumMod val="50000"/>
                  </a:schemeClr>
                </a:solidFill>
                <a:latin typeface="Baskerville Old Face" panose="02020602080505020303" pitchFamily="18" charset="77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s-ES" sz="1800" dirty="0"/>
              <a:t>En Colombia hay una diversidad de instituciones especializadas en la colocación de microcrédito</a:t>
            </a:r>
          </a:p>
        </p:txBody>
      </p:sp>
      <p:grpSp>
        <p:nvGrpSpPr>
          <p:cNvPr id="2" name="Grupo 3">
            <a:extLst>
              <a:ext uri="{FF2B5EF4-FFF2-40B4-BE49-F238E27FC236}">
                <a16:creationId xmlns:a16="http://schemas.microsoft.com/office/drawing/2014/main" id="{75C5E9EC-1471-E283-28D2-9A75ADBBC562}"/>
              </a:ext>
            </a:extLst>
          </p:cNvPr>
          <p:cNvGrpSpPr/>
          <p:nvPr/>
        </p:nvGrpSpPr>
        <p:grpSpPr>
          <a:xfrm>
            <a:off x="249120" y="1384164"/>
            <a:ext cx="2701697" cy="1466297"/>
            <a:chOff x="4175717" y="1479069"/>
            <a:chExt cx="7650030" cy="2126583"/>
          </a:xfrm>
        </p:grpSpPr>
        <p:grpSp>
          <p:nvGrpSpPr>
            <p:cNvPr id="3" name="Grupo 7">
              <a:extLst>
                <a:ext uri="{FF2B5EF4-FFF2-40B4-BE49-F238E27FC236}">
                  <a16:creationId xmlns:a16="http://schemas.microsoft.com/office/drawing/2014/main" id="{645D1FA4-DD5F-DF20-3C5C-D1C856E6D89E}"/>
                </a:ext>
              </a:extLst>
            </p:cNvPr>
            <p:cNvGrpSpPr/>
            <p:nvPr/>
          </p:nvGrpSpPr>
          <p:grpSpPr>
            <a:xfrm>
              <a:off x="4175717" y="1479069"/>
              <a:ext cx="7650030" cy="2126583"/>
              <a:chOff x="1112477" y="3995271"/>
              <a:chExt cx="5787412" cy="1543556"/>
            </a:xfrm>
          </p:grpSpPr>
          <p:sp>
            <p:nvSpPr>
              <p:cNvPr id="5" name="Rectángulo 8">
                <a:extLst>
                  <a:ext uri="{FF2B5EF4-FFF2-40B4-BE49-F238E27FC236}">
                    <a16:creationId xmlns:a16="http://schemas.microsoft.com/office/drawing/2014/main" id="{C76AC565-ADF7-1E72-FA2D-58C9D47920F3}"/>
                  </a:ext>
                </a:extLst>
              </p:cNvPr>
              <p:cNvSpPr/>
              <p:nvPr/>
            </p:nvSpPr>
            <p:spPr>
              <a:xfrm>
                <a:off x="1112477" y="3995271"/>
                <a:ext cx="5787412" cy="1543556"/>
              </a:xfrm>
              <a:prstGeom prst="rect">
                <a:avLst/>
              </a:prstGeom>
              <a:solidFill>
                <a:schemeClr val="bg1">
                  <a:lumMod val="65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20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Baskerville Old Face" panose="02020602080505020303" pitchFamily="18" charset="0"/>
                </a:endParaRPr>
              </a:p>
            </p:txBody>
          </p:sp>
          <p:sp>
            <p:nvSpPr>
              <p:cNvPr id="6" name="CuadroTexto 9">
                <a:extLst>
                  <a:ext uri="{FF2B5EF4-FFF2-40B4-BE49-F238E27FC236}">
                    <a16:creationId xmlns:a16="http://schemas.microsoft.com/office/drawing/2014/main" id="{8FB56D25-C76F-6090-D386-4797DCFB8216}"/>
                  </a:ext>
                </a:extLst>
              </p:cNvPr>
              <p:cNvSpPr txBox="1"/>
              <p:nvPr/>
            </p:nvSpPr>
            <p:spPr>
              <a:xfrm>
                <a:off x="1408439" y="4019023"/>
                <a:ext cx="5437138" cy="2915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anchor="ctr">
                <a:spAutoFit/>
              </a:bodyPr>
              <a:lstStyle/>
              <a:p>
                <a:pPr algn="ctr">
                  <a:spcBef>
                    <a:spcPts val="450"/>
                  </a:spcBef>
                  <a:defRPr/>
                </a:pPr>
                <a:r>
                  <a:rPr lang="es-MX" sz="1200" b="1" dirty="0">
                    <a:solidFill>
                      <a:schemeClr val="accent1">
                        <a:lumMod val="75000"/>
                      </a:schemeClr>
                    </a:solidFill>
                    <a:latin typeface="Baskerville Old Face" panose="02020602080505020303" pitchFamily="18" charset="0"/>
                  </a:rPr>
                  <a:t>Bancos de nicho</a:t>
                </a:r>
              </a:p>
            </p:txBody>
          </p:sp>
        </p:grpSp>
        <p:sp>
          <p:nvSpPr>
            <p:cNvPr id="4" name="CuadroTexto 11">
              <a:extLst>
                <a:ext uri="{FF2B5EF4-FFF2-40B4-BE49-F238E27FC236}">
                  <a16:creationId xmlns:a16="http://schemas.microsoft.com/office/drawing/2014/main" id="{87D46E6D-B09E-7CDD-BFE0-F69AAD85FDF2}"/>
                </a:ext>
              </a:extLst>
            </p:cNvPr>
            <p:cNvSpPr txBox="1"/>
            <p:nvPr/>
          </p:nvSpPr>
          <p:spPr>
            <a:xfrm>
              <a:off x="4566929" y="1861130"/>
              <a:ext cx="7187024" cy="16590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>
              <a:defPPr>
                <a:defRPr lang="es-ES"/>
              </a:defPPr>
              <a:lvl1pPr marL="171450" marR="0" lvl="0" indent="-171450" latinLnBrk="0">
                <a:lnSpc>
                  <a:spcPct val="100000"/>
                </a:lnSpc>
                <a:spcBef>
                  <a:spcPts val="450"/>
                </a:spcBef>
                <a:buClr>
                  <a:schemeClr val="accent1">
                    <a:lumMod val="75000"/>
                  </a:schemeClr>
                </a:buClr>
                <a:buSzPct val="60000"/>
                <a:buFont typeface="Wingdings" panose="05000000000000000000" pitchFamily="2" charset="2"/>
                <a:buChar char="§"/>
                <a:tabLst/>
                <a:defRPr kumimoji="0" sz="120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75000"/>
                    </a:prstClr>
                  </a:solidFill>
                  <a:uLnTx/>
                  <a:uFillTx/>
                  <a:latin typeface="Baskerville Old Face" panose="02020602080505020303" pitchFamily="18" charset="0"/>
                </a:defRPr>
              </a:lvl1pPr>
            </a:lstStyle>
            <a:p>
              <a:r>
                <a:rPr lang="es-MX" dirty="0"/>
                <a:t>5 entidades (</a:t>
              </a:r>
              <a:r>
                <a:rPr lang="es-ES" dirty="0"/>
                <a:t>Banco Mundo Mujer, Bancamía, Banco W, Mibanco y Crezcamos)</a:t>
              </a:r>
              <a:endParaRPr lang="es-MX" dirty="0"/>
            </a:p>
            <a:p>
              <a:r>
                <a:rPr lang="es-MX" dirty="0"/>
                <a:t>57% desembolsos &lt;10SM</a:t>
              </a:r>
            </a:p>
            <a:p>
              <a:r>
                <a:rPr lang="es-MX" dirty="0"/>
                <a:t>31% desembolsos rurales &lt;10SM</a:t>
              </a:r>
            </a:p>
          </p:txBody>
        </p:sp>
      </p:grpSp>
      <p:grpSp>
        <p:nvGrpSpPr>
          <p:cNvPr id="8" name="Grupo 3">
            <a:extLst>
              <a:ext uri="{FF2B5EF4-FFF2-40B4-BE49-F238E27FC236}">
                <a16:creationId xmlns:a16="http://schemas.microsoft.com/office/drawing/2014/main" id="{A42A5303-46B6-8253-48A6-899F358AACDB}"/>
              </a:ext>
            </a:extLst>
          </p:cNvPr>
          <p:cNvGrpSpPr/>
          <p:nvPr/>
        </p:nvGrpSpPr>
        <p:grpSpPr>
          <a:xfrm>
            <a:off x="3082988" y="1388803"/>
            <a:ext cx="2701697" cy="1461657"/>
            <a:chOff x="4175717" y="1479067"/>
            <a:chExt cx="7650030" cy="2119854"/>
          </a:xfrm>
        </p:grpSpPr>
        <p:grpSp>
          <p:nvGrpSpPr>
            <p:cNvPr id="9" name="Grupo 7">
              <a:extLst>
                <a:ext uri="{FF2B5EF4-FFF2-40B4-BE49-F238E27FC236}">
                  <a16:creationId xmlns:a16="http://schemas.microsoft.com/office/drawing/2014/main" id="{9512E519-2804-0D84-EF39-96EF191D5ACB}"/>
                </a:ext>
              </a:extLst>
            </p:cNvPr>
            <p:cNvGrpSpPr/>
            <p:nvPr/>
          </p:nvGrpSpPr>
          <p:grpSpPr>
            <a:xfrm>
              <a:off x="4175717" y="1479067"/>
              <a:ext cx="7650030" cy="2119854"/>
              <a:chOff x="1112477" y="3995270"/>
              <a:chExt cx="5787412" cy="1538672"/>
            </a:xfrm>
          </p:grpSpPr>
          <p:sp>
            <p:nvSpPr>
              <p:cNvPr id="11" name="Rectángulo 8">
                <a:extLst>
                  <a:ext uri="{FF2B5EF4-FFF2-40B4-BE49-F238E27FC236}">
                    <a16:creationId xmlns:a16="http://schemas.microsoft.com/office/drawing/2014/main" id="{5F1ADBC6-689F-52A8-07C8-623660622196}"/>
                  </a:ext>
                </a:extLst>
              </p:cNvPr>
              <p:cNvSpPr/>
              <p:nvPr/>
            </p:nvSpPr>
            <p:spPr>
              <a:xfrm>
                <a:off x="1112477" y="3995270"/>
                <a:ext cx="5787412" cy="1538672"/>
              </a:xfrm>
              <a:prstGeom prst="rect">
                <a:avLst/>
              </a:prstGeom>
              <a:solidFill>
                <a:schemeClr val="bg1">
                  <a:lumMod val="65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20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Baskerville Old Face" panose="02020602080505020303" pitchFamily="18" charset="0"/>
                </a:endParaRPr>
              </a:p>
            </p:txBody>
          </p:sp>
          <p:sp>
            <p:nvSpPr>
              <p:cNvPr id="12" name="CuadroTexto 9">
                <a:extLst>
                  <a:ext uri="{FF2B5EF4-FFF2-40B4-BE49-F238E27FC236}">
                    <a16:creationId xmlns:a16="http://schemas.microsoft.com/office/drawing/2014/main" id="{0A6C20C2-3379-7B07-68DE-AB3CBEB39786}"/>
                  </a:ext>
                </a:extLst>
              </p:cNvPr>
              <p:cNvSpPr txBox="1"/>
              <p:nvPr/>
            </p:nvSpPr>
            <p:spPr>
              <a:xfrm>
                <a:off x="1408439" y="4019023"/>
                <a:ext cx="5437138" cy="2915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ts val="45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 sz="1200" b="1" dirty="0">
                    <a:solidFill>
                      <a:schemeClr val="accent1">
                        <a:lumMod val="75000"/>
                      </a:schemeClr>
                    </a:solidFill>
                    <a:latin typeface="Baskerville Old Face" panose="02020602080505020303" pitchFamily="18" charset="0"/>
                  </a:rPr>
                  <a:t>Banco Agrario</a:t>
                </a:r>
              </a:p>
            </p:txBody>
          </p:sp>
        </p:grpSp>
        <p:sp>
          <p:nvSpPr>
            <p:cNvPr id="10" name="CuadroTexto 11">
              <a:extLst>
                <a:ext uri="{FF2B5EF4-FFF2-40B4-BE49-F238E27FC236}">
                  <a16:creationId xmlns:a16="http://schemas.microsoft.com/office/drawing/2014/main" id="{F4E709DB-017C-3026-E6E5-FE012FC67CF3}"/>
                </a:ext>
              </a:extLst>
            </p:cNvPr>
            <p:cNvSpPr txBox="1"/>
            <p:nvPr/>
          </p:nvSpPr>
          <p:spPr>
            <a:xfrm>
              <a:off x="4566929" y="2122221"/>
              <a:ext cx="7187024" cy="11233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>
              <a:defPPr>
                <a:defRPr lang="es-ES"/>
              </a:defPPr>
              <a:lvl1pPr marL="171450" marR="0" lvl="0" indent="-171450" latinLnBrk="0">
                <a:lnSpc>
                  <a:spcPct val="100000"/>
                </a:lnSpc>
                <a:spcBef>
                  <a:spcPts val="450"/>
                </a:spcBef>
                <a:buClr>
                  <a:schemeClr val="accent1">
                    <a:lumMod val="75000"/>
                  </a:schemeClr>
                </a:buClr>
                <a:buSzPct val="60000"/>
                <a:buFont typeface="Wingdings" panose="05000000000000000000" pitchFamily="2" charset="2"/>
                <a:buChar char="§"/>
                <a:tabLst/>
                <a:defRPr kumimoji="0" sz="120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75000"/>
                    </a:prstClr>
                  </a:solidFill>
                  <a:uLnTx/>
                  <a:uFillTx/>
                  <a:latin typeface="Baskerville Old Face" panose="02020602080505020303" pitchFamily="18" charset="0"/>
                </a:defRPr>
              </a:lvl1pPr>
            </a:lstStyle>
            <a:p>
              <a:r>
                <a:rPr lang="es-MX" dirty="0"/>
                <a:t>1 entidad</a:t>
              </a:r>
            </a:p>
            <a:p>
              <a:r>
                <a:rPr lang="es-MX" dirty="0"/>
                <a:t>12% desembolsos &lt;10SM</a:t>
              </a:r>
            </a:p>
            <a:p>
              <a:r>
                <a:rPr lang="es-MX" dirty="0"/>
                <a:t>35% desembolsos rurales &lt;10SM</a:t>
              </a:r>
            </a:p>
          </p:txBody>
        </p:sp>
      </p:grpSp>
      <p:grpSp>
        <p:nvGrpSpPr>
          <p:cNvPr id="13" name="Grupo 3">
            <a:extLst>
              <a:ext uri="{FF2B5EF4-FFF2-40B4-BE49-F238E27FC236}">
                <a16:creationId xmlns:a16="http://schemas.microsoft.com/office/drawing/2014/main" id="{6C645771-7ACE-740A-463C-AE6722FF0C76}"/>
              </a:ext>
            </a:extLst>
          </p:cNvPr>
          <p:cNvGrpSpPr/>
          <p:nvPr/>
        </p:nvGrpSpPr>
        <p:grpSpPr>
          <a:xfrm>
            <a:off x="5973260" y="1384164"/>
            <a:ext cx="2701697" cy="1461656"/>
            <a:chOff x="4175717" y="1479069"/>
            <a:chExt cx="7650030" cy="2119853"/>
          </a:xfrm>
        </p:grpSpPr>
        <p:grpSp>
          <p:nvGrpSpPr>
            <p:cNvPr id="14" name="Grupo 7">
              <a:extLst>
                <a:ext uri="{FF2B5EF4-FFF2-40B4-BE49-F238E27FC236}">
                  <a16:creationId xmlns:a16="http://schemas.microsoft.com/office/drawing/2014/main" id="{BB6D8B38-95CD-5315-C9B1-7A371C469ADD}"/>
                </a:ext>
              </a:extLst>
            </p:cNvPr>
            <p:cNvGrpSpPr/>
            <p:nvPr/>
          </p:nvGrpSpPr>
          <p:grpSpPr>
            <a:xfrm>
              <a:off x="4175717" y="1479069"/>
              <a:ext cx="7650030" cy="2119853"/>
              <a:chOff x="1112477" y="3995271"/>
              <a:chExt cx="5787412" cy="1538671"/>
            </a:xfrm>
          </p:grpSpPr>
          <p:sp>
            <p:nvSpPr>
              <p:cNvPr id="16" name="Rectángulo 8">
                <a:extLst>
                  <a:ext uri="{FF2B5EF4-FFF2-40B4-BE49-F238E27FC236}">
                    <a16:creationId xmlns:a16="http://schemas.microsoft.com/office/drawing/2014/main" id="{2638BCDC-EFA2-2EDC-FCB4-804DC2B31F9A}"/>
                  </a:ext>
                </a:extLst>
              </p:cNvPr>
              <p:cNvSpPr/>
              <p:nvPr/>
            </p:nvSpPr>
            <p:spPr>
              <a:xfrm>
                <a:off x="1112477" y="3995271"/>
                <a:ext cx="5787412" cy="1538671"/>
              </a:xfrm>
              <a:prstGeom prst="rect">
                <a:avLst/>
              </a:prstGeom>
              <a:solidFill>
                <a:schemeClr val="bg1">
                  <a:lumMod val="65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20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Baskerville Old Face" panose="02020602080505020303" pitchFamily="18" charset="0"/>
                </a:endParaRPr>
              </a:p>
            </p:txBody>
          </p:sp>
          <p:sp>
            <p:nvSpPr>
              <p:cNvPr id="17" name="CuadroTexto 9">
                <a:extLst>
                  <a:ext uri="{FF2B5EF4-FFF2-40B4-BE49-F238E27FC236}">
                    <a16:creationId xmlns:a16="http://schemas.microsoft.com/office/drawing/2014/main" id="{132B3B53-B14D-3121-417A-0E729DA7FDAB}"/>
                  </a:ext>
                </a:extLst>
              </p:cNvPr>
              <p:cNvSpPr txBox="1"/>
              <p:nvPr/>
            </p:nvSpPr>
            <p:spPr>
              <a:xfrm>
                <a:off x="1408439" y="4019023"/>
                <a:ext cx="5437138" cy="2915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ts val="45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uLnTx/>
                    <a:uFillTx/>
                    <a:latin typeface="Baskerville Old Face" panose="02020602080505020303" pitchFamily="18" charset="0"/>
                  </a:rPr>
                  <a:t>ONG </a:t>
                </a:r>
                <a:r>
                  <a:rPr kumimoji="0" lang="es-MX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uLnTx/>
                    <a:uFillTx/>
                    <a:latin typeface="Baskerville Old Face" panose="02020602080505020303" pitchFamily="18" charset="0"/>
                  </a:rPr>
                  <a:t>microcrediticias</a:t>
                </a:r>
                <a:endParaRPr kumimoji="0" lang="es-MX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uLnTx/>
                  <a:uFillTx/>
                  <a:latin typeface="Baskerville Old Face" panose="02020602080505020303" pitchFamily="18" charset="0"/>
                </a:endParaRPr>
              </a:p>
            </p:txBody>
          </p:sp>
        </p:grpSp>
        <p:sp>
          <p:nvSpPr>
            <p:cNvPr id="15" name="CuadroTexto 11">
              <a:extLst>
                <a:ext uri="{FF2B5EF4-FFF2-40B4-BE49-F238E27FC236}">
                  <a16:creationId xmlns:a16="http://schemas.microsoft.com/office/drawing/2014/main" id="{DBBC542A-1ECD-3389-7500-FF1BC711831A}"/>
                </a:ext>
              </a:extLst>
            </p:cNvPr>
            <p:cNvSpPr txBox="1"/>
            <p:nvPr/>
          </p:nvSpPr>
          <p:spPr>
            <a:xfrm>
              <a:off x="4496808" y="2032504"/>
              <a:ext cx="7187024" cy="13911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marL="171450" marR="0" lvl="0" indent="-171450" algn="l" defTabSz="457200" rtl="0" eaLnBrk="0" fontAlgn="base" latinLnBrk="0" hangingPunct="0">
                <a:lnSpc>
                  <a:spcPct val="10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>
                    <a:lumMod val="75000"/>
                  </a:schemeClr>
                </a:buClr>
                <a:buSzPct val="60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s-MX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</a:prstClr>
                  </a:solidFill>
                  <a:uLnTx/>
                  <a:uFillTx/>
                  <a:latin typeface="Baskerville Old Face" panose="02020602080505020303" pitchFamily="18" charset="0"/>
                </a:rPr>
                <a:t>14 entidades (Fundación de la mujer, Contactar)</a:t>
              </a:r>
            </a:p>
            <a:p>
              <a:pPr marL="171450" marR="0" lvl="0" indent="-171450" algn="l" defTabSz="457200" rtl="0" eaLnBrk="0" fontAlgn="base" latinLnBrk="0" hangingPunct="0">
                <a:lnSpc>
                  <a:spcPct val="10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>
                    <a:lumMod val="75000"/>
                  </a:schemeClr>
                </a:buClr>
                <a:buSzPct val="60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s-MX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</a:prstClr>
                  </a:solidFill>
                  <a:uLnTx/>
                  <a:uFillTx/>
                  <a:latin typeface="Baskerville Old Face" panose="02020602080505020303" pitchFamily="18" charset="0"/>
                </a:rPr>
                <a:t>19% desembolsos &lt;10SM</a:t>
              </a:r>
            </a:p>
            <a:p>
              <a:pPr marL="171450" marR="0" lvl="0" indent="-171450" algn="l" defTabSz="457200" rtl="0" eaLnBrk="0" fontAlgn="base" latinLnBrk="0" hangingPunct="0">
                <a:lnSpc>
                  <a:spcPct val="10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>
                    <a:lumMod val="75000"/>
                  </a:schemeClr>
                </a:buClr>
                <a:buSzPct val="60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s-MX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</a:prstClr>
                  </a:solidFill>
                  <a:uLnTx/>
                  <a:uFillTx/>
                  <a:latin typeface="Baskerville Old Face" panose="02020602080505020303" pitchFamily="18" charset="0"/>
                </a:rPr>
                <a:t>33% desembolsos rurales &lt;10SM</a:t>
              </a:r>
            </a:p>
          </p:txBody>
        </p:sp>
      </p:grpSp>
      <p:grpSp>
        <p:nvGrpSpPr>
          <p:cNvPr id="18" name="Grupo 3">
            <a:extLst>
              <a:ext uri="{FF2B5EF4-FFF2-40B4-BE49-F238E27FC236}">
                <a16:creationId xmlns:a16="http://schemas.microsoft.com/office/drawing/2014/main" id="{33932A30-18D4-A80D-87E3-E6ADD446037C}"/>
              </a:ext>
            </a:extLst>
          </p:cNvPr>
          <p:cNvGrpSpPr/>
          <p:nvPr/>
        </p:nvGrpSpPr>
        <p:grpSpPr>
          <a:xfrm>
            <a:off x="249120" y="2935396"/>
            <a:ext cx="2701697" cy="1425666"/>
            <a:chOff x="4175717" y="1479067"/>
            <a:chExt cx="7650030" cy="2067656"/>
          </a:xfrm>
        </p:grpSpPr>
        <p:grpSp>
          <p:nvGrpSpPr>
            <p:cNvPr id="19" name="Grupo 7">
              <a:extLst>
                <a:ext uri="{FF2B5EF4-FFF2-40B4-BE49-F238E27FC236}">
                  <a16:creationId xmlns:a16="http://schemas.microsoft.com/office/drawing/2014/main" id="{92FDFD78-7FDD-10EF-1BD0-459CCDE81D7E}"/>
                </a:ext>
              </a:extLst>
            </p:cNvPr>
            <p:cNvGrpSpPr/>
            <p:nvPr/>
          </p:nvGrpSpPr>
          <p:grpSpPr>
            <a:xfrm>
              <a:off x="4175717" y="1479067"/>
              <a:ext cx="7650030" cy="2067654"/>
              <a:chOff x="1112477" y="3995270"/>
              <a:chExt cx="5787412" cy="1500783"/>
            </a:xfrm>
          </p:grpSpPr>
          <p:sp>
            <p:nvSpPr>
              <p:cNvPr id="21" name="Rectángulo 8">
                <a:extLst>
                  <a:ext uri="{FF2B5EF4-FFF2-40B4-BE49-F238E27FC236}">
                    <a16:creationId xmlns:a16="http://schemas.microsoft.com/office/drawing/2014/main" id="{37EB2906-4B43-9A86-39B9-8AF9450B3204}"/>
                  </a:ext>
                </a:extLst>
              </p:cNvPr>
              <p:cNvSpPr/>
              <p:nvPr/>
            </p:nvSpPr>
            <p:spPr>
              <a:xfrm>
                <a:off x="1112477" y="3995270"/>
                <a:ext cx="5787412" cy="1500783"/>
              </a:xfrm>
              <a:prstGeom prst="rect">
                <a:avLst/>
              </a:prstGeom>
              <a:solidFill>
                <a:schemeClr val="bg1">
                  <a:lumMod val="65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20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Baskerville Old Face" panose="02020602080505020303" pitchFamily="18" charset="0"/>
                </a:endParaRPr>
              </a:p>
            </p:txBody>
          </p:sp>
          <p:sp>
            <p:nvSpPr>
              <p:cNvPr id="22" name="CuadroTexto 9">
                <a:extLst>
                  <a:ext uri="{FF2B5EF4-FFF2-40B4-BE49-F238E27FC236}">
                    <a16:creationId xmlns:a16="http://schemas.microsoft.com/office/drawing/2014/main" id="{7696E1C8-D32A-4172-705F-0D7987DD7AF9}"/>
                  </a:ext>
                </a:extLst>
              </p:cNvPr>
              <p:cNvSpPr txBox="1"/>
              <p:nvPr/>
            </p:nvSpPr>
            <p:spPr>
              <a:xfrm>
                <a:off x="1408439" y="4019023"/>
                <a:ext cx="5437138" cy="2915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anchor="ctr">
                <a:spAutoFit/>
              </a:bodyPr>
              <a:lstStyle/>
              <a:p>
                <a:pPr marL="0" marR="0" lvl="0" indent="0" algn="ctr" latinLnBrk="0">
                  <a:lnSpc>
                    <a:spcPct val="100000"/>
                  </a:lnSpc>
                  <a:spcBef>
                    <a:spcPts val="45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lang="es-MX" sz="1200" b="1" dirty="0">
                    <a:solidFill>
                      <a:schemeClr val="accent1">
                        <a:lumMod val="75000"/>
                      </a:schemeClr>
                    </a:solidFill>
                    <a:latin typeface="Baskerville Old Face" panose="02020602080505020303" pitchFamily="18" charset="0"/>
                  </a:rPr>
                  <a:t>Cooperativas de ahorro y crédito</a:t>
                </a:r>
              </a:p>
            </p:txBody>
          </p:sp>
        </p:grpSp>
        <p:sp>
          <p:nvSpPr>
            <p:cNvPr id="20" name="CuadroTexto 11">
              <a:extLst>
                <a:ext uri="{FF2B5EF4-FFF2-40B4-BE49-F238E27FC236}">
                  <a16:creationId xmlns:a16="http://schemas.microsoft.com/office/drawing/2014/main" id="{99335899-9D67-B7E6-D52E-B79D7F85DBB0}"/>
                </a:ext>
              </a:extLst>
            </p:cNvPr>
            <p:cNvSpPr txBox="1"/>
            <p:nvPr/>
          </p:nvSpPr>
          <p:spPr>
            <a:xfrm>
              <a:off x="4602827" y="1887711"/>
              <a:ext cx="7187024" cy="16590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>
              <a:defPPr>
                <a:defRPr lang="es-ES"/>
              </a:defPPr>
              <a:lvl1pPr marL="171450" marR="0" lvl="0" indent="-171450" latinLnBrk="0">
                <a:lnSpc>
                  <a:spcPct val="100000"/>
                </a:lnSpc>
                <a:spcBef>
                  <a:spcPts val="450"/>
                </a:spcBef>
                <a:buClr>
                  <a:schemeClr val="accent1">
                    <a:lumMod val="75000"/>
                  </a:schemeClr>
                </a:buClr>
                <a:buSzPct val="60000"/>
                <a:buFont typeface="Wingdings" panose="05000000000000000000" pitchFamily="2" charset="2"/>
                <a:buChar char="§"/>
                <a:tabLst/>
                <a:defRPr kumimoji="0" sz="120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75000"/>
                    </a:prstClr>
                  </a:solidFill>
                  <a:uLnTx/>
                  <a:uFillTx/>
                  <a:latin typeface="Baskerville Old Face" panose="02020602080505020303" pitchFamily="18" charset="0"/>
                </a:defRPr>
              </a:lvl1pPr>
            </a:lstStyle>
            <a:p>
              <a:r>
                <a:rPr lang="es-MX" dirty="0"/>
                <a:t>43 entidades (Microempresas de Colombia, </a:t>
              </a:r>
              <a:r>
                <a:rPr lang="es-MX" dirty="0" err="1"/>
                <a:t>Comultrasan</a:t>
              </a:r>
              <a:r>
                <a:rPr lang="es-MX" dirty="0"/>
                <a:t> – ambas 100% urbanas)</a:t>
              </a:r>
            </a:p>
            <a:p>
              <a:r>
                <a:rPr lang="es-MX" dirty="0"/>
                <a:t>6% desembolsos &lt;10SM</a:t>
              </a:r>
            </a:p>
            <a:p>
              <a:r>
                <a:rPr lang="es-MX" dirty="0"/>
                <a:t>1% desembolsos rurales &lt;10SM</a:t>
              </a:r>
            </a:p>
          </p:txBody>
        </p:sp>
      </p:grpSp>
      <p:grpSp>
        <p:nvGrpSpPr>
          <p:cNvPr id="23" name="Grupo 3">
            <a:extLst>
              <a:ext uri="{FF2B5EF4-FFF2-40B4-BE49-F238E27FC236}">
                <a16:creationId xmlns:a16="http://schemas.microsoft.com/office/drawing/2014/main" id="{0B815D08-FEB5-5EB0-C60A-B657170A1DAF}"/>
              </a:ext>
            </a:extLst>
          </p:cNvPr>
          <p:cNvGrpSpPr/>
          <p:nvPr/>
        </p:nvGrpSpPr>
        <p:grpSpPr>
          <a:xfrm>
            <a:off x="3114332" y="2957960"/>
            <a:ext cx="2701697" cy="1403102"/>
            <a:chOff x="4175717" y="1479069"/>
            <a:chExt cx="7650030" cy="2034931"/>
          </a:xfrm>
        </p:grpSpPr>
        <p:grpSp>
          <p:nvGrpSpPr>
            <p:cNvPr id="25" name="Grupo 7">
              <a:extLst>
                <a:ext uri="{FF2B5EF4-FFF2-40B4-BE49-F238E27FC236}">
                  <a16:creationId xmlns:a16="http://schemas.microsoft.com/office/drawing/2014/main" id="{CF05C7D8-BBA1-804D-9E73-631DFE1F29F5}"/>
                </a:ext>
              </a:extLst>
            </p:cNvPr>
            <p:cNvGrpSpPr/>
            <p:nvPr/>
          </p:nvGrpSpPr>
          <p:grpSpPr>
            <a:xfrm>
              <a:off x="4175717" y="1479069"/>
              <a:ext cx="7650030" cy="2034931"/>
              <a:chOff x="1112477" y="3995270"/>
              <a:chExt cx="5787412" cy="1477031"/>
            </a:xfrm>
          </p:grpSpPr>
          <p:sp>
            <p:nvSpPr>
              <p:cNvPr id="27" name="Rectángulo 8">
                <a:extLst>
                  <a:ext uri="{FF2B5EF4-FFF2-40B4-BE49-F238E27FC236}">
                    <a16:creationId xmlns:a16="http://schemas.microsoft.com/office/drawing/2014/main" id="{F2B66469-F5C7-DA8E-D728-3174553E47DC}"/>
                  </a:ext>
                </a:extLst>
              </p:cNvPr>
              <p:cNvSpPr/>
              <p:nvPr/>
            </p:nvSpPr>
            <p:spPr>
              <a:xfrm>
                <a:off x="1112477" y="3995270"/>
                <a:ext cx="5787412" cy="1477031"/>
              </a:xfrm>
              <a:prstGeom prst="rect">
                <a:avLst/>
              </a:prstGeom>
              <a:solidFill>
                <a:schemeClr val="bg1">
                  <a:lumMod val="65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20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Baskerville Old Face" panose="02020602080505020303" pitchFamily="18" charset="0"/>
                </a:endParaRPr>
              </a:p>
            </p:txBody>
          </p:sp>
          <p:sp>
            <p:nvSpPr>
              <p:cNvPr id="29" name="CuadroTexto 9">
                <a:extLst>
                  <a:ext uri="{FF2B5EF4-FFF2-40B4-BE49-F238E27FC236}">
                    <a16:creationId xmlns:a16="http://schemas.microsoft.com/office/drawing/2014/main" id="{D05A382D-4EA8-E943-0050-7AC6A9094C0D}"/>
                  </a:ext>
                </a:extLst>
              </p:cNvPr>
              <p:cNvSpPr txBox="1"/>
              <p:nvPr/>
            </p:nvSpPr>
            <p:spPr>
              <a:xfrm>
                <a:off x="1408439" y="4019023"/>
                <a:ext cx="5437138" cy="2915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anchor="ctr">
                <a:spAutoFit/>
              </a:bodyPr>
              <a:lstStyle/>
              <a:p>
                <a:pPr algn="ctr">
                  <a:spcBef>
                    <a:spcPts val="450"/>
                  </a:spcBef>
                  <a:defRPr/>
                </a:pPr>
                <a:r>
                  <a:rPr lang="es-MX" sz="1200" b="1" dirty="0">
                    <a:solidFill>
                      <a:schemeClr val="accent1">
                        <a:lumMod val="75000"/>
                      </a:schemeClr>
                    </a:solidFill>
                    <a:latin typeface="Baskerville Old Face" panose="02020602080505020303" pitchFamily="18" charset="0"/>
                  </a:rPr>
                  <a:t>Cooperativas financieras</a:t>
                </a:r>
              </a:p>
            </p:txBody>
          </p:sp>
        </p:grpSp>
        <p:sp>
          <p:nvSpPr>
            <p:cNvPr id="26" name="CuadroTexto 11">
              <a:extLst>
                <a:ext uri="{FF2B5EF4-FFF2-40B4-BE49-F238E27FC236}">
                  <a16:creationId xmlns:a16="http://schemas.microsoft.com/office/drawing/2014/main" id="{9FD044D0-B5FC-6DAD-68C7-392DBD48F210}"/>
                </a:ext>
              </a:extLst>
            </p:cNvPr>
            <p:cNvSpPr txBox="1"/>
            <p:nvPr/>
          </p:nvSpPr>
          <p:spPr>
            <a:xfrm>
              <a:off x="4620921" y="2098433"/>
              <a:ext cx="7187024" cy="11233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>
              <a:defPPr>
                <a:defRPr lang="es-ES"/>
              </a:defPPr>
              <a:lvl1pPr marL="171450" marR="0" lvl="0" indent="-171450" latinLnBrk="0">
                <a:lnSpc>
                  <a:spcPct val="100000"/>
                </a:lnSpc>
                <a:spcBef>
                  <a:spcPts val="450"/>
                </a:spcBef>
                <a:buClr>
                  <a:schemeClr val="accent1">
                    <a:lumMod val="75000"/>
                  </a:schemeClr>
                </a:buClr>
                <a:buSzPct val="60000"/>
                <a:buFont typeface="Wingdings" panose="05000000000000000000" pitchFamily="2" charset="2"/>
                <a:buChar char="§"/>
                <a:tabLst/>
                <a:defRPr kumimoji="0" sz="120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75000"/>
                    </a:prstClr>
                  </a:solidFill>
                  <a:uLnTx/>
                  <a:uFillTx/>
                  <a:latin typeface="Baskerville Old Face" panose="02020602080505020303" pitchFamily="18" charset="0"/>
                </a:defRPr>
              </a:lvl1pPr>
            </a:lstStyle>
            <a:p>
              <a:r>
                <a:rPr lang="es-MX" dirty="0"/>
                <a:t>6 entidades</a:t>
              </a:r>
            </a:p>
            <a:p>
              <a:r>
                <a:rPr lang="es-MX" dirty="0"/>
                <a:t>1% desembolsos &lt;10SM</a:t>
              </a:r>
            </a:p>
            <a:p>
              <a:r>
                <a:rPr lang="es-MX" dirty="0"/>
                <a:t>0.2% desembolsos rurales &lt;10SM</a:t>
              </a:r>
            </a:p>
          </p:txBody>
        </p:sp>
      </p:grpSp>
      <p:grpSp>
        <p:nvGrpSpPr>
          <p:cNvPr id="30" name="Grupo 3">
            <a:extLst>
              <a:ext uri="{FF2B5EF4-FFF2-40B4-BE49-F238E27FC236}">
                <a16:creationId xmlns:a16="http://schemas.microsoft.com/office/drawing/2014/main" id="{98020C23-43C4-4355-1437-921983E9EFA0}"/>
              </a:ext>
            </a:extLst>
          </p:cNvPr>
          <p:cNvGrpSpPr/>
          <p:nvPr/>
        </p:nvGrpSpPr>
        <p:grpSpPr>
          <a:xfrm>
            <a:off x="5979545" y="2958373"/>
            <a:ext cx="2701697" cy="1427415"/>
            <a:chOff x="4175717" y="1479068"/>
            <a:chExt cx="7650030" cy="2070193"/>
          </a:xfrm>
        </p:grpSpPr>
        <p:grpSp>
          <p:nvGrpSpPr>
            <p:cNvPr id="31" name="Grupo 7">
              <a:extLst>
                <a:ext uri="{FF2B5EF4-FFF2-40B4-BE49-F238E27FC236}">
                  <a16:creationId xmlns:a16="http://schemas.microsoft.com/office/drawing/2014/main" id="{4D069295-4204-27B3-77B3-13E5E6F54C02}"/>
                </a:ext>
              </a:extLst>
            </p:cNvPr>
            <p:cNvGrpSpPr/>
            <p:nvPr/>
          </p:nvGrpSpPr>
          <p:grpSpPr>
            <a:xfrm>
              <a:off x="4175717" y="1479068"/>
              <a:ext cx="7650030" cy="2034328"/>
              <a:chOff x="1112477" y="3995271"/>
              <a:chExt cx="5787412" cy="1476594"/>
            </a:xfrm>
          </p:grpSpPr>
          <p:sp>
            <p:nvSpPr>
              <p:cNvPr id="33" name="Rectángulo 8">
                <a:extLst>
                  <a:ext uri="{FF2B5EF4-FFF2-40B4-BE49-F238E27FC236}">
                    <a16:creationId xmlns:a16="http://schemas.microsoft.com/office/drawing/2014/main" id="{FFD26B72-D187-3435-5308-96B19BF867C4}"/>
                  </a:ext>
                </a:extLst>
              </p:cNvPr>
              <p:cNvSpPr/>
              <p:nvPr/>
            </p:nvSpPr>
            <p:spPr>
              <a:xfrm>
                <a:off x="1112477" y="3995271"/>
                <a:ext cx="5787412" cy="1476594"/>
              </a:xfrm>
              <a:prstGeom prst="rect">
                <a:avLst/>
              </a:prstGeom>
              <a:solidFill>
                <a:schemeClr val="bg1">
                  <a:lumMod val="65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20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Baskerville Old Face" panose="02020602080505020303" pitchFamily="18" charset="0"/>
                </a:endParaRPr>
              </a:p>
            </p:txBody>
          </p:sp>
          <p:sp>
            <p:nvSpPr>
              <p:cNvPr id="34" name="CuadroTexto 9">
                <a:extLst>
                  <a:ext uri="{FF2B5EF4-FFF2-40B4-BE49-F238E27FC236}">
                    <a16:creationId xmlns:a16="http://schemas.microsoft.com/office/drawing/2014/main" id="{F3108158-E656-C75B-D5EA-F9E1F828E665}"/>
                  </a:ext>
                </a:extLst>
              </p:cNvPr>
              <p:cNvSpPr txBox="1"/>
              <p:nvPr/>
            </p:nvSpPr>
            <p:spPr>
              <a:xfrm>
                <a:off x="1408439" y="4019023"/>
                <a:ext cx="5437138" cy="2915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anchor="ctr">
                <a:spAutoFit/>
              </a:bodyPr>
              <a:lstStyle/>
              <a:p>
                <a:pPr marL="0" marR="0" lvl="0" indent="0" algn="ctr" latinLnBrk="0">
                  <a:lnSpc>
                    <a:spcPct val="100000"/>
                  </a:lnSpc>
                  <a:spcBef>
                    <a:spcPts val="45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lang="es-MX" sz="1200" b="1" dirty="0">
                    <a:solidFill>
                      <a:schemeClr val="accent1">
                        <a:lumMod val="75000"/>
                      </a:schemeClr>
                    </a:solidFill>
                    <a:latin typeface="Baskerville Old Face" panose="02020602080505020303" pitchFamily="18" charset="0"/>
                  </a:rPr>
                  <a:t>Bancos comerciales</a:t>
                </a:r>
              </a:p>
            </p:txBody>
          </p:sp>
        </p:grpSp>
        <p:sp>
          <p:nvSpPr>
            <p:cNvPr id="32" name="CuadroTexto 11">
              <a:extLst>
                <a:ext uri="{FF2B5EF4-FFF2-40B4-BE49-F238E27FC236}">
                  <a16:creationId xmlns:a16="http://schemas.microsoft.com/office/drawing/2014/main" id="{01CD8B17-6EA1-335E-A23C-26F39B3D0955}"/>
                </a:ext>
              </a:extLst>
            </p:cNvPr>
            <p:cNvSpPr txBox="1"/>
            <p:nvPr/>
          </p:nvSpPr>
          <p:spPr>
            <a:xfrm>
              <a:off x="4479012" y="1890248"/>
              <a:ext cx="7187024" cy="16590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>
              <a:defPPr>
                <a:defRPr lang="es-ES"/>
              </a:defPPr>
              <a:lvl1pPr marL="171450" marR="0" lvl="0" indent="-171450" latinLnBrk="0">
                <a:lnSpc>
                  <a:spcPct val="100000"/>
                </a:lnSpc>
                <a:spcBef>
                  <a:spcPts val="450"/>
                </a:spcBef>
                <a:buClr>
                  <a:schemeClr val="accent1">
                    <a:lumMod val="75000"/>
                  </a:schemeClr>
                </a:buClr>
                <a:buSzPct val="60000"/>
                <a:buFont typeface="Wingdings" panose="05000000000000000000" pitchFamily="2" charset="2"/>
                <a:buChar char="§"/>
                <a:tabLst/>
                <a:defRPr kumimoji="0" sz="120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75000"/>
                    </a:prstClr>
                  </a:solidFill>
                  <a:uLnTx/>
                  <a:uFillTx/>
                  <a:latin typeface="Baskerville Old Face" panose="02020602080505020303" pitchFamily="18" charset="0"/>
                </a:defRPr>
              </a:lvl1pPr>
            </a:lstStyle>
            <a:p>
              <a:r>
                <a:rPr lang="es-MX" dirty="0"/>
                <a:t>6 entidades (Caja Social, Bogotá, Bancolombia, Credifinanciera, Villas, Popular)</a:t>
              </a:r>
            </a:p>
            <a:p>
              <a:r>
                <a:rPr lang="es-MX" dirty="0"/>
                <a:t>6% desembolsos &lt;10SM</a:t>
              </a:r>
            </a:p>
            <a:p>
              <a:r>
                <a:rPr lang="es-MX" dirty="0"/>
                <a:t>0.2% desembolsos rurales &lt;10SM</a:t>
              </a:r>
            </a:p>
          </p:txBody>
        </p:sp>
      </p:grpSp>
      <p:sp>
        <p:nvSpPr>
          <p:cNvPr id="36" name="Rectángulo 35">
            <a:extLst>
              <a:ext uri="{FF2B5EF4-FFF2-40B4-BE49-F238E27FC236}">
                <a16:creationId xmlns:a16="http://schemas.microsoft.com/office/drawing/2014/main" id="{FD8859CE-E157-1728-3C35-134E62A43A30}"/>
              </a:ext>
            </a:extLst>
          </p:cNvPr>
          <p:cNvSpPr/>
          <p:nvPr/>
        </p:nvSpPr>
        <p:spPr>
          <a:xfrm>
            <a:off x="115639" y="4464162"/>
            <a:ext cx="1452282" cy="45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4D5E1C74-606C-480A-2726-09F2D4C73E00}"/>
              </a:ext>
            </a:extLst>
          </p:cNvPr>
          <p:cNvSpPr/>
          <p:nvPr/>
        </p:nvSpPr>
        <p:spPr>
          <a:xfrm>
            <a:off x="8681242" y="4401642"/>
            <a:ext cx="462759" cy="45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11">
            <a:extLst>
              <a:ext uri="{FF2B5EF4-FFF2-40B4-BE49-F238E27FC236}">
                <a16:creationId xmlns:a16="http://schemas.microsoft.com/office/drawing/2014/main" id="{6B298799-DBD7-4956-72A4-344B28CEEF2C}"/>
              </a:ext>
            </a:extLst>
          </p:cNvPr>
          <p:cNvSpPr txBox="1"/>
          <p:nvPr/>
        </p:nvSpPr>
        <p:spPr>
          <a:xfrm>
            <a:off x="1808746" y="4501670"/>
            <a:ext cx="4938563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defPPr>
              <a:defRPr lang="es-ES"/>
            </a:defPPr>
            <a:lvl1pPr marL="171450" marR="0" lvl="0" indent="-171450" latinLnBrk="0">
              <a:lnSpc>
                <a:spcPct val="100000"/>
              </a:lnSpc>
              <a:spcBef>
                <a:spcPts val="45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§"/>
              <a:tabLst/>
              <a:defRPr kumimoji="0" sz="1200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uLnTx/>
                <a:uFillTx/>
                <a:latin typeface="Baskerville Old Face" panose="02020602080505020303" pitchFamily="18" charset="0"/>
              </a:defRPr>
            </a:lvl1pPr>
          </a:lstStyle>
          <a:p>
            <a:pPr marL="0" indent="0" algn="ctr">
              <a:buNone/>
            </a:pPr>
            <a:r>
              <a:rPr lang="es-MX" b="1" dirty="0">
                <a:solidFill>
                  <a:schemeClr val="bg1"/>
                </a:solidFill>
              </a:rPr>
              <a:t>Fintech y agrotech</a:t>
            </a:r>
          </a:p>
        </p:txBody>
      </p:sp>
    </p:spTree>
    <p:extLst>
      <p:ext uri="{BB962C8B-B14F-4D97-AF65-F5344CB8AC3E}">
        <p14:creationId xmlns:p14="http://schemas.microsoft.com/office/powerpoint/2010/main" val="3059161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049C8A7-DFE2-F526-B9FF-03B8AD941FC2}"/>
              </a:ext>
            </a:extLst>
          </p:cNvPr>
          <p:cNvSpPr txBox="1"/>
          <p:nvPr/>
        </p:nvSpPr>
        <p:spPr>
          <a:xfrm>
            <a:off x="815447" y="1874934"/>
            <a:ext cx="1234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Población Objetivo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50FD524-0418-44AE-3BB5-96A40F2A7DC7}"/>
              </a:ext>
            </a:extLst>
          </p:cNvPr>
          <p:cNvSpPr txBox="1"/>
          <p:nvPr/>
        </p:nvSpPr>
        <p:spPr>
          <a:xfrm>
            <a:off x="815446" y="3016004"/>
            <a:ext cx="11438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Alcance (KPI)</a:t>
            </a:r>
          </a:p>
        </p:txBody>
      </p:sp>
      <p:sp>
        <p:nvSpPr>
          <p:cNvPr id="6" name="CuadroTexto 9">
            <a:extLst>
              <a:ext uri="{FF2B5EF4-FFF2-40B4-BE49-F238E27FC236}">
                <a16:creationId xmlns:a16="http://schemas.microsoft.com/office/drawing/2014/main" id="{AE6287A1-2872-844F-BAA4-67A8738C1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447" y="4117415"/>
            <a:ext cx="123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altLang="es-CO" sz="1200" b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Condiciones de operaciones</a:t>
            </a:r>
          </a:p>
        </p:txBody>
      </p:sp>
      <p:sp>
        <p:nvSpPr>
          <p:cNvPr id="7" name="Rectángulo redondeado 1">
            <a:extLst>
              <a:ext uri="{FF2B5EF4-FFF2-40B4-BE49-F238E27FC236}">
                <a16:creationId xmlns:a16="http://schemas.microsoft.com/office/drawing/2014/main" id="{2471B458-53D0-8776-4F3C-A0FA76104CBC}"/>
              </a:ext>
            </a:extLst>
          </p:cNvPr>
          <p:cNvSpPr/>
          <p:nvPr/>
        </p:nvSpPr>
        <p:spPr>
          <a:xfrm>
            <a:off x="566598" y="581742"/>
            <a:ext cx="8010804" cy="86448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Baskerville Old Face" panose="02020602080505020303" pitchFamily="18" charset="77"/>
                <a:cs typeface="Arial" panose="020B0604020202020204" pitchFamily="34" charset="0"/>
              </a:rPr>
              <a:t>El objetivo del programa de inclusión crediticia del Grupo Bicentenario sería incluir a </a:t>
            </a:r>
            <a:r>
              <a:rPr lang="es-ES" b="1" u="sng" dirty="0">
                <a:solidFill>
                  <a:schemeClr val="accent5">
                    <a:lumMod val="50000"/>
                  </a:schemeClr>
                </a:solidFill>
                <a:latin typeface="Baskerville Old Face" panose="02020602080505020303" pitchFamily="18" charset="77"/>
                <a:cs typeface="Arial" panose="020B0604020202020204" pitchFamily="34" charset="0"/>
              </a:rPr>
              <a:t>1 millón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Baskerville Old Face" panose="02020602080505020303" pitchFamily="18" charset="77"/>
                <a:cs typeface="Arial" panose="020B0604020202020204" pitchFamily="34" charset="0"/>
              </a:rPr>
              <a:t>de micronegocios en el cuatrienio, lo que representa un </a:t>
            </a:r>
            <a:r>
              <a:rPr lang="es-ES" b="1" u="sng" dirty="0">
                <a:solidFill>
                  <a:schemeClr val="accent5">
                    <a:lumMod val="50000"/>
                  </a:schemeClr>
                </a:solidFill>
                <a:latin typeface="Baskerville Old Face" panose="02020602080505020303" pitchFamily="18" charset="77"/>
                <a:cs typeface="Arial" panose="020B0604020202020204" pitchFamily="34" charset="0"/>
              </a:rPr>
              <a:t>incremento del 20%</a:t>
            </a:r>
            <a:endParaRPr lang="es-CO" b="1" u="sng" dirty="0">
              <a:solidFill>
                <a:schemeClr val="accent5">
                  <a:lumMod val="50000"/>
                </a:schemeClr>
              </a:solidFill>
              <a:latin typeface="Baskerville Old Face" panose="02020602080505020303" pitchFamily="18" charset="77"/>
              <a:cs typeface="Arial" panose="020B0604020202020204" pitchFamily="34" charset="0"/>
            </a:endParaRP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3F9C9BFF-1697-B5B7-04D3-F5425F711FFB}"/>
              </a:ext>
            </a:extLst>
          </p:cNvPr>
          <p:cNvSpPr/>
          <p:nvPr/>
        </p:nvSpPr>
        <p:spPr>
          <a:xfrm>
            <a:off x="2241346" y="1420460"/>
            <a:ext cx="5286870" cy="1028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77"/>
                <a:cs typeface="Arial" panose="020B0604020202020204" pitchFamily="34" charset="0"/>
              </a:rPr>
              <a:t>Micronegocios de la economía popular: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§"/>
              <a:defRPr/>
            </a:pPr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77"/>
                <a:cs typeface="Arial" panose="020B0604020202020204" pitchFamily="34" charset="0"/>
              </a:rPr>
              <a:t>Urbanos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§"/>
              <a:defRPr/>
            </a:pPr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77"/>
                <a:cs typeface="Arial" panose="020B0604020202020204" pitchFamily="34" charset="0"/>
              </a:rPr>
              <a:t>Rurales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§"/>
              <a:defRPr/>
            </a:pPr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77"/>
                <a:cs typeface="Arial" panose="020B0604020202020204" pitchFamily="34" charset="0"/>
              </a:rPr>
              <a:t>Pequeños productores de bajos ingresos </a:t>
            </a: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6899D508-09B9-A8C3-3E71-9F9091D514A2}"/>
              </a:ext>
            </a:extLst>
          </p:cNvPr>
          <p:cNvSpPr/>
          <p:nvPr/>
        </p:nvSpPr>
        <p:spPr>
          <a:xfrm>
            <a:off x="2241346" y="2523898"/>
            <a:ext cx="5802509" cy="54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§"/>
            </a:pPr>
            <a:r>
              <a:rPr lang="en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77"/>
                <a:cs typeface="Arial" panose="020B0604020202020204" pitchFamily="34" charset="0"/>
              </a:rPr>
              <a:t>Lograr que el </a:t>
            </a:r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77"/>
                <a:cs typeface="Arial" panose="020B0604020202020204" pitchFamily="34" charset="0"/>
              </a:rPr>
              <a:t>51</a:t>
            </a:r>
            <a:r>
              <a:rPr lang="en-CO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77"/>
                <a:cs typeface="Arial" panose="020B0604020202020204" pitchFamily="34" charset="0"/>
              </a:rPr>
              <a:t>% </a:t>
            </a:r>
            <a:r>
              <a:rPr lang="en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77"/>
                <a:cs typeface="Arial" panose="020B0604020202020204" pitchFamily="34" charset="0"/>
              </a:rPr>
              <a:t>de los micronegocios acceda al crédito formal.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§"/>
            </a:pPr>
            <a:r>
              <a:rPr lang="en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77"/>
                <a:cs typeface="Arial" panose="020B0604020202020204" pitchFamily="34" charset="0"/>
              </a:rPr>
              <a:t>Incluir con crédito a </a:t>
            </a:r>
            <a:r>
              <a:rPr lang="es-CO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77"/>
                <a:cs typeface="Arial" panose="020B0604020202020204" pitchFamily="34" charset="0"/>
              </a:rPr>
              <a:t>1</a:t>
            </a:r>
            <a:r>
              <a:rPr lang="en-CO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77"/>
                <a:cs typeface="Arial" panose="020B0604020202020204" pitchFamily="34" charset="0"/>
              </a:rPr>
              <a:t> millón </a:t>
            </a:r>
            <a:r>
              <a:rPr lang="en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77"/>
                <a:cs typeface="Arial" panose="020B0604020202020204" pitchFamily="34" charset="0"/>
              </a:rPr>
              <a:t>de micronegocios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77"/>
                <a:cs typeface="Arial" panose="020B0604020202020204" pitchFamily="34" charset="0"/>
              </a:rPr>
              <a:t> (al menos </a:t>
            </a:r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77"/>
                <a:cs typeface="Arial" panose="020B0604020202020204" pitchFamily="34" charset="0"/>
              </a:rPr>
              <a:t>80% 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77"/>
                <a:cs typeface="Arial" panose="020B0604020202020204" pitchFamily="34" charset="0"/>
              </a:rPr>
              <a:t>por primera vez):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92D92BDB-106E-9404-8F79-5DFBE816C2D2}"/>
              </a:ext>
            </a:extLst>
          </p:cNvPr>
          <p:cNvSpPr/>
          <p:nvPr/>
        </p:nvSpPr>
        <p:spPr>
          <a:xfrm>
            <a:off x="2241346" y="3867436"/>
            <a:ext cx="5286870" cy="864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dirty="0">
              <a:solidFill>
                <a:schemeClr val="tx1">
                  <a:lumMod val="75000"/>
                  <a:lumOff val="25000"/>
                </a:schemeClr>
              </a:solidFill>
              <a:latin typeface="Baskerville Old Face" panose="02020602080505020303" pitchFamily="18" charset="77"/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§"/>
              <a:defRPr/>
            </a:pPr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77"/>
                <a:cs typeface="Arial" panose="020B0604020202020204" pitchFamily="34" charset="0"/>
              </a:rPr>
              <a:t>Monto máximo desembolsado hasta </a:t>
            </a:r>
            <a:r>
              <a:rPr lang="es-CO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77"/>
                <a:cs typeface="Arial" panose="020B0604020202020204" pitchFamily="34" charset="0"/>
              </a:rPr>
              <a:t>5 millones de pesos</a:t>
            </a:r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77"/>
                <a:cs typeface="Arial" panose="020B0604020202020204" pitchFamily="34" charset="0"/>
              </a:rPr>
              <a:t>. 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§"/>
              <a:defRPr/>
            </a:pPr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77"/>
                <a:cs typeface="Arial" panose="020B0604020202020204" pitchFamily="34" charset="0"/>
              </a:rPr>
              <a:t>Plazos en condiciones flexibles de pago.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O" sz="1200" b="1" dirty="0">
              <a:solidFill>
                <a:schemeClr val="tx1">
                  <a:lumMod val="75000"/>
                  <a:lumOff val="25000"/>
                </a:schemeClr>
              </a:solidFill>
              <a:latin typeface="Baskerville Old Face" panose="02020602080505020303" pitchFamily="18" charset="77"/>
              <a:cs typeface="Arial" panose="020B0604020202020204" pitchFamily="34" charset="0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2AB4FF53-D047-EFDD-595D-C439A0797CDF}"/>
              </a:ext>
            </a:extLst>
          </p:cNvPr>
          <p:cNvSpPr/>
          <p:nvPr/>
        </p:nvSpPr>
        <p:spPr>
          <a:xfrm>
            <a:off x="3700032" y="3465109"/>
            <a:ext cx="3463800" cy="184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0000"/>
            </a:pPr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77"/>
                <a:cs typeface="Arial" panose="020B0604020202020204" pitchFamily="34" charset="0"/>
              </a:rPr>
              <a:t>100		300		300		300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BE353BE1-FA73-7702-2386-B2972ED14FF3}"/>
              </a:ext>
            </a:extLst>
          </p:cNvPr>
          <p:cNvSpPr/>
          <p:nvPr/>
        </p:nvSpPr>
        <p:spPr>
          <a:xfrm>
            <a:off x="3700032" y="3070047"/>
            <a:ext cx="3463800" cy="184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0000"/>
            </a:pPr>
            <a:r>
              <a:rPr lang="es-ES" sz="1200" b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77"/>
                <a:cs typeface="Arial" panose="020B0604020202020204" pitchFamily="34" charset="0"/>
              </a:rPr>
              <a:t>1		2		3		4</a:t>
            </a: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BF1F661C-1914-DF16-E3AF-0C2D73679C54}"/>
              </a:ext>
            </a:extLst>
          </p:cNvPr>
          <p:cNvSpPr/>
          <p:nvPr/>
        </p:nvSpPr>
        <p:spPr>
          <a:xfrm>
            <a:off x="3170643" y="3061598"/>
            <a:ext cx="529389" cy="184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0000"/>
            </a:pPr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77"/>
                <a:cs typeface="Arial" panose="020B0604020202020204" pitchFamily="34" charset="0"/>
              </a:rPr>
              <a:t>Año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BB5C6D57-2B52-45BD-4EEE-56020A2064A5}"/>
              </a:ext>
            </a:extLst>
          </p:cNvPr>
          <p:cNvSpPr/>
          <p:nvPr/>
        </p:nvSpPr>
        <p:spPr>
          <a:xfrm>
            <a:off x="3035929" y="3358846"/>
            <a:ext cx="798816" cy="436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0000"/>
            </a:pPr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77"/>
                <a:cs typeface="Arial" panose="020B0604020202020204" pitchFamily="34" charset="0"/>
              </a:rPr>
              <a:t>Incluidos (miles)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DEFC0616-E551-9D38-526E-51BAE55B6C52}"/>
              </a:ext>
            </a:extLst>
          </p:cNvPr>
          <p:cNvCxnSpPr>
            <a:cxnSpLocks/>
          </p:cNvCxnSpPr>
          <p:nvPr/>
        </p:nvCxnSpPr>
        <p:spPr>
          <a:xfrm>
            <a:off x="2823704" y="3337624"/>
            <a:ext cx="4372516" cy="0"/>
          </a:xfrm>
          <a:prstGeom prst="line">
            <a:avLst/>
          </a:prstGeom>
          <a:ln w="12700">
            <a:solidFill>
              <a:srgbClr val="276F8B">
                <a:alpha val="30299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DCB5FDB-C009-D182-61D9-65CC9EAF208E}"/>
              </a:ext>
            </a:extLst>
          </p:cNvPr>
          <p:cNvCxnSpPr>
            <a:cxnSpLocks/>
          </p:cNvCxnSpPr>
          <p:nvPr/>
        </p:nvCxnSpPr>
        <p:spPr>
          <a:xfrm flipV="1">
            <a:off x="2050247" y="1604801"/>
            <a:ext cx="0" cy="729864"/>
          </a:xfrm>
          <a:prstGeom prst="line">
            <a:avLst/>
          </a:prstGeom>
          <a:ln w="12700">
            <a:solidFill>
              <a:srgbClr val="276F8B">
                <a:alpha val="6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DEB2403E-D8AD-FCE5-196B-7C8ABBE917F1}"/>
              </a:ext>
            </a:extLst>
          </p:cNvPr>
          <p:cNvCxnSpPr>
            <a:cxnSpLocks/>
          </p:cNvCxnSpPr>
          <p:nvPr/>
        </p:nvCxnSpPr>
        <p:spPr>
          <a:xfrm flipV="1">
            <a:off x="2050247" y="2607760"/>
            <a:ext cx="0" cy="1041450"/>
          </a:xfrm>
          <a:prstGeom prst="line">
            <a:avLst/>
          </a:prstGeom>
          <a:ln w="12700">
            <a:solidFill>
              <a:srgbClr val="276F8B">
                <a:alpha val="6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173E194-D948-01A9-0152-F764E6FC95A2}"/>
              </a:ext>
            </a:extLst>
          </p:cNvPr>
          <p:cNvCxnSpPr>
            <a:cxnSpLocks/>
          </p:cNvCxnSpPr>
          <p:nvPr/>
        </p:nvCxnSpPr>
        <p:spPr>
          <a:xfrm flipV="1">
            <a:off x="2050247" y="3922884"/>
            <a:ext cx="0" cy="729864"/>
          </a:xfrm>
          <a:prstGeom prst="line">
            <a:avLst/>
          </a:prstGeom>
          <a:ln w="12700">
            <a:solidFill>
              <a:srgbClr val="276F8B">
                <a:alpha val="6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090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EAC57B259B2214D92FC921DAF158F2B" ma:contentTypeVersion="5" ma:contentTypeDescription="Crear nuevo documento." ma:contentTypeScope="" ma:versionID="7221b0f3df3d5aeeb523b5bf39c588d1">
  <xsd:schema xmlns:xsd="http://www.w3.org/2001/XMLSchema" xmlns:xs="http://www.w3.org/2001/XMLSchema" xmlns:p="http://schemas.microsoft.com/office/2006/metadata/properties" xmlns:ns3="167638ae-1a3a-4cab-80a2-fdd5c8df41f4" xmlns:ns4="dc532687-c1b1-464f-a7d1-8af07507fc97" targetNamespace="http://schemas.microsoft.com/office/2006/metadata/properties" ma:root="true" ma:fieldsID="5e2f3a4aa08cb8edf965b0ff1b2b5114" ns3:_="" ns4:_="">
    <xsd:import namespace="167638ae-1a3a-4cab-80a2-fdd5c8df41f4"/>
    <xsd:import namespace="dc532687-c1b1-464f-a7d1-8af07507fc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7638ae-1a3a-4cab-80a2-fdd5c8df41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532687-c1b1-464f-a7d1-8af07507fc9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AA7D43-44E3-4BBF-8DFF-9418153C60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7638ae-1a3a-4cab-80a2-fdd5c8df41f4"/>
    <ds:schemaRef ds:uri="dc532687-c1b1-464f-a7d1-8af07507fc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D9B8A-FBA1-470A-A40F-C3484A8300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3AAB79-7B07-4B32-AEB8-E1D1F760FD2B}">
  <ds:schemaRefs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dc532687-c1b1-464f-a7d1-8af07507fc97"/>
    <ds:schemaRef ds:uri="http://schemas.microsoft.com/office/infopath/2007/PartnerControls"/>
    <ds:schemaRef ds:uri="167638ae-1a3a-4cab-80a2-fdd5c8df41f4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7421</TotalTime>
  <Words>477</Words>
  <Application>Microsoft Office PowerPoint</Application>
  <PresentationFormat>Presentación en pantalla (16:9)</PresentationFormat>
  <Paragraphs>67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Baskerville Old Face</vt:lpstr>
      <vt:lpstr>Calibri</vt:lpstr>
      <vt:lpstr>Helvetica</vt:lpstr>
      <vt:lpstr>Montserrat Medium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Leyner Mosquera Perea</cp:lastModifiedBy>
  <cp:revision>78</cp:revision>
  <cp:lastPrinted>2022-10-28T19:46:36Z</cp:lastPrinted>
  <dcterms:created xsi:type="dcterms:W3CDTF">2018-11-28T19:36:46Z</dcterms:created>
  <dcterms:modified xsi:type="dcterms:W3CDTF">2022-11-01T14:18:48Z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0x0101009EAC57B259B2214D92FC921DAF158F2B</vt:lpwstr>
  </property>
</Properties>
</file>