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sldIdLst>
    <p:sldId id="256" r:id="rId5"/>
    <p:sldId id="257" r:id="rId6"/>
    <p:sldId id="265" r:id="rId7"/>
    <p:sldId id="430" r:id="rId8"/>
    <p:sldId id="431" r:id="rId9"/>
    <p:sldId id="432" r:id="rId10"/>
    <p:sldId id="452" r:id="rId11"/>
    <p:sldId id="438" r:id="rId12"/>
    <p:sldId id="439" r:id="rId13"/>
    <p:sldId id="434" r:id="rId14"/>
    <p:sldId id="443" r:id="rId15"/>
    <p:sldId id="435" r:id="rId16"/>
    <p:sldId id="444" r:id="rId17"/>
    <p:sldId id="442" r:id="rId18"/>
    <p:sldId id="445" r:id="rId19"/>
    <p:sldId id="446" r:id="rId20"/>
    <p:sldId id="455" r:id="rId21"/>
    <p:sldId id="447" r:id="rId22"/>
    <p:sldId id="456" r:id="rId23"/>
    <p:sldId id="436" r:id="rId24"/>
    <p:sldId id="437" r:id="rId25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>
          <p15:clr>
            <a:srgbClr val="A4A3A4"/>
          </p15:clr>
        </p15:guide>
        <p15:guide id="2" pos="3080">
          <p15:clr>
            <a:srgbClr val="A4A3A4"/>
          </p15:clr>
        </p15:guide>
        <p15:guide id="3" pos="2880">
          <p15:clr>
            <a:srgbClr val="A4A3A4"/>
          </p15:clr>
        </p15:guide>
        <p15:guide id="4" pos="5560">
          <p15:clr>
            <a:srgbClr val="A4A3A4"/>
          </p15:clr>
        </p15:guide>
        <p15:guide id="5" pos="2680">
          <p15:clr>
            <a:srgbClr val="A4A3A4"/>
          </p15:clr>
        </p15:guide>
        <p15:guide id="6" pos="2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DBE6FC"/>
    <a:srgbClr val="A2D4E2"/>
    <a:srgbClr val="3366CC"/>
    <a:srgbClr val="94C4F0"/>
    <a:srgbClr val="31859C"/>
    <a:srgbClr val="1381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19" d="100"/>
          <a:sy n="119" d="100"/>
        </p:scale>
        <p:origin x="96" y="474"/>
      </p:cViewPr>
      <p:guideLst>
        <p:guide orient="horz" pos="1786"/>
        <p:guide pos="3080"/>
        <p:guide pos="2880"/>
        <p:guide pos="5560"/>
        <p:guide pos="2680"/>
        <p:guide pos="2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263A5-10F5-457D-9AEC-BD16C1667DE8}" type="datetimeFigureOut">
              <a:rPr lang="es-CO" smtClean="0"/>
              <a:t>19/02/2020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530A0-4A8D-4721-89E5-531231DA8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8390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61273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6525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07460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149693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15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214349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38716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66831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55714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19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10046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66418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5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81951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5896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41490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6167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9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06052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10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32960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D7BFD-A926-4510-BFE5-6E3BA62FFB1F}" type="slidenum">
              <a:rPr lang="es-CO" smtClean="0"/>
              <a:t>11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2110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05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95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16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BFEE-A7DF-4FC6-A34F-6AEE5399F1F7}" type="datetimeFigureOut">
              <a:rPr lang="es-CO" smtClean="0"/>
              <a:t>19/02/2020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5524-C440-4047-9C5E-A3CE8DBF009D}" type="slidenum">
              <a:rPr lang="es-CO" smtClean="0"/>
              <a:t>‹Nº›</a:t>
            </a:fld>
            <a:endParaRPr lang="es-CO" dirty="0"/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1257299" y="302515"/>
            <a:ext cx="7886700" cy="494873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s-CO" sz="21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r"/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12" name="Marcador de contenido 2"/>
          <p:cNvSpPr>
            <a:spLocks noGrp="1"/>
          </p:cNvSpPr>
          <p:nvPr>
            <p:ph idx="1"/>
          </p:nvPr>
        </p:nvSpPr>
        <p:spPr>
          <a:xfrm>
            <a:off x="628650" y="1038497"/>
            <a:ext cx="8293677" cy="359422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668463" y="160338"/>
            <a:ext cx="914400" cy="914400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7673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imate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 rot="21066044">
            <a:off x="-4777152" y="-2469356"/>
            <a:ext cx="17707083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7" name="正方形/長方形 6"/>
          <p:cNvSpPr/>
          <p:nvPr userDrawn="1"/>
        </p:nvSpPr>
        <p:spPr>
          <a:xfrm rot="21066044">
            <a:off x="-3894977" y="2508499"/>
            <a:ext cx="17702467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8" name="正方形/長方形 7"/>
          <p:cNvSpPr/>
          <p:nvPr userDrawn="1"/>
        </p:nvSpPr>
        <p:spPr>
          <a:xfrm rot="21066044">
            <a:off x="-4777152" y="-2469356"/>
            <a:ext cx="17707083" cy="51435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9" name="正方形/長方形 8"/>
          <p:cNvSpPr/>
          <p:nvPr userDrawn="1"/>
        </p:nvSpPr>
        <p:spPr>
          <a:xfrm rot="21066044">
            <a:off x="-3894977" y="2508499"/>
            <a:ext cx="17702467" cy="51435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0" name="正方形/長方形 9"/>
          <p:cNvSpPr/>
          <p:nvPr userDrawn="1"/>
        </p:nvSpPr>
        <p:spPr>
          <a:xfrm rot="21066044">
            <a:off x="-4777152" y="-2469356"/>
            <a:ext cx="17707083" cy="5143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1" name="正方形/長方形 10"/>
          <p:cNvSpPr/>
          <p:nvPr userDrawn="1"/>
        </p:nvSpPr>
        <p:spPr>
          <a:xfrm rot="21066044">
            <a:off x="-3894977" y="2508499"/>
            <a:ext cx="17702467" cy="5143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2" name="正方形/長方形 11"/>
          <p:cNvSpPr/>
          <p:nvPr userDrawn="1"/>
        </p:nvSpPr>
        <p:spPr>
          <a:xfrm rot="21066044">
            <a:off x="-4777152" y="-2469356"/>
            <a:ext cx="17707083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sp>
        <p:nvSpPr>
          <p:cNvPr id="13" name="正方形/長方形 12"/>
          <p:cNvSpPr/>
          <p:nvPr userDrawn="1"/>
        </p:nvSpPr>
        <p:spPr>
          <a:xfrm rot="21066044">
            <a:off x="-3894977" y="2508499"/>
            <a:ext cx="17702467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00"/>
          </a:p>
        </p:txBody>
      </p:sp>
      <p:grpSp>
        <p:nvGrpSpPr>
          <p:cNvPr id="14" name="グループ化 13"/>
          <p:cNvGrpSpPr/>
          <p:nvPr userDrawn="1"/>
        </p:nvGrpSpPr>
        <p:grpSpPr>
          <a:xfrm rot="17100000">
            <a:off x="3250893" y="1102337"/>
            <a:ext cx="2633975" cy="2658784"/>
            <a:chOff x="6682240" y="2680152"/>
            <a:chExt cx="5040000" cy="5040000"/>
          </a:xfrm>
        </p:grpSpPr>
        <p:sp>
          <p:nvSpPr>
            <p:cNvPr id="15" name="円/楕円 14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sp>
          <p:nvSpPr>
            <p:cNvPr id="16" name="アーチ 15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801423"/>
                <a:gd name="adj3" fmla="val 148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グループ化 16"/>
          <p:cNvGrpSpPr>
            <a:grpSpLocks noChangeAspect="1"/>
          </p:cNvGrpSpPr>
          <p:nvPr userDrawn="1"/>
        </p:nvGrpSpPr>
        <p:grpSpPr>
          <a:xfrm rot="11994079">
            <a:off x="3123460" y="1018491"/>
            <a:ext cx="2890047" cy="2889796"/>
            <a:chOff x="6682240" y="2680152"/>
            <a:chExt cx="5040000" cy="5040000"/>
          </a:xfrm>
        </p:grpSpPr>
        <p:sp>
          <p:nvSpPr>
            <p:cNvPr id="18" name="円/楕円 17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sp>
          <p:nvSpPr>
            <p:cNvPr id="19" name="アーチ 18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829372"/>
                <a:gd name="adj3" fmla="val 148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グループ化 19"/>
          <p:cNvGrpSpPr>
            <a:grpSpLocks noChangeAspect="1"/>
          </p:cNvGrpSpPr>
          <p:nvPr userDrawn="1"/>
        </p:nvGrpSpPr>
        <p:grpSpPr>
          <a:xfrm rot="3600000">
            <a:off x="3011013" y="904749"/>
            <a:ext cx="3123112" cy="3123383"/>
            <a:chOff x="6682240" y="2680152"/>
            <a:chExt cx="5040000" cy="5040000"/>
          </a:xfrm>
        </p:grpSpPr>
        <p:sp>
          <p:nvSpPr>
            <p:cNvPr id="21" name="円/楕円 20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sp>
          <p:nvSpPr>
            <p:cNvPr id="22" name="アーチ 21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90965"/>
                <a:gd name="adj3" fmla="val 141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グループ化 22"/>
          <p:cNvGrpSpPr>
            <a:grpSpLocks noChangeAspect="1"/>
          </p:cNvGrpSpPr>
          <p:nvPr userDrawn="1"/>
        </p:nvGrpSpPr>
        <p:grpSpPr>
          <a:xfrm rot="18000000">
            <a:off x="2870096" y="769323"/>
            <a:ext cx="3403697" cy="3403993"/>
            <a:chOff x="6682240" y="2680152"/>
            <a:chExt cx="5040000" cy="5040000"/>
          </a:xfrm>
        </p:grpSpPr>
        <p:sp>
          <p:nvSpPr>
            <p:cNvPr id="24" name="円/楕円 23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sp>
          <p:nvSpPr>
            <p:cNvPr id="25" name="アーチ 24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81764"/>
                <a:gd name="adj3" fmla="val 134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グループ化 25"/>
          <p:cNvGrpSpPr>
            <a:grpSpLocks noChangeAspect="1"/>
          </p:cNvGrpSpPr>
          <p:nvPr userDrawn="1"/>
        </p:nvGrpSpPr>
        <p:grpSpPr>
          <a:xfrm rot="7511662">
            <a:off x="2737051" y="646171"/>
            <a:ext cx="3673635" cy="3673954"/>
            <a:chOff x="6682240" y="2680152"/>
            <a:chExt cx="5040000" cy="5040000"/>
          </a:xfrm>
        </p:grpSpPr>
        <p:sp>
          <p:nvSpPr>
            <p:cNvPr id="27" name="円/楕円 26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sp>
          <p:nvSpPr>
            <p:cNvPr id="28" name="アーチ 27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55127"/>
                <a:gd name="adj3" fmla="val 1245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グループ化 28"/>
          <p:cNvGrpSpPr>
            <a:grpSpLocks noChangeAspect="1"/>
          </p:cNvGrpSpPr>
          <p:nvPr userDrawn="1"/>
        </p:nvGrpSpPr>
        <p:grpSpPr>
          <a:xfrm rot="10993309">
            <a:off x="2585293" y="488709"/>
            <a:ext cx="4053087" cy="4052735"/>
            <a:chOff x="6682240" y="2680152"/>
            <a:chExt cx="5040000" cy="5040000"/>
          </a:xfrm>
        </p:grpSpPr>
        <p:sp>
          <p:nvSpPr>
            <p:cNvPr id="30" name="円/楕円 29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/>
            </a:p>
          </p:txBody>
        </p:sp>
        <p:sp>
          <p:nvSpPr>
            <p:cNvPr id="31" name="アーチ 30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48913"/>
                <a:gd name="adj3" fmla="val 110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900">
                <a:solidFill>
                  <a:schemeClr val="tx1"/>
                </a:solidFill>
              </a:endParaRPr>
            </a:p>
          </p:txBody>
        </p:sp>
      </p:grpSp>
      <p:sp>
        <p:nvSpPr>
          <p:cNvPr id="3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85800" y="1986429"/>
            <a:ext cx="7772400" cy="793000"/>
          </a:xfrm>
        </p:spPr>
        <p:txBody>
          <a:bodyPr anchor="t">
            <a:noAutofit/>
          </a:bodyPr>
          <a:lstStyle>
            <a:lvl1pPr algn="ctr">
              <a:defRPr sz="4800" baseline="0">
                <a:solidFill>
                  <a:schemeClr val="accent1"/>
                </a:solidFill>
                <a:latin typeface="Route 159 UltraLight" pitchFamily="50" charset="0"/>
              </a:defRPr>
            </a:lvl1pPr>
          </a:lstStyle>
          <a:p>
            <a:r>
              <a:rPr kumimoji="1" lang="en-US" altLang="ja-JP" dirty="0"/>
              <a:t>YOUR TITLE GOES HERE</a:t>
            </a:r>
            <a:endParaRPr kumimoji="1" lang="ja-JP" altLang="en-US" dirty="0"/>
          </a:p>
        </p:txBody>
      </p:sp>
      <p:sp>
        <p:nvSpPr>
          <p:cNvPr id="33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683230" y="2751795"/>
            <a:ext cx="7777539" cy="432023"/>
          </a:xfrm>
        </p:spPr>
        <p:txBody>
          <a:bodyPr anchor="b">
            <a:noAutofit/>
          </a:bodyPr>
          <a:lstStyle>
            <a:lvl1pPr algn="ctr">
              <a:defRPr sz="2000">
                <a:solidFill>
                  <a:schemeClr val="tx2"/>
                </a:solidFill>
                <a:latin typeface="Route 159 UltraLight" pitchFamily="50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683230" y="4263938"/>
            <a:ext cx="7777539" cy="756084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08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Information</a:t>
            </a:r>
            <a:endParaRPr kumimoji="1" lang="ja-JP" altLang="en-US" dirty="0"/>
          </a:p>
        </p:txBody>
      </p:sp>
      <p:grpSp>
        <p:nvGrpSpPr>
          <p:cNvPr id="35" name="グループ化 34"/>
          <p:cNvGrpSpPr/>
          <p:nvPr userDrawn="1"/>
        </p:nvGrpSpPr>
        <p:grpSpPr>
          <a:xfrm>
            <a:off x="4297980" y="4047914"/>
            <a:ext cx="544116" cy="94264"/>
            <a:chOff x="8595214" y="6592642"/>
            <a:chExt cx="1088138" cy="188527"/>
          </a:xfrm>
        </p:grpSpPr>
        <p:sp>
          <p:nvSpPr>
            <p:cNvPr id="36" name="円/楕円 35"/>
            <p:cNvSpPr/>
            <p:nvPr userDrawn="1"/>
          </p:nvSpPr>
          <p:spPr>
            <a:xfrm>
              <a:off x="9048943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900"/>
            </a:p>
          </p:txBody>
        </p:sp>
        <p:sp>
          <p:nvSpPr>
            <p:cNvPr id="37" name="円/楕円 36"/>
            <p:cNvSpPr/>
            <p:nvPr userDrawn="1"/>
          </p:nvSpPr>
          <p:spPr>
            <a:xfrm>
              <a:off x="8595214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900"/>
            </a:p>
          </p:txBody>
        </p:sp>
        <p:sp>
          <p:nvSpPr>
            <p:cNvPr id="38" name="円/楕円 37"/>
            <p:cNvSpPr/>
            <p:nvPr userDrawn="1"/>
          </p:nvSpPr>
          <p:spPr>
            <a:xfrm>
              <a:off x="9494825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900"/>
            </a:p>
          </p:txBody>
        </p:sp>
      </p:grpSp>
      <p:sp>
        <p:nvSpPr>
          <p:cNvPr id="39" name="円/楕円 38"/>
          <p:cNvSpPr/>
          <p:nvPr userDrawn="1"/>
        </p:nvSpPr>
        <p:spPr>
          <a:xfrm>
            <a:off x="3519936" y="1213103"/>
            <a:ext cx="432085" cy="4320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900"/>
          </a:p>
        </p:txBody>
      </p:sp>
      <p:sp>
        <p:nvSpPr>
          <p:cNvPr id="40" name="円/楕円 39"/>
          <p:cNvSpPr/>
          <p:nvPr userDrawn="1"/>
        </p:nvSpPr>
        <p:spPr>
          <a:xfrm>
            <a:off x="4077284" y="1213103"/>
            <a:ext cx="432085" cy="4320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900"/>
          </a:p>
        </p:txBody>
      </p:sp>
      <p:sp>
        <p:nvSpPr>
          <p:cNvPr id="41" name="円/楕円 40"/>
          <p:cNvSpPr/>
          <p:nvPr userDrawn="1"/>
        </p:nvSpPr>
        <p:spPr>
          <a:xfrm>
            <a:off x="4634631" y="1213103"/>
            <a:ext cx="432085" cy="4320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900"/>
          </a:p>
        </p:txBody>
      </p:sp>
      <p:sp>
        <p:nvSpPr>
          <p:cNvPr id="42" name="円/楕円 41"/>
          <p:cNvSpPr/>
          <p:nvPr userDrawn="1"/>
        </p:nvSpPr>
        <p:spPr>
          <a:xfrm>
            <a:off x="5191979" y="1213103"/>
            <a:ext cx="432085" cy="4320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900"/>
          </a:p>
        </p:txBody>
      </p:sp>
    </p:spTree>
    <p:extLst>
      <p:ext uri="{BB962C8B-B14F-4D97-AF65-F5344CB8AC3E}">
        <p14:creationId xmlns:p14="http://schemas.microsoft.com/office/powerpoint/2010/main" val="217843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ac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ac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ac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decel="10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3" decel="10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6" decel="10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2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9" presetClass="entr" presetSubtype="0" decel="10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9" presetClass="entr" presetSubtype="0" decel="10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9" presetClass="entr" presetSubtype="0" decel="10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9" presetClass="entr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5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5" presetClass="exit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7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7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5" presetClass="exit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7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7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5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7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7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5" presetClass="exit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7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7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5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7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7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" presetClass="entr" presetSubtype="2" decel="100000" fill="hold" grpId="0" nodeType="withEffect">
                                  <p:stCondLst>
                                    <p:cond delay="1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8" decel="100000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1" decel="10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1" decel="10000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1" decel="10000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1" decel="10000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5" presetClass="entr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5" presetClass="entr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5" presetClass="entr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5" presetClass="entr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300"/>
                            </p:stCondLst>
                            <p:childTnLst>
                              <p:par>
                                <p:cTn id="19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300"/>
                            </p:stCondLst>
                            <p:childTnLst>
                              <p:par>
                                <p:cTn id="1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2" grpId="0"/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50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357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94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81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802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45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60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000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41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D99FA-6287-F142-B37B-E8AE046167C9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853B9-C74E-A14A-9659-8F3953DB2F40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 flipH="1">
            <a:off x="8823910" y="-1"/>
            <a:ext cx="320090" cy="642129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 7"/>
          <p:cNvSpPr/>
          <p:nvPr userDrawn="1"/>
        </p:nvSpPr>
        <p:spPr>
          <a:xfrm flipH="1">
            <a:off x="-6" y="-1"/>
            <a:ext cx="8823915" cy="642129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9" name="Imagen 8" descr="Logo-Minhaciend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21064"/>
            <a:ext cx="1900403" cy="32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22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0" r:id="rId13"/>
  </p:sldLayoutIdLst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minhacienda.gov.co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minhacienda.gov.co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lantilla-PPT-MHCP-16-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74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220218" y="768624"/>
            <a:ext cx="8861881" cy="4219033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53475" y="1773361"/>
              <a:ext cx="7148192" cy="385670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" name="Rectángulo 18"/>
          <p:cNvSpPr/>
          <p:nvPr/>
        </p:nvSpPr>
        <p:spPr>
          <a:xfrm>
            <a:off x="516335" y="1614150"/>
            <a:ext cx="8346355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 smtClean="0"/>
              <a:t>Saldos </a:t>
            </a:r>
            <a:r>
              <a:rPr lang="es-CO" sz="2000" dirty="0"/>
              <a:t>y Movimientos </a:t>
            </a:r>
            <a:r>
              <a:rPr lang="es-CO" sz="2000" dirty="0" smtClean="0"/>
              <a:t>por Unidad Ejecutora</a:t>
            </a:r>
            <a:endParaRPr lang="es-CO" sz="2000" dirty="0"/>
          </a:p>
          <a:p>
            <a:pPr marL="228600" lvl="2" indent="0">
              <a:buNone/>
              <a:defRPr/>
            </a:pPr>
            <a:r>
              <a:rPr lang="es-CO" sz="2000" dirty="0">
                <a:solidFill>
                  <a:schemeClr val="tx2"/>
                </a:solidFill>
              </a:rPr>
              <a:t>  </a:t>
            </a:r>
            <a:r>
              <a:rPr lang="es-CO" dirty="0">
                <a:solidFill>
                  <a:schemeClr val="tx2"/>
                </a:solidFill>
              </a:rPr>
              <a:t>  (</a:t>
            </a:r>
            <a:r>
              <a:rPr lang="es-CO" dirty="0" smtClean="0">
                <a:solidFill>
                  <a:schemeClr val="tx2"/>
                </a:solidFill>
              </a:rPr>
              <a:t>CON/ Consultas/ </a:t>
            </a:r>
            <a:r>
              <a:rPr lang="es-CO" dirty="0" err="1" smtClean="0">
                <a:solidFill>
                  <a:schemeClr val="tx2"/>
                </a:solidFill>
              </a:rPr>
              <a:t>Sadol</a:t>
            </a:r>
            <a:r>
              <a:rPr lang="es-CO" dirty="0" smtClean="0">
                <a:solidFill>
                  <a:schemeClr val="tx2"/>
                </a:solidFill>
              </a:rPr>
              <a:t> Inicial, T. </a:t>
            </a:r>
            <a:r>
              <a:rPr lang="es-CO" dirty="0" err="1" smtClean="0">
                <a:solidFill>
                  <a:schemeClr val="tx2"/>
                </a:solidFill>
              </a:rPr>
              <a:t>Mv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 err="1" smtClean="0">
                <a:solidFill>
                  <a:schemeClr val="tx2"/>
                </a:solidFill>
              </a:rPr>
              <a:t>Db</a:t>
            </a:r>
            <a:r>
              <a:rPr lang="es-CO" dirty="0" smtClean="0">
                <a:solidFill>
                  <a:schemeClr val="tx2"/>
                </a:solidFill>
              </a:rPr>
              <a:t>, T. </a:t>
            </a:r>
            <a:r>
              <a:rPr lang="es-CO" dirty="0" err="1" smtClean="0">
                <a:solidFill>
                  <a:schemeClr val="tx2"/>
                </a:solidFill>
              </a:rPr>
              <a:t>Mv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 err="1" smtClean="0">
                <a:solidFill>
                  <a:schemeClr val="tx2"/>
                </a:solidFill>
              </a:rPr>
              <a:t>Hb</a:t>
            </a:r>
            <a:r>
              <a:rPr lang="es-CO" dirty="0" smtClean="0">
                <a:solidFill>
                  <a:schemeClr val="tx2"/>
                </a:solidFill>
              </a:rPr>
              <a:t> y </a:t>
            </a:r>
            <a:r>
              <a:rPr lang="es-CO" dirty="0" err="1" smtClean="0">
                <a:solidFill>
                  <a:schemeClr val="tx2"/>
                </a:solidFill>
              </a:rPr>
              <a:t>Sdo</a:t>
            </a:r>
            <a:r>
              <a:rPr lang="es-CO" dirty="0" smtClean="0">
                <a:solidFill>
                  <a:schemeClr val="tx2"/>
                </a:solidFill>
              </a:rPr>
              <a:t> Final/Saldos y </a:t>
            </a:r>
            <a:r>
              <a:rPr lang="es-CO" dirty="0" smtClean="0">
                <a:solidFill>
                  <a:schemeClr val="tx2"/>
                </a:solidFill>
              </a:rPr>
              <a:t>	Movimientos </a:t>
            </a:r>
            <a:r>
              <a:rPr lang="es-CO" dirty="0" smtClean="0">
                <a:solidFill>
                  <a:schemeClr val="tx2"/>
                </a:solidFill>
              </a:rPr>
              <a:t>por Unidad 	Ejecutora)</a:t>
            </a:r>
          </a:p>
          <a:p>
            <a:pPr marL="228600" lvl="2" indent="0">
              <a:buNone/>
              <a:defRPr/>
            </a:pPr>
            <a:endParaRPr lang="es-CO" sz="11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 smtClean="0"/>
              <a:t>Saldos </a:t>
            </a:r>
            <a:r>
              <a:rPr lang="es-CO" sz="2000" dirty="0"/>
              <a:t>y Movimientos Códigos Contables </a:t>
            </a:r>
            <a:r>
              <a:rPr lang="es-CO" sz="2000" dirty="0" smtClean="0"/>
              <a:t>Unidad Ejecutora</a:t>
            </a:r>
            <a:endParaRPr lang="es-CO" sz="2000" dirty="0"/>
          </a:p>
          <a:p>
            <a:pPr marL="228600" lvl="2" indent="0">
              <a:buNone/>
              <a:defRPr/>
            </a:pPr>
            <a:r>
              <a:rPr lang="es-CO" sz="2000" dirty="0">
                <a:solidFill>
                  <a:schemeClr val="tx2"/>
                </a:solidFill>
              </a:rPr>
              <a:t>  </a:t>
            </a:r>
            <a:r>
              <a:rPr lang="es-CO" dirty="0">
                <a:solidFill>
                  <a:schemeClr val="tx2"/>
                </a:solidFill>
              </a:rPr>
              <a:t>  (</a:t>
            </a:r>
            <a:r>
              <a:rPr lang="es-CO" dirty="0" smtClean="0">
                <a:solidFill>
                  <a:schemeClr val="tx2"/>
                </a:solidFill>
              </a:rPr>
              <a:t>CON/ Consultas/ Saldos Contables por Unidad Ejecutora/ </a:t>
            </a:r>
            <a:r>
              <a:rPr lang="es-CO" dirty="0">
                <a:solidFill>
                  <a:schemeClr val="tx2"/>
                </a:solidFill>
              </a:rPr>
              <a:t>Saldos </a:t>
            </a:r>
            <a:r>
              <a:rPr lang="es-CO" dirty="0" smtClean="0">
                <a:solidFill>
                  <a:schemeClr val="tx2"/>
                </a:solidFill>
              </a:rPr>
              <a:t>y Movimientos </a:t>
            </a:r>
            <a:r>
              <a:rPr lang="es-CO" dirty="0" smtClean="0">
                <a:solidFill>
                  <a:schemeClr val="tx2"/>
                </a:solidFill>
              </a:rPr>
              <a:t>	por </a:t>
            </a:r>
            <a:r>
              <a:rPr lang="es-CO" dirty="0" smtClean="0">
                <a:solidFill>
                  <a:schemeClr val="tx2"/>
                </a:solidFill>
              </a:rPr>
              <a:t>Código Contables Unidad Ejecutora)</a:t>
            </a:r>
            <a:endParaRPr lang="es-CO" dirty="0">
              <a:solidFill>
                <a:schemeClr val="tx2"/>
              </a:solidFill>
            </a:endParaRPr>
          </a:p>
          <a:p>
            <a:pPr marL="571500" lvl="2" indent="-342900">
              <a:buFont typeface="Arial" panose="020B0604020202020204" pitchFamily="34" charset="0"/>
              <a:buChar char="­"/>
              <a:defRPr/>
            </a:pPr>
            <a:endParaRPr lang="es-CO" sz="1100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 smtClean="0"/>
              <a:t>Saldos </a:t>
            </a:r>
            <a:r>
              <a:rPr lang="es-CO" sz="2000" dirty="0"/>
              <a:t>y Movimientos </a:t>
            </a:r>
            <a:r>
              <a:rPr lang="es-CO" sz="2000" dirty="0" smtClean="0"/>
              <a:t>Auxiliares por Código contable Unidad </a:t>
            </a:r>
            <a:r>
              <a:rPr lang="es-CO" sz="2000" dirty="0"/>
              <a:t>Ejecutora</a:t>
            </a:r>
          </a:p>
          <a:p>
            <a:pPr marL="228600" lvl="2" indent="0">
              <a:buNone/>
              <a:defRPr/>
            </a:pPr>
            <a:r>
              <a:rPr lang="es-CO" sz="2000" dirty="0">
                <a:solidFill>
                  <a:schemeClr val="tx2"/>
                </a:solidFill>
              </a:rPr>
              <a:t>   </a:t>
            </a:r>
            <a:r>
              <a:rPr lang="es-CO" dirty="0">
                <a:solidFill>
                  <a:schemeClr val="tx2"/>
                </a:solidFill>
              </a:rPr>
              <a:t>(CON</a:t>
            </a:r>
            <a:r>
              <a:rPr lang="es-CO" dirty="0" smtClean="0">
                <a:solidFill>
                  <a:schemeClr val="tx2"/>
                </a:solidFill>
              </a:rPr>
              <a:t>/ Consultas/ Saldos </a:t>
            </a:r>
            <a:r>
              <a:rPr lang="es-CO" dirty="0">
                <a:solidFill>
                  <a:schemeClr val="tx2"/>
                </a:solidFill>
              </a:rPr>
              <a:t>Contables por Unidad Ejecutora </a:t>
            </a:r>
            <a:r>
              <a:rPr lang="es-CO" dirty="0" smtClean="0">
                <a:solidFill>
                  <a:schemeClr val="tx2"/>
                </a:solidFill>
              </a:rPr>
              <a:t>/ Saldos </a:t>
            </a:r>
            <a:r>
              <a:rPr lang="es-CO" dirty="0">
                <a:solidFill>
                  <a:schemeClr val="tx2"/>
                </a:solidFill>
              </a:rPr>
              <a:t>y Movimientos </a:t>
            </a:r>
            <a:r>
              <a:rPr lang="es-CO" dirty="0" smtClean="0">
                <a:solidFill>
                  <a:schemeClr val="tx2"/>
                </a:solidFill>
              </a:rPr>
              <a:t>	Auxiliar por Código Contable Unidad </a:t>
            </a:r>
            <a:r>
              <a:rPr lang="es-CO" dirty="0">
                <a:solidFill>
                  <a:schemeClr val="tx2"/>
                </a:solidFill>
              </a:rPr>
              <a:t>Ejecutora</a:t>
            </a:r>
            <a:r>
              <a:rPr lang="es-CO" dirty="0" smtClean="0">
                <a:solidFill>
                  <a:schemeClr val="tx2"/>
                </a:solidFill>
              </a:rPr>
              <a:t>)</a:t>
            </a:r>
            <a:endParaRPr lang="es-CO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261748" y="863751"/>
            <a:ext cx="2660408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 UNIDAD 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grpSp>
        <p:nvGrpSpPr>
          <p:cNvPr id="8" name="Group 41"/>
          <p:cNvGrpSpPr/>
          <p:nvPr/>
        </p:nvGrpSpPr>
        <p:grpSpPr>
          <a:xfrm>
            <a:off x="337895" y="668925"/>
            <a:ext cx="1232684" cy="1211613"/>
            <a:chOff x="4144089" y="2356728"/>
            <a:chExt cx="3903822" cy="3883099"/>
          </a:xfrm>
        </p:grpSpPr>
        <p:sp>
          <p:nvSpPr>
            <p:cNvPr id="9" name="Freeform 48"/>
            <p:cNvSpPr>
              <a:spLocks/>
            </p:cNvSpPr>
            <p:nvPr/>
          </p:nvSpPr>
          <p:spPr bwMode="auto">
            <a:xfrm rot="18900000">
              <a:off x="4539522" y="4419709"/>
              <a:ext cx="849527" cy="648300"/>
            </a:xfrm>
            <a:custGeom>
              <a:avLst/>
              <a:gdLst>
                <a:gd name="T0" fmla="*/ 0 w 971"/>
                <a:gd name="T1" fmla="*/ 74 h 741"/>
                <a:gd name="T2" fmla="*/ 653 w 971"/>
                <a:gd name="T3" fmla="*/ 0 h 741"/>
                <a:gd name="T4" fmla="*/ 971 w 971"/>
                <a:gd name="T5" fmla="*/ 384 h 741"/>
                <a:gd name="T6" fmla="*/ 403 w 971"/>
                <a:gd name="T7" fmla="*/ 741 h 741"/>
                <a:gd name="T8" fmla="*/ 133 w 971"/>
                <a:gd name="T9" fmla="*/ 566 h 741"/>
                <a:gd name="T10" fmla="*/ 0 w 971"/>
                <a:gd name="T11" fmla="*/ 74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1" h="741">
                  <a:moveTo>
                    <a:pt x="0" y="74"/>
                  </a:moveTo>
                  <a:lnTo>
                    <a:pt x="653" y="0"/>
                  </a:lnTo>
                  <a:lnTo>
                    <a:pt x="971" y="384"/>
                  </a:lnTo>
                  <a:lnTo>
                    <a:pt x="403" y="741"/>
                  </a:lnTo>
                  <a:lnTo>
                    <a:pt x="133" y="566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FCC709">
                <a:lumMod val="50000"/>
              </a:srgbClr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10" name="Freeform 49"/>
            <p:cNvSpPr>
              <a:spLocks/>
            </p:cNvSpPr>
            <p:nvPr/>
          </p:nvSpPr>
          <p:spPr bwMode="auto">
            <a:xfrm rot="18900000">
              <a:off x="4718431" y="4331402"/>
              <a:ext cx="519691" cy="343835"/>
            </a:xfrm>
            <a:custGeom>
              <a:avLst/>
              <a:gdLst>
                <a:gd name="T0" fmla="*/ 36 w 594"/>
                <a:gd name="T1" fmla="*/ 393 h 393"/>
                <a:gd name="T2" fmla="*/ 594 w 594"/>
                <a:gd name="T3" fmla="*/ 331 h 393"/>
                <a:gd name="T4" fmla="*/ 407 w 594"/>
                <a:gd name="T5" fmla="*/ 80 h 393"/>
                <a:gd name="T6" fmla="*/ 152 w 594"/>
                <a:gd name="T7" fmla="*/ 0 h 393"/>
                <a:gd name="T8" fmla="*/ 0 w 594"/>
                <a:gd name="T9" fmla="*/ 42 h 393"/>
                <a:gd name="T10" fmla="*/ 0 w 594"/>
                <a:gd name="T11" fmla="*/ 246 h 393"/>
                <a:gd name="T12" fmla="*/ 36 w 594"/>
                <a:gd name="T1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4" h="393">
                  <a:moveTo>
                    <a:pt x="36" y="393"/>
                  </a:moveTo>
                  <a:lnTo>
                    <a:pt x="594" y="331"/>
                  </a:lnTo>
                  <a:lnTo>
                    <a:pt x="407" y="80"/>
                  </a:lnTo>
                  <a:lnTo>
                    <a:pt x="152" y="0"/>
                  </a:lnTo>
                  <a:lnTo>
                    <a:pt x="0" y="42"/>
                  </a:lnTo>
                  <a:lnTo>
                    <a:pt x="0" y="246"/>
                  </a:lnTo>
                  <a:lnTo>
                    <a:pt x="36" y="393"/>
                  </a:lnTo>
                  <a:close/>
                </a:path>
              </a:pathLst>
            </a:custGeom>
            <a:solidFill>
              <a:srgbClr val="118CE7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11" name="Freeform 50"/>
            <p:cNvSpPr>
              <a:spLocks/>
            </p:cNvSpPr>
            <p:nvPr/>
          </p:nvSpPr>
          <p:spPr bwMode="auto">
            <a:xfrm rot="18900000">
              <a:off x="5177606" y="5015508"/>
              <a:ext cx="465446" cy="726166"/>
            </a:xfrm>
            <a:custGeom>
              <a:avLst/>
              <a:gdLst>
                <a:gd name="T0" fmla="*/ 55 w 225"/>
                <a:gd name="T1" fmla="*/ 351 h 351"/>
                <a:gd name="T2" fmla="*/ 210 w 225"/>
                <a:gd name="T3" fmla="*/ 304 h 351"/>
                <a:gd name="T4" fmla="*/ 225 w 225"/>
                <a:gd name="T5" fmla="*/ 70 h 351"/>
                <a:gd name="T6" fmla="*/ 163 w 225"/>
                <a:gd name="T7" fmla="*/ 0 h 351"/>
                <a:gd name="T8" fmla="*/ 36 w 225"/>
                <a:gd name="T9" fmla="*/ 84 h 351"/>
                <a:gd name="T10" fmla="*/ 0 w 225"/>
                <a:gd name="T11" fmla="*/ 200 h 351"/>
                <a:gd name="T12" fmla="*/ 55 w 225"/>
                <a:gd name="T13" fmla="*/ 35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5" h="351">
                  <a:moveTo>
                    <a:pt x="55" y="351"/>
                  </a:moveTo>
                  <a:cubicBezTo>
                    <a:pt x="210" y="304"/>
                    <a:pt x="210" y="304"/>
                    <a:pt x="210" y="304"/>
                  </a:cubicBezTo>
                  <a:cubicBezTo>
                    <a:pt x="225" y="70"/>
                    <a:pt x="225" y="70"/>
                    <a:pt x="225" y="7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3" y="0"/>
                    <a:pt x="38" y="82"/>
                    <a:pt x="36" y="84"/>
                  </a:cubicBezTo>
                  <a:cubicBezTo>
                    <a:pt x="35" y="85"/>
                    <a:pt x="0" y="200"/>
                    <a:pt x="0" y="200"/>
                  </a:cubicBezTo>
                  <a:lnTo>
                    <a:pt x="55" y="351"/>
                  </a:lnTo>
                  <a:close/>
                </a:path>
              </a:pathLst>
            </a:custGeom>
            <a:solidFill>
              <a:srgbClr val="FCC709">
                <a:lumMod val="50000"/>
              </a:srgbClr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12" name="Freeform 51"/>
            <p:cNvSpPr>
              <a:spLocks/>
            </p:cNvSpPr>
            <p:nvPr/>
          </p:nvSpPr>
          <p:spPr bwMode="auto">
            <a:xfrm rot="18900000">
              <a:off x="5576076" y="4782825"/>
              <a:ext cx="677172" cy="494318"/>
            </a:xfrm>
            <a:custGeom>
              <a:avLst/>
              <a:gdLst>
                <a:gd name="T0" fmla="*/ 6 w 327"/>
                <a:gd name="T1" fmla="*/ 23 h 239"/>
                <a:gd name="T2" fmla="*/ 327 w 327"/>
                <a:gd name="T3" fmla="*/ 0 h 239"/>
                <a:gd name="T4" fmla="*/ 249 w 327"/>
                <a:gd name="T5" fmla="*/ 160 h 239"/>
                <a:gd name="T6" fmla="*/ 108 w 327"/>
                <a:gd name="T7" fmla="*/ 239 h 239"/>
                <a:gd name="T8" fmla="*/ 1 w 327"/>
                <a:gd name="T9" fmla="*/ 152 h 239"/>
                <a:gd name="T10" fmla="*/ 6 w 327"/>
                <a:gd name="T11" fmla="*/ 23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7" h="239">
                  <a:moveTo>
                    <a:pt x="6" y="23"/>
                  </a:moveTo>
                  <a:cubicBezTo>
                    <a:pt x="327" y="0"/>
                    <a:pt x="327" y="0"/>
                    <a:pt x="327" y="0"/>
                  </a:cubicBezTo>
                  <a:cubicBezTo>
                    <a:pt x="249" y="160"/>
                    <a:pt x="249" y="160"/>
                    <a:pt x="249" y="160"/>
                  </a:cubicBezTo>
                  <a:cubicBezTo>
                    <a:pt x="249" y="160"/>
                    <a:pt x="113" y="239"/>
                    <a:pt x="108" y="239"/>
                  </a:cubicBezTo>
                  <a:cubicBezTo>
                    <a:pt x="103" y="238"/>
                    <a:pt x="3" y="152"/>
                    <a:pt x="1" y="152"/>
                  </a:cubicBezTo>
                  <a:cubicBezTo>
                    <a:pt x="0" y="151"/>
                    <a:pt x="6" y="23"/>
                    <a:pt x="6" y="23"/>
                  </a:cubicBezTo>
                  <a:close/>
                </a:path>
              </a:pathLst>
            </a:custGeom>
            <a:solidFill>
              <a:srgbClr val="118CE7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13" name="Freeform 52"/>
            <p:cNvSpPr>
              <a:spLocks/>
            </p:cNvSpPr>
            <p:nvPr/>
          </p:nvSpPr>
          <p:spPr bwMode="auto">
            <a:xfrm rot="18900000">
              <a:off x="5139115" y="4341336"/>
              <a:ext cx="517066" cy="904646"/>
            </a:xfrm>
            <a:custGeom>
              <a:avLst/>
              <a:gdLst>
                <a:gd name="T0" fmla="*/ 94 w 591"/>
                <a:gd name="T1" fmla="*/ 1034 h 1034"/>
                <a:gd name="T2" fmla="*/ 579 w 591"/>
                <a:gd name="T3" fmla="*/ 968 h 1034"/>
                <a:gd name="T4" fmla="*/ 591 w 591"/>
                <a:gd name="T5" fmla="*/ 497 h 1034"/>
                <a:gd name="T6" fmla="*/ 402 w 591"/>
                <a:gd name="T7" fmla="*/ 24 h 1034"/>
                <a:gd name="T8" fmla="*/ 321 w 591"/>
                <a:gd name="T9" fmla="*/ 0 h 1034"/>
                <a:gd name="T10" fmla="*/ 0 w 591"/>
                <a:gd name="T11" fmla="*/ 19 h 1034"/>
                <a:gd name="T12" fmla="*/ 94 w 591"/>
                <a:gd name="T13" fmla="*/ 1034 h 1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1" h="1034">
                  <a:moveTo>
                    <a:pt x="94" y="1034"/>
                  </a:moveTo>
                  <a:lnTo>
                    <a:pt x="579" y="968"/>
                  </a:lnTo>
                  <a:lnTo>
                    <a:pt x="591" y="497"/>
                  </a:lnTo>
                  <a:lnTo>
                    <a:pt x="402" y="24"/>
                  </a:lnTo>
                  <a:lnTo>
                    <a:pt x="321" y="0"/>
                  </a:lnTo>
                  <a:lnTo>
                    <a:pt x="0" y="19"/>
                  </a:lnTo>
                  <a:lnTo>
                    <a:pt x="94" y="1034"/>
                  </a:lnTo>
                  <a:close/>
                </a:path>
              </a:pathLst>
            </a:custGeom>
            <a:solidFill>
              <a:srgbClr val="FCC709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14" name="Freeform 53"/>
            <p:cNvSpPr>
              <a:spLocks/>
            </p:cNvSpPr>
            <p:nvPr/>
          </p:nvSpPr>
          <p:spPr bwMode="auto">
            <a:xfrm rot="18900000">
              <a:off x="4730439" y="2768935"/>
              <a:ext cx="610680" cy="616804"/>
            </a:xfrm>
            <a:custGeom>
              <a:avLst/>
              <a:gdLst>
                <a:gd name="T0" fmla="*/ 168 w 698"/>
                <a:gd name="T1" fmla="*/ 0 h 705"/>
                <a:gd name="T2" fmla="*/ 0 w 698"/>
                <a:gd name="T3" fmla="*/ 485 h 705"/>
                <a:gd name="T4" fmla="*/ 457 w 698"/>
                <a:gd name="T5" fmla="*/ 705 h 705"/>
                <a:gd name="T6" fmla="*/ 698 w 698"/>
                <a:gd name="T7" fmla="*/ 606 h 705"/>
                <a:gd name="T8" fmla="*/ 660 w 698"/>
                <a:gd name="T9" fmla="*/ 352 h 705"/>
                <a:gd name="T10" fmla="*/ 168 w 698"/>
                <a:gd name="T11" fmla="*/ 0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8" h="705">
                  <a:moveTo>
                    <a:pt x="168" y="0"/>
                  </a:moveTo>
                  <a:lnTo>
                    <a:pt x="0" y="485"/>
                  </a:lnTo>
                  <a:lnTo>
                    <a:pt x="457" y="705"/>
                  </a:lnTo>
                  <a:lnTo>
                    <a:pt x="698" y="606"/>
                  </a:lnTo>
                  <a:lnTo>
                    <a:pt x="660" y="352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EC2139">
                <a:lumMod val="50000"/>
              </a:srgbClr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0" name="Freeform 54"/>
            <p:cNvSpPr>
              <a:spLocks/>
            </p:cNvSpPr>
            <p:nvPr/>
          </p:nvSpPr>
          <p:spPr bwMode="auto">
            <a:xfrm rot="18900000">
              <a:off x="4958060" y="3234291"/>
              <a:ext cx="453198" cy="604555"/>
            </a:xfrm>
            <a:custGeom>
              <a:avLst/>
              <a:gdLst>
                <a:gd name="T0" fmla="*/ 518 w 518"/>
                <a:gd name="T1" fmla="*/ 71 h 691"/>
                <a:gd name="T2" fmla="*/ 303 w 518"/>
                <a:gd name="T3" fmla="*/ 691 h 691"/>
                <a:gd name="T4" fmla="*/ 45 w 518"/>
                <a:gd name="T5" fmla="*/ 407 h 691"/>
                <a:gd name="T6" fmla="*/ 0 w 518"/>
                <a:gd name="T7" fmla="*/ 94 h 691"/>
                <a:gd name="T8" fmla="*/ 166 w 518"/>
                <a:gd name="T9" fmla="*/ 0 h 691"/>
                <a:gd name="T10" fmla="*/ 518 w 518"/>
                <a:gd name="T11" fmla="*/ 7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" h="691">
                  <a:moveTo>
                    <a:pt x="518" y="71"/>
                  </a:moveTo>
                  <a:lnTo>
                    <a:pt x="303" y="691"/>
                  </a:lnTo>
                  <a:lnTo>
                    <a:pt x="45" y="407"/>
                  </a:lnTo>
                  <a:lnTo>
                    <a:pt x="0" y="94"/>
                  </a:lnTo>
                  <a:lnTo>
                    <a:pt x="166" y="0"/>
                  </a:lnTo>
                  <a:lnTo>
                    <a:pt x="518" y="71"/>
                  </a:lnTo>
                  <a:close/>
                </a:path>
              </a:pathLst>
            </a:custGeom>
            <a:solidFill>
              <a:srgbClr val="118CE7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1" name="Freeform 55"/>
            <p:cNvSpPr>
              <a:spLocks/>
            </p:cNvSpPr>
            <p:nvPr/>
          </p:nvSpPr>
          <p:spPr bwMode="auto">
            <a:xfrm rot="18900000">
              <a:off x="5468289" y="2573404"/>
              <a:ext cx="772536" cy="513566"/>
            </a:xfrm>
            <a:custGeom>
              <a:avLst/>
              <a:gdLst>
                <a:gd name="T0" fmla="*/ 883 w 883"/>
                <a:gd name="T1" fmla="*/ 78 h 587"/>
                <a:gd name="T2" fmla="*/ 665 w 883"/>
                <a:gd name="T3" fmla="*/ 587 h 587"/>
                <a:gd name="T4" fmla="*/ 137 w 883"/>
                <a:gd name="T5" fmla="*/ 411 h 587"/>
                <a:gd name="T6" fmla="*/ 0 w 883"/>
                <a:gd name="T7" fmla="*/ 142 h 587"/>
                <a:gd name="T8" fmla="*/ 279 w 883"/>
                <a:gd name="T9" fmla="*/ 0 h 587"/>
                <a:gd name="T10" fmla="*/ 883 w 883"/>
                <a:gd name="T11" fmla="*/ 78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83" h="587">
                  <a:moveTo>
                    <a:pt x="883" y="78"/>
                  </a:moveTo>
                  <a:lnTo>
                    <a:pt x="665" y="587"/>
                  </a:lnTo>
                  <a:lnTo>
                    <a:pt x="137" y="411"/>
                  </a:lnTo>
                  <a:lnTo>
                    <a:pt x="0" y="142"/>
                  </a:lnTo>
                  <a:lnTo>
                    <a:pt x="279" y="0"/>
                  </a:lnTo>
                  <a:lnTo>
                    <a:pt x="883" y="78"/>
                  </a:lnTo>
                  <a:close/>
                </a:path>
              </a:pathLst>
            </a:custGeom>
            <a:solidFill>
              <a:srgbClr val="EC2139">
                <a:lumMod val="50000"/>
              </a:srgbClr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2" name="Freeform 56"/>
            <p:cNvSpPr>
              <a:spLocks/>
            </p:cNvSpPr>
            <p:nvPr/>
          </p:nvSpPr>
          <p:spPr bwMode="auto">
            <a:xfrm rot="18900000">
              <a:off x="5772465" y="2837899"/>
              <a:ext cx="461947" cy="523190"/>
            </a:xfrm>
            <a:custGeom>
              <a:avLst/>
              <a:gdLst>
                <a:gd name="T0" fmla="*/ 83 w 223"/>
                <a:gd name="T1" fmla="*/ 0 h 253"/>
                <a:gd name="T2" fmla="*/ 0 w 223"/>
                <a:gd name="T3" fmla="*/ 241 h 253"/>
                <a:gd name="T4" fmla="*/ 118 w 223"/>
                <a:gd name="T5" fmla="*/ 253 h 253"/>
                <a:gd name="T6" fmla="*/ 223 w 223"/>
                <a:gd name="T7" fmla="*/ 193 h 253"/>
                <a:gd name="T8" fmla="*/ 203 w 223"/>
                <a:gd name="T9" fmla="*/ 75 h 253"/>
                <a:gd name="T10" fmla="*/ 83 w 223"/>
                <a:gd name="T11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3" h="253">
                  <a:moveTo>
                    <a:pt x="83" y="0"/>
                  </a:moveTo>
                  <a:cubicBezTo>
                    <a:pt x="0" y="241"/>
                    <a:pt x="0" y="241"/>
                    <a:pt x="0" y="241"/>
                  </a:cubicBezTo>
                  <a:cubicBezTo>
                    <a:pt x="118" y="253"/>
                    <a:pt x="118" y="253"/>
                    <a:pt x="118" y="253"/>
                  </a:cubicBezTo>
                  <a:cubicBezTo>
                    <a:pt x="118" y="253"/>
                    <a:pt x="223" y="198"/>
                    <a:pt x="223" y="193"/>
                  </a:cubicBezTo>
                  <a:cubicBezTo>
                    <a:pt x="223" y="188"/>
                    <a:pt x="203" y="75"/>
                    <a:pt x="203" y="75"/>
                  </a:cubicBezTo>
                  <a:lnTo>
                    <a:pt x="83" y="0"/>
                  </a:lnTo>
                  <a:close/>
                </a:path>
              </a:pathLst>
            </a:custGeom>
            <a:solidFill>
              <a:srgbClr val="118CE7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3" name="Freeform 57"/>
            <p:cNvSpPr>
              <a:spLocks/>
            </p:cNvSpPr>
            <p:nvPr/>
          </p:nvSpPr>
          <p:spPr bwMode="auto">
            <a:xfrm rot="18900000">
              <a:off x="5086208" y="2941411"/>
              <a:ext cx="933518" cy="678922"/>
            </a:xfrm>
            <a:custGeom>
              <a:avLst/>
              <a:gdLst>
                <a:gd name="T0" fmla="*/ 451 w 451"/>
                <a:gd name="T1" fmla="*/ 138 h 328"/>
                <a:gd name="T2" fmla="*/ 400 w 451"/>
                <a:gd name="T3" fmla="*/ 327 h 328"/>
                <a:gd name="T4" fmla="*/ 22 w 451"/>
                <a:gd name="T5" fmla="*/ 247 h 328"/>
                <a:gd name="T6" fmla="*/ 0 w 451"/>
                <a:gd name="T7" fmla="*/ 169 h 328"/>
                <a:gd name="T8" fmla="*/ 42 w 451"/>
                <a:gd name="T9" fmla="*/ 0 h 328"/>
                <a:gd name="T10" fmla="*/ 451 w 451"/>
                <a:gd name="T11" fmla="*/ 13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1" h="328">
                  <a:moveTo>
                    <a:pt x="451" y="138"/>
                  </a:moveTo>
                  <a:cubicBezTo>
                    <a:pt x="451" y="138"/>
                    <a:pt x="395" y="328"/>
                    <a:pt x="400" y="327"/>
                  </a:cubicBezTo>
                  <a:cubicBezTo>
                    <a:pt x="405" y="326"/>
                    <a:pt x="22" y="247"/>
                    <a:pt x="22" y="247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42" y="0"/>
                    <a:pt x="42" y="0"/>
                    <a:pt x="42" y="0"/>
                  </a:cubicBezTo>
                  <a:lnTo>
                    <a:pt x="451" y="138"/>
                  </a:lnTo>
                  <a:close/>
                </a:path>
              </a:pathLst>
            </a:custGeom>
            <a:solidFill>
              <a:srgbClr val="EC2139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4" name="Freeform 58"/>
            <p:cNvSpPr>
              <a:spLocks/>
            </p:cNvSpPr>
            <p:nvPr/>
          </p:nvSpPr>
          <p:spPr bwMode="auto">
            <a:xfrm rot="18900000">
              <a:off x="6750399" y="4393266"/>
              <a:ext cx="833780" cy="766412"/>
            </a:xfrm>
            <a:custGeom>
              <a:avLst/>
              <a:gdLst>
                <a:gd name="T0" fmla="*/ 473 w 953"/>
                <a:gd name="T1" fmla="*/ 876 h 876"/>
                <a:gd name="T2" fmla="*/ 0 w 953"/>
                <a:gd name="T3" fmla="*/ 261 h 876"/>
                <a:gd name="T4" fmla="*/ 236 w 953"/>
                <a:gd name="T5" fmla="*/ 0 h 876"/>
                <a:gd name="T6" fmla="*/ 953 w 953"/>
                <a:gd name="T7" fmla="*/ 0 h 876"/>
                <a:gd name="T8" fmla="*/ 773 w 953"/>
                <a:gd name="T9" fmla="*/ 348 h 876"/>
                <a:gd name="T10" fmla="*/ 473 w 953"/>
                <a:gd name="T11" fmla="*/ 876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3" h="876">
                  <a:moveTo>
                    <a:pt x="473" y="876"/>
                  </a:moveTo>
                  <a:lnTo>
                    <a:pt x="0" y="261"/>
                  </a:lnTo>
                  <a:lnTo>
                    <a:pt x="236" y="0"/>
                  </a:lnTo>
                  <a:lnTo>
                    <a:pt x="953" y="0"/>
                  </a:lnTo>
                  <a:lnTo>
                    <a:pt x="773" y="348"/>
                  </a:lnTo>
                  <a:lnTo>
                    <a:pt x="473" y="876"/>
                  </a:lnTo>
                  <a:close/>
                </a:path>
              </a:pathLst>
            </a:custGeom>
            <a:solidFill>
              <a:srgbClr val="A4CD28">
                <a:lumMod val="75000"/>
              </a:srgbClr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5" name="Freeform 59"/>
            <p:cNvSpPr>
              <a:spLocks/>
            </p:cNvSpPr>
            <p:nvPr/>
          </p:nvSpPr>
          <p:spPr bwMode="auto">
            <a:xfrm rot="18900000">
              <a:off x="6169824" y="4221312"/>
              <a:ext cx="707794" cy="807533"/>
            </a:xfrm>
            <a:custGeom>
              <a:avLst/>
              <a:gdLst>
                <a:gd name="T0" fmla="*/ 342 w 342"/>
                <a:gd name="T1" fmla="*/ 309 h 390"/>
                <a:gd name="T2" fmla="*/ 112 w 342"/>
                <a:gd name="T3" fmla="*/ 0 h 390"/>
                <a:gd name="T4" fmla="*/ 2 w 342"/>
                <a:gd name="T5" fmla="*/ 198 h 390"/>
                <a:gd name="T6" fmla="*/ 102 w 342"/>
                <a:gd name="T7" fmla="*/ 340 h 390"/>
                <a:gd name="T8" fmla="*/ 252 w 342"/>
                <a:gd name="T9" fmla="*/ 390 h 390"/>
                <a:gd name="T10" fmla="*/ 342 w 342"/>
                <a:gd name="T11" fmla="*/ 309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2" h="390">
                  <a:moveTo>
                    <a:pt x="342" y="309"/>
                  </a:moveTo>
                  <a:cubicBezTo>
                    <a:pt x="112" y="0"/>
                    <a:pt x="112" y="0"/>
                    <a:pt x="112" y="0"/>
                  </a:cubicBezTo>
                  <a:cubicBezTo>
                    <a:pt x="112" y="0"/>
                    <a:pt x="0" y="185"/>
                    <a:pt x="2" y="198"/>
                  </a:cubicBezTo>
                  <a:cubicBezTo>
                    <a:pt x="4" y="211"/>
                    <a:pt x="102" y="340"/>
                    <a:pt x="102" y="340"/>
                  </a:cubicBezTo>
                  <a:cubicBezTo>
                    <a:pt x="252" y="390"/>
                    <a:pt x="252" y="390"/>
                    <a:pt x="252" y="390"/>
                  </a:cubicBezTo>
                  <a:lnTo>
                    <a:pt x="342" y="309"/>
                  </a:lnTo>
                  <a:close/>
                </a:path>
              </a:pathLst>
            </a:custGeom>
            <a:solidFill>
              <a:srgbClr val="118CE7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6" name="Freeform 60"/>
            <p:cNvSpPr>
              <a:spLocks/>
            </p:cNvSpPr>
            <p:nvPr/>
          </p:nvSpPr>
          <p:spPr bwMode="auto">
            <a:xfrm rot="18900000">
              <a:off x="6589696" y="3503330"/>
              <a:ext cx="1001760" cy="633427"/>
            </a:xfrm>
            <a:custGeom>
              <a:avLst/>
              <a:gdLst>
                <a:gd name="T0" fmla="*/ 1145 w 1145"/>
                <a:gd name="T1" fmla="*/ 648 h 724"/>
                <a:gd name="T2" fmla="*/ 722 w 1145"/>
                <a:gd name="T3" fmla="*/ 0 h 724"/>
                <a:gd name="T4" fmla="*/ 0 w 1145"/>
                <a:gd name="T5" fmla="*/ 35 h 724"/>
                <a:gd name="T6" fmla="*/ 532 w 1145"/>
                <a:gd name="T7" fmla="*/ 724 h 724"/>
                <a:gd name="T8" fmla="*/ 1145 w 1145"/>
                <a:gd name="T9" fmla="*/ 648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724">
                  <a:moveTo>
                    <a:pt x="1145" y="648"/>
                  </a:moveTo>
                  <a:lnTo>
                    <a:pt x="722" y="0"/>
                  </a:lnTo>
                  <a:lnTo>
                    <a:pt x="0" y="35"/>
                  </a:lnTo>
                  <a:lnTo>
                    <a:pt x="532" y="724"/>
                  </a:lnTo>
                  <a:lnTo>
                    <a:pt x="1145" y="648"/>
                  </a:lnTo>
                  <a:close/>
                </a:path>
              </a:pathLst>
            </a:custGeom>
            <a:solidFill>
              <a:srgbClr val="A4CD28">
                <a:lumMod val="75000"/>
              </a:srgbClr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7" name="Freeform 61"/>
            <p:cNvSpPr>
              <a:spLocks/>
            </p:cNvSpPr>
            <p:nvPr/>
          </p:nvSpPr>
          <p:spPr bwMode="auto">
            <a:xfrm rot="18900000">
              <a:off x="6459675" y="3391324"/>
              <a:ext cx="754163" cy="575684"/>
            </a:xfrm>
            <a:custGeom>
              <a:avLst/>
              <a:gdLst>
                <a:gd name="T0" fmla="*/ 177 w 364"/>
                <a:gd name="T1" fmla="*/ 278 h 278"/>
                <a:gd name="T2" fmla="*/ 0 w 364"/>
                <a:gd name="T3" fmla="*/ 22 h 278"/>
                <a:gd name="T4" fmla="*/ 163 w 364"/>
                <a:gd name="T5" fmla="*/ 0 h 278"/>
                <a:gd name="T6" fmla="*/ 344 w 364"/>
                <a:gd name="T7" fmla="*/ 71 h 278"/>
                <a:gd name="T8" fmla="*/ 357 w 364"/>
                <a:gd name="T9" fmla="*/ 198 h 278"/>
                <a:gd name="T10" fmla="*/ 177 w 364"/>
                <a:gd name="T11" fmla="*/ 278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4" h="278">
                  <a:moveTo>
                    <a:pt x="177" y="278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3" y="0"/>
                    <a:pt x="342" y="60"/>
                    <a:pt x="344" y="71"/>
                  </a:cubicBezTo>
                  <a:cubicBezTo>
                    <a:pt x="345" y="82"/>
                    <a:pt x="364" y="190"/>
                    <a:pt x="357" y="198"/>
                  </a:cubicBezTo>
                  <a:cubicBezTo>
                    <a:pt x="349" y="205"/>
                    <a:pt x="177" y="278"/>
                    <a:pt x="177" y="278"/>
                  </a:cubicBezTo>
                  <a:close/>
                </a:path>
              </a:pathLst>
            </a:custGeom>
            <a:solidFill>
              <a:srgbClr val="118CE7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8" name="Freeform 62"/>
            <p:cNvSpPr>
              <a:spLocks/>
            </p:cNvSpPr>
            <p:nvPr/>
          </p:nvSpPr>
          <p:spPr bwMode="auto">
            <a:xfrm rot="18900000">
              <a:off x="6283691" y="3749219"/>
              <a:ext cx="993886" cy="933518"/>
            </a:xfrm>
            <a:custGeom>
              <a:avLst/>
              <a:gdLst>
                <a:gd name="T0" fmla="*/ 480 w 480"/>
                <a:gd name="T1" fmla="*/ 205 h 451"/>
                <a:gd name="T2" fmla="*/ 334 w 480"/>
                <a:gd name="T3" fmla="*/ 0 h 451"/>
                <a:gd name="T4" fmla="*/ 143 w 480"/>
                <a:gd name="T5" fmla="*/ 47 h 451"/>
                <a:gd name="T6" fmla="*/ 0 w 480"/>
                <a:gd name="T7" fmla="*/ 235 h 451"/>
                <a:gd name="T8" fmla="*/ 122 w 480"/>
                <a:gd name="T9" fmla="*/ 451 h 451"/>
                <a:gd name="T10" fmla="*/ 480 w 480"/>
                <a:gd name="T11" fmla="*/ 205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" h="451">
                  <a:moveTo>
                    <a:pt x="480" y="205"/>
                  </a:moveTo>
                  <a:cubicBezTo>
                    <a:pt x="334" y="0"/>
                    <a:pt x="334" y="0"/>
                    <a:pt x="334" y="0"/>
                  </a:cubicBezTo>
                  <a:cubicBezTo>
                    <a:pt x="143" y="47"/>
                    <a:pt x="143" y="47"/>
                    <a:pt x="143" y="47"/>
                  </a:cubicBezTo>
                  <a:cubicBezTo>
                    <a:pt x="143" y="47"/>
                    <a:pt x="0" y="226"/>
                    <a:pt x="0" y="235"/>
                  </a:cubicBezTo>
                  <a:cubicBezTo>
                    <a:pt x="0" y="245"/>
                    <a:pt x="122" y="451"/>
                    <a:pt x="122" y="451"/>
                  </a:cubicBezTo>
                  <a:lnTo>
                    <a:pt x="480" y="205"/>
                  </a:lnTo>
                  <a:close/>
                </a:path>
              </a:pathLst>
            </a:custGeom>
            <a:solidFill>
              <a:srgbClr val="A4CD28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29" name="Freeform 63"/>
            <p:cNvSpPr>
              <a:spLocks/>
            </p:cNvSpPr>
            <p:nvPr/>
          </p:nvSpPr>
          <p:spPr bwMode="auto">
            <a:xfrm rot="18900000">
              <a:off x="4839087" y="3121685"/>
              <a:ext cx="1242357" cy="3118142"/>
            </a:xfrm>
            <a:custGeom>
              <a:avLst/>
              <a:gdLst>
                <a:gd name="T0" fmla="*/ 121 w 600"/>
                <a:gd name="T1" fmla="*/ 0 h 1506"/>
                <a:gd name="T2" fmla="*/ 0 w 600"/>
                <a:gd name="T3" fmla="*/ 438 h 1506"/>
                <a:gd name="T4" fmla="*/ 118 w 600"/>
                <a:gd name="T5" fmla="*/ 618 h 1506"/>
                <a:gd name="T6" fmla="*/ 119 w 600"/>
                <a:gd name="T7" fmla="*/ 615 h 1506"/>
                <a:gd name="T8" fmla="*/ 120 w 600"/>
                <a:gd name="T9" fmla="*/ 612 h 1506"/>
                <a:gd name="T10" fmla="*/ 121 w 600"/>
                <a:gd name="T11" fmla="*/ 610 h 1506"/>
                <a:gd name="T12" fmla="*/ 121 w 600"/>
                <a:gd name="T13" fmla="*/ 607 h 1506"/>
                <a:gd name="T14" fmla="*/ 151 w 600"/>
                <a:gd name="T15" fmla="*/ 544 h 1506"/>
                <a:gd name="T16" fmla="*/ 190 w 600"/>
                <a:gd name="T17" fmla="*/ 514 h 1506"/>
                <a:gd name="T18" fmla="*/ 235 w 600"/>
                <a:gd name="T19" fmla="*/ 519 h 1506"/>
                <a:gd name="T20" fmla="*/ 280 w 600"/>
                <a:gd name="T21" fmla="*/ 561 h 1506"/>
                <a:gd name="T22" fmla="*/ 316 w 600"/>
                <a:gd name="T23" fmla="*/ 636 h 1506"/>
                <a:gd name="T24" fmla="*/ 336 w 600"/>
                <a:gd name="T25" fmla="*/ 728 h 1506"/>
                <a:gd name="T26" fmla="*/ 339 w 600"/>
                <a:gd name="T27" fmla="*/ 824 h 1506"/>
                <a:gd name="T28" fmla="*/ 322 w 600"/>
                <a:gd name="T29" fmla="*/ 912 h 1506"/>
                <a:gd name="T30" fmla="*/ 290 w 600"/>
                <a:gd name="T31" fmla="*/ 973 h 1506"/>
                <a:gd name="T32" fmla="*/ 249 w 600"/>
                <a:gd name="T33" fmla="*/ 998 h 1506"/>
                <a:gd name="T34" fmla="*/ 204 w 600"/>
                <a:gd name="T35" fmla="*/ 987 h 1506"/>
                <a:gd name="T36" fmla="*/ 162 w 600"/>
                <a:gd name="T37" fmla="*/ 942 h 1506"/>
                <a:gd name="T38" fmla="*/ 160 w 600"/>
                <a:gd name="T39" fmla="*/ 939 h 1506"/>
                <a:gd name="T40" fmla="*/ 158 w 600"/>
                <a:gd name="T41" fmla="*/ 936 h 1506"/>
                <a:gd name="T42" fmla="*/ 157 w 600"/>
                <a:gd name="T43" fmla="*/ 933 h 1506"/>
                <a:gd name="T44" fmla="*/ 155 w 600"/>
                <a:gd name="T45" fmla="*/ 930 h 1506"/>
                <a:gd name="T46" fmla="*/ 88 w 600"/>
                <a:gd name="T47" fmla="*/ 1148 h 1506"/>
                <a:gd name="T48" fmla="*/ 303 w 600"/>
                <a:gd name="T49" fmla="*/ 1506 h 1506"/>
                <a:gd name="T50" fmla="*/ 600 w 600"/>
                <a:gd name="T51" fmla="*/ 655 h 1506"/>
                <a:gd name="T52" fmla="*/ 121 w 600"/>
                <a:gd name="T53" fmla="*/ 0 h 1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0" h="1506">
                  <a:moveTo>
                    <a:pt x="121" y="0"/>
                  </a:moveTo>
                  <a:cubicBezTo>
                    <a:pt x="0" y="438"/>
                    <a:pt x="0" y="438"/>
                    <a:pt x="0" y="438"/>
                  </a:cubicBezTo>
                  <a:cubicBezTo>
                    <a:pt x="118" y="618"/>
                    <a:pt x="118" y="618"/>
                    <a:pt x="118" y="618"/>
                  </a:cubicBezTo>
                  <a:cubicBezTo>
                    <a:pt x="119" y="617"/>
                    <a:pt x="119" y="616"/>
                    <a:pt x="119" y="615"/>
                  </a:cubicBezTo>
                  <a:cubicBezTo>
                    <a:pt x="119" y="614"/>
                    <a:pt x="120" y="613"/>
                    <a:pt x="120" y="612"/>
                  </a:cubicBezTo>
                  <a:cubicBezTo>
                    <a:pt x="120" y="612"/>
                    <a:pt x="120" y="611"/>
                    <a:pt x="121" y="610"/>
                  </a:cubicBezTo>
                  <a:cubicBezTo>
                    <a:pt x="121" y="609"/>
                    <a:pt x="121" y="608"/>
                    <a:pt x="121" y="607"/>
                  </a:cubicBezTo>
                  <a:cubicBezTo>
                    <a:pt x="129" y="581"/>
                    <a:pt x="139" y="560"/>
                    <a:pt x="151" y="544"/>
                  </a:cubicBezTo>
                  <a:cubicBezTo>
                    <a:pt x="163" y="529"/>
                    <a:pt x="176" y="518"/>
                    <a:pt x="190" y="514"/>
                  </a:cubicBezTo>
                  <a:cubicBezTo>
                    <a:pt x="205" y="510"/>
                    <a:pt x="220" y="511"/>
                    <a:pt x="235" y="519"/>
                  </a:cubicBezTo>
                  <a:cubicBezTo>
                    <a:pt x="250" y="527"/>
                    <a:pt x="266" y="541"/>
                    <a:pt x="280" y="561"/>
                  </a:cubicBezTo>
                  <a:cubicBezTo>
                    <a:pt x="294" y="582"/>
                    <a:pt x="306" y="608"/>
                    <a:pt x="316" y="636"/>
                  </a:cubicBezTo>
                  <a:cubicBezTo>
                    <a:pt x="325" y="665"/>
                    <a:pt x="332" y="696"/>
                    <a:pt x="336" y="728"/>
                  </a:cubicBezTo>
                  <a:cubicBezTo>
                    <a:pt x="340" y="760"/>
                    <a:pt x="341" y="793"/>
                    <a:pt x="339" y="824"/>
                  </a:cubicBezTo>
                  <a:cubicBezTo>
                    <a:pt x="336" y="855"/>
                    <a:pt x="331" y="885"/>
                    <a:pt x="322" y="912"/>
                  </a:cubicBezTo>
                  <a:cubicBezTo>
                    <a:pt x="314" y="938"/>
                    <a:pt x="303" y="958"/>
                    <a:pt x="290" y="973"/>
                  </a:cubicBezTo>
                  <a:cubicBezTo>
                    <a:pt x="277" y="987"/>
                    <a:pt x="263" y="996"/>
                    <a:pt x="249" y="998"/>
                  </a:cubicBezTo>
                  <a:cubicBezTo>
                    <a:pt x="234" y="1000"/>
                    <a:pt x="219" y="997"/>
                    <a:pt x="204" y="987"/>
                  </a:cubicBezTo>
                  <a:cubicBezTo>
                    <a:pt x="189" y="978"/>
                    <a:pt x="175" y="963"/>
                    <a:pt x="162" y="942"/>
                  </a:cubicBezTo>
                  <a:cubicBezTo>
                    <a:pt x="161" y="941"/>
                    <a:pt x="160" y="940"/>
                    <a:pt x="160" y="939"/>
                  </a:cubicBezTo>
                  <a:cubicBezTo>
                    <a:pt x="159" y="938"/>
                    <a:pt x="159" y="937"/>
                    <a:pt x="158" y="936"/>
                  </a:cubicBezTo>
                  <a:cubicBezTo>
                    <a:pt x="158" y="935"/>
                    <a:pt x="157" y="934"/>
                    <a:pt x="157" y="933"/>
                  </a:cubicBezTo>
                  <a:cubicBezTo>
                    <a:pt x="156" y="932"/>
                    <a:pt x="155" y="931"/>
                    <a:pt x="155" y="930"/>
                  </a:cubicBezTo>
                  <a:cubicBezTo>
                    <a:pt x="88" y="1148"/>
                    <a:pt x="88" y="1148"/>
                    <a:pt x="88" y="1148"/>
                  </a:cubicBezTo>
                  <a:cubicBezTo>
                    <a:pt x="303" y="1506"/>
                    <a:pt x="303" y="1506"/>
                    <a:pt x="303" y="1506"/>
                  </a:cubicBezTo>
                  <a:cubicBezTo>
                    <a:pt x="600" y="655"/>
                    <a:pt x="600" y="655"/>
                    <a:pt x="600" y="655"/>
                  </a:cubicBezTo>
                  <a:cubicBezTo>
                    <a:pt x="121" y="0"/>
                    <a:pt x="121" y="0"/>
                    <a:pt x="121" y="0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rgbClr val="118CE7"/>
                </a:gs>
                <a:gs pos="0">
                  <a:srgbClr val="118CE7">
                    <a:lumMod val="60000"/>
                    <a:lumOff val="40000"/>
                  </a:srgbClr>
                </a:gs>
                <a:gs pos="100000">
                  <a:srgbClr val="118CE7">
                    <a:lumMod val="7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0" name="Freeform 64"/>
            <p:cNvSpPr>
              <a:spLocks/>
            </p:cNvSpPr>
            <p:nvPr/>
          </p:nvSpPr>
          <p:spPr bwMode="auto">
            <a:xfrm rot="18900000">
              <a:off x="4691596" y="4488503"/>
              <a:ext cx="896772" cy="1386716"/>
            </a:xfrm>
            <a:custGeom>
              <a:avLst/>
              <a:gdLst>
                <a:gd name="T0" fmla="*/ 101 w 433"/>
                <a:gd name="T1" fmla="*/ 0 h 670"/>
                <a:gd name="T2" fmla="*/ 220 w 433"/>
                <a:gd name="T3" fmla="*/ 182 h 670"/>
                <a:gd name="T4" fmla="*/ 232 w 433"/>
                <a:gd name="T5" fmla="*/ 200 h 670"/>
                <a:gd name="T6" fmla="*/ 233 w 433"/>
                <a:gd name="T7" fmla="*/ 193 h 670"/>
                <a:gd name="T8" fmla="*/ 234 w 433"/>
                <a:gd name="T9" fmla="*/ 187 h 670"/>
                <a:gd name="T10" fmla="*/ 235 w 433"/>
                <a:gd name="T11" fmla="*/ 181 h 670"/>
                <a:gd name="T12" fmla="*/ 237 w 433"/>
                <a:gd name="T13" fmla="*/ 175 h 670"/>
                <a:gd name="T14" fmla="*/ 237 w 433"/>
                <a:gd name="T15" fmla="*/ 172 h 670"/>
                <a:gd name="T16" fmla="*/ 238 w 433"/>
                <a:gd name="T17" fmla="*/ 170 h 670"/>
                <a:gd name="T18" fmla="*/ 239 w 433"/>
                <a:gd name="T19" fmla="*/ 167 h 670"/>
                <a:gd name="T20" fmla="*/ 240 w 433"/>
                <a:gd name="T21" fmla="*/ 164 h 670"/>
                <a:gd name="T22" fmla="*/ 266 w 433"/>
                <a:gd name="T23" fmla="*/ 109 h 670"/>
                <a:gd name="T24" fmla="*/ 301 w 433"/>
                <a:gd name="T25" fmla="*/ 82 h 670"/>
                <a:gd name="T26" fmla="*/ 340 w 433"/>
                <a:gd name="T27" fmla="*/ 87 h 670"/>
                <a:gd name="T28" fmla="*/ 380 w 433"/>
                <a:gd name="T29" fmla="*/ 125 h 670"/>
                <a:gd name="T30" fmla="*/ 411 w 433"/>
                <a:gd name="T31" fmla="*/ 191 h 670"/>
                <a:gd name="T32" fmla="*/ 429 w 433"/>
                <a:gd name="T33" fmla="*/ 271 h 670"/>
                <a:gd name="T34" fmla="*/ 431 w 433"/>
                <a:gd name="T35" fmla="*/ 356 h 670"/>
                <a:gd name="T36" fmla="*/ 417 w 433"/>
                <a:gd name="T37" fmla="*/ 433 h 670"/>
                <a:gd name="T38" fmla="*/ 389 w 433"/>
                <a:gd name="T39" fmla="*/ 487 h 670"/>
                <a:gd name="T40" fmla="*/ 352 w 433"/>
                <a:gd name="T41" fmla="*/ 509 h 670"/>
                <a:gd name="T42" fmla="*/ 313 w 433"/>
                <a:gd name="T43" fmla="*/ 500 h 670"/>
                <a:gd name="T44" fmla="*/ 275 w 433"/>
                <a:gd name="T45" fmla="*/ 460 h 670"/>
                <a:gd name="T46" fmla="*/ 274 w 433"/>
                <a:gd name="T47" fmla="*/ 457 h 670"/>
                <a:gd name="T48" fmla="*/ 272 w 433"/>
                <a:gd name="T49" fmla="*/ 455 h 670"/>
                <a:gd name="T50" fmla="*/ 270 w 433"/>
                <a:gd name="T51" fmla="*/ 452 h 670"/>
                <a:gd name="T52" fmla="*/ 269 w 433"/>
                <a:gd name="T53" fmla="*/ 449 h 670"/>
                <a:gd name="T54" fmla="*/ 266 w 433"/>
                <a:gd name="T55" fmla="*/ 444 h 670"/>
                <a:gd name="T56" fmla="*/ 263 w 433"/>
                <a:gd name="T57" fmla="*/ 438 h 670"/>
                <a:gd name="T58" fmla="*/ 261 w 433"/>
                <a:gd name="T59" fmla="*/ 433 h 670"/>
                <a:gd name="T60" fmla="*/ 258 w 433"/>
                <a:gd name="T61" fmla="*/ 428 h 670"/>
                <a:gd name="T62" fmla="*/ 251 w 433"/>
                <a:gd name="T63" fmla="*/ 450 h 670"/>
                <a:gd name="T64" fmla="*/ 184 w 433"/>
                <a:gd name="T65" fmla="*/ 670 h 670"/>
                <a:gd name="T66" fmla="*/ 0 w 433"/>
                <a:gd name="T67" fmla="*/ 364 h 670"/>
                <a:gd name="T68" fmla="*/ 101 w 433"/>
                <a:gd name="T6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3" h="670">
                  <a:moveTo>
                    <a:pt x="101" y="0"/>
                  </a:moveTo>
                  <a:cubicBezTo>
                    <a:pt x="220" y="182"/>
                    <a:pt x="220" y="182"/>
                    <a:pt x="220" y="182"/>
                  </a:cubicBezTo>
                  <a:cubicBezTo>
                    <a:pt x="232" y="200"/>
                    <a:pt x="232" y="200"/>
                    <a:pt x="232" y="200"/>
                  </a:cubicBezTo>
                  <a:cubicBezTo>
                    <a:pt x="232" y="198"/>
                    <a:pt x="232" y="196"/>
                    <a:pt x="233" y="193"/>
                  </a:cubicBezTo>
                  <a:cubicBezTo>
                    <a:pt x="233" y="191"/>
                    <a:pt x="233" y="189"/>
                    <a:pt x="234" y="187"/>
                  </a:cubicBezTo>
                  <a:cubicBezTo>
                    <a:pt x="234" y="185"/>
                    <a:pt x="235" y="183"/>
                    <a:pt x="235" y="181"/>
                  </a:cubicBezTo>
                  <a:cubicBezTo>
                    <a:pt x="236" y="179"/>
                    <a:pt x="236" y="177"/>
                    <a:pt x="237" y="175"/>
                  </a:cubicBezTo>
                  <a:cubicBezTo>
                    <a:pt x="237" y="174"/>
                    <a:pt x="237" y="173"/>
                    <a:pt x="237" y="172"/>
                  </a:cubicBezTo>
                  <a:cubicBezTo>
                    <a:pt x="238" y="171"/>
                    <a:pt x="238" y="171"/>
                    <a:pt x="238" y="170"/>
                  </a:cubicBezTo>
                  <a:cubicBezTo>
                    <a:pt x="238" y="169"/>
                    <a:pt x="239" y="168"/>
                    <a:pt x="239" y="167"/>
                  </a:cubicBezTo>
                  <a:cubicBezTo>
                    <a:pt x="239" y="166"/>
                    <a:pt x="239" y="165"/>
                    <a:pt x="240" y="164"/>
                  </a:cubicBezTo>
                  <a:cubicBezTo>
                    <a:pt x="247" y="141"/>
                    <a:pt x="255" y="122"/>
                    <a:pt x="266" y="109"/>
                  </a:cubicBezTo>
                  <a:cubicBezTo>
                    <a:pt x="276" y="95"/>
                    <a:pt x="288" y="86"/>
                    <a:pt x="301" y="82"/>
                  </a:cubicBezTo>
                  <a:cubicBezTo>
                    <a:pt x="313" y="79"/>
                    <a:pt x="327" y="80"/>
                    <a:pt x="340" y="87"/>
                  </a:cubicBezTo>
                  <a:cubicBezTo>
                    <a:pt x="354" y="94"/>
                    <a:pt x="367" y="106"/>
                    <a:pt x="380" y="125"/>
                  </a:cubicBezTo>
                  <a:cubicBezTo>
                    <a:pt x="392" y="143"/>
                    <a:pt x="403" y="166"/>
                    <a:pt x="411" y="191"/>
                  </a:cubicBezTo>
                  <a:cubicBezTo>
                    <a:pt x="419" y="216"/>
                    <a:pt x="425" y="243"/>
                    <a:pt x="429" y="271"/>
                  </a:cubicBezTo>
                  <a:cubicBezTo>
                    <a:pt x="432" y="299"/>
                    <a:pt x="433" y="328"/>
                    <a:pt x="431" y="356"/>
                  </a:cubicBezTo>
                  <a:cubicBezTo>
                    <a:pt x="429" y="383"/>
                    <a:pt x="425" y="409"/>
                    <a:pt x="417" y="433"/>
                  </a:cubicBezTo>
                  <a:cubicBezTo>
                    <a:pt x="409" y="456"/>
                    <a:pt x="400" y="474"/>
                    <a:pt x="389" y="487"/>
                  </a:cubicBezTo>
                  <a:cubicBezTo>
                    <a:pt x="378" y="500"/>
                    <a:pt x="365" y="507"/>
                    <a:pt x="352" y="509"/>
                  </a:cubicBezTo>
                  <a:cubicBezTo>
                    <a:pt x="339" y="512"/>
                    <a:pt x="326" y="509"/>
                    <a:pt x="313" y="500"/>
                  </a:cubicBezTo>
                  <a:cubicBezTo>
                    <a:pt x="300" y="492"/>
                    <a:pt x="287" y="479"/>
                    <a:pt x="275" y="460"/>
                  </a:cubicBezTo>
                  <a:cubicBezTo>
                    <a:pt x="275" y="459"/>
                    <a:pt x="274" y="458"/>
                    <a:pt x="274" y="457"/>
                  </a:cubicBezTo>
                  <a:cubicBezTo>
                    <a:pt x="273" y="456"/>
                    <a:pt x="272" y="455"/>
                    <a:pt x="272" y="455"/>
                  </a:cubicBezTo>
                  <a:cubicBezTo>
                    <a:pt x="271" y="454"/>
                    <a:pt x="271" y="453"/>
                    <a:pt x="270" y="452"/>
                  </a:cubicBezTo>
                  <a:cubicBezTo>
                    <a:pt x="270" y="451"/>
                    <a:pt x="269" y="450"/>
                    <a:pt x="269" y="449"/>
                  </a:cubicBezTo>
                  <a:cubicBezTo>
                    <a:pt x="268" y="447"/>
                    <a:pt x="267" y="445"/>
                    <a:pt x="266" y="444"/>
                  </a:cubicBezTo>
                  <a:cubicBezTo>
                    <a:pt x="265" y="442"/>
                    <a:pt x="264" y="440"/>
                    <a:pt x="263" y="438"/>
                  </a:cubicBezTo>
                  <a:cubicBezTo>
                    <a:pt x="262" y="437"/>
                    <a:pt x="261" y="435"/>
                    <a:pt x="261" y="433"/>
                  </a:cubicBezTo>
                  <a:cubicBezTo>
                    <a:pt x="260" y="431"/>
                    <a:pt x="259" y="429"/>
                    <a:pt x="258" y="428"/>
                  </a:cubicBezTo>
                  <a:cubicBezTo>
                    <a:pt x="251" y="450"/>
                    <a:pt x="251" y="450"/>
                    <a:pt x="251" y="450"/>
                  </a:cubicBezTo>
                  <a:cubicBezTo>
                    <a:pt x="184" y="670"/>
                    <a:pt x="184" y="670"/>
                    <a:pt x="184" y="670"/>
                  </a:cubicBezTo>
                  <a:cubicBezTo>
                    <a:pt x="0" y="364"/>
                    <a:pt x="0" y="364"/>
                    <a:pt x="0" y="364"/>
                  </a:cubicBezTo>
                  <a:lnTo>
                    <a:pt x="101" y="0"/>
                  </a:lnTo>
                  <a:close/>
                </a:path>
              </a:pathLst>
            </a:custGeom>
            <a:gradFill>
              <a:gsLst>
                <a:gs pos="51000">
                  <a:srgbClr val="FCC709">
                    <a:lumMod val="40000"/>
                    <a:lumOff val="60000"/>
                  </a:srgbClr>
                </a:gs>
                <a:gs pos="0">
                  <a:srgbClr val="76436F">
                    <a:lumMod val="20000"/>
                    <a:lumOff val="80000"/>
                  </a:srgbClr>
                </a:gs>
                <a:gs pos="100000">
                  <a:srgbClr val="76436F"/>
                </a:gs>
              </a:gsLst>
              <a:lin ang="2700000" scaled="1"/>
            </a:gra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1" name="Freeform 65"/>
            <p:cNvSpPr>
              <a:spLocks/>
            </p:cNvSpPr>
            <p:nvPr/>
          </p:nvSpPr>
          <p:spPr bwMode="auto">
            <a:xfrm rot="18900000">
              <a:off x="4709046" y="4529103"/>
              <a:ext cx="860901" cy="1304475"/>
            </a:xfrm>
            <a:custGeom>
              <a:avLst/>
              <a:gdLst>
                <a:gd name="T0" fmla="*/ 0 w 416"/>
                <a:gd name="T1" fmla="*/ 343 h 630"/>
                <a:gd name="T2" fmla="*/ 95 w 416"/>
                <a:gd name="T3" fmla="*/ 0 h 630"/>
                <a:gd name="T4" fmla="*/ 227 w 416"/>
                <a:gd name="T5" fmla="*/ 202 h 630"/>
                <a:gd name="T6" fmla="*/ 231 w 416"/>
                <a:gd name="T7" fmla="*/ 181 h 630"/>
                <a:gd name="T8" fmla="*/ 232 w 416"/>
                <a:gd name="T9" fmla="*/ 175 h 630"/>
                <a:gd name="T10" fmla="*/ 233 w 416"/>
                <a:gd name="T11" fmla="*/ 169 h 630"/>
                <a:gd name="T12" fmla="*/ 234 w 416"/>
                <a:gd name="T13" fmla="*/ 163 h 630"/>
                <a:gd name="T14" fmla="*/ 237 w 416"/>
                <a:gd name="T15" fmla="*/ 153 h 630"/>
                <a:gd name="T16" fmla="*/ 238 w 416"/>
                <a:gd name="T17" fmla="*/ 149 h 630"/>
                <a:gd name="T18" fmla="*/ 238 w 416"/>
                <a:gd name="T19" fmla="*/ 146 h 630"/>
                <a:gd name="T20" fmla="*/ 263 w 416"/>
                <a:gd name="T21" fmla="*/ 94 h 630"/>
                <a:gd name="T22" fmla="*/ 294 w 416"/>
                <a:gd name="T23" fmla="*/ 70 h 630"/>
                <a:gd name="T24" fmla="*/ 306 w 416"/>
                <a:gd name="T25" fmla="*/ 68 h 630"/>
                <a:gd name="T26" fmla="*/ 327 w 416"/>
                <a:gd name="T27" fmla="*/ 74 h 630"/>
                <a:gd name="T28" fmla="*/ 364 w 416"/>
                <a:gd name="T29" fmla="*/ 109 h 630"/>
                <a:gd name="T30" fmla="*/ 394 w 416"/>
                <a:gd name="T31" fmla="*/ 173 h 630"/>
                <a:gd name="T32" fmla="*/ 412 w 416"/>
                <a:gd name="T33" fmla="*/ 252 h 630"/>
                <a:gd name="T34" fmla="*/ 414 w 416"/>
                <a:gd name="T35" fmla="*/ 335 h 630"/>
                <a:gd name="T36" fmla="*/ 400 w 416"/>
                <a:gd name="T37" fmla="*/ 410 h 630"/>
                <a:gd name="T38" fmla="*/ 373 w 416"/>
                <a:gd name="T39" fmla="*/ 462 h 630"/>
                <a:gd name="T40" fmla="*/ 342 w 416"/>
                <a:gd name="T41" fmla="*/ 481 h 630"/>
                <a:gd name="T42" fmla="*/ 335 w 416"/>
                <a:gd name="T43" fmla="*/ 482 h 630"/>
                <a:gd name="T44" fmla="*/ 308 w 416"/>
                <a:gd name="T45" fmla="*/ 474 h 630"/>
                <a:gd name="T46" fmla="*/ 273 w 416"/>
                <a:gd name="T47" fmla="*/ 436 h 630"/>
                <a:gd name="T48" fmla="*/ 271 w 416"/>
                <a:gd name="T49" fmla="*/ 433 h 630"/>
                <a:gd name="T50" fmla="*/ 268 w 416"/>
                <a:gd name="T51" fmla="*/ 428 h 630"/>
                <a:gd name="T52" fmla="*/ 267 w 416"/>
                <a:gd name="T53" fmla="*/ 425 h 630"/>
                <a:gd name="T54" fmla="*/ 264 w 416"/>
                <a:gd name="T55" fmla="*/ 420 h 630"/>
                <a:gd name="T56" fmla="*/ 262 w 416"/>
                <a:gd name="T57" fmla="*/ 416 h 630"/>
                <a:gd name="T58" fmla="*/ 259 w 416"/>
                <a:gd name="T59" fmla="*/ 410 h 630"/>
                <a:gd name="T60" fmla="*/ 257 w 416"/>
                <a:gd name="T61" fmla="*/ 404 h 630"/>
                <a:gd name="T62" fmla="*/ 248 w 416"/>
                <a:gd name="T63" fmla="*/ 384 h 630"/>
                <a:gd name="T64" fmla="*/ 172 w 416"/>
                <a:gd name="T65" fmla="*/ 630 h 630"/>
                <a:gd name="T66" fmla="*/ 0 w 416"/>
                <a:gd name="T67" fmla="*/ 343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6" h="630">
                  <a:moveTo>
                    <a:pt x="0" y="343"/>
                  </a:moveTo>
                  <a:cubicBezTo>
                    <a:pt x="95" y="0"/>
                    <a:pt x="95" y="0"/>
                    <a:pt x="95" y="0"/>
                  </a:cubicBezTo>
                  <a:cubicBezTo>
                    <a:pt x="227" y="202"/>
                    <a:pt x="227" y="202"/>
                    <a:pt x="227" y="202"/>
                  </a:cubicBezTo>
                  <a:cubicBezTo>
                    <a:pt x="231" y="181"/>
                    <a:pt x="231" y="181"/>
                    <a:pt x="231" y="181"/>
                  </a:cubicBezTo>
                  <a:cubicBezTo>
                    <a:pt x="231" y="179"/>
                    <a:pt x="231" y="177"/>
                    <a:pt x="232" y="175"/>
                  </a:cubicBezTo>
                  <a:cubicBezTo>
                    <a:pt x="232" y="173"/>
                    <a:pt x="232" y="171"/>
                    <a:pt x="233" y="169"/>
                  </a:cubicBezTo>
                  <a:cubicBezTo>
                    <a:pt x="233" y="167"/>
                    <a:pt x="234" y="165"/>
                    <a:pt x="234" y="163"/>
                  </a:cubicBezTo>
                  <a:cubicBezTo>
                    <a:pt x="235" y="161"/>
                    <a:pt x="237" y="153"/>
                    <a:pt x="237" y="153"/>
                  </a:cubicBezTo>
                  <a:cubicBezTo>
                    <a:pt x="238" y="149"/>
                    <a:pt x="238" y="149"/>
                    <a:pt x="238" y="149"/>
                  </a:cubicBezTo>
                  <a:cubicBezTo>
                    <a:pt x="238" y="146"/>
                    <a:pt x="238" y="146"/>
                    <a:pt x="238" y="146"/>
                  </a:cubicBezTo>
                  <a:cubicBezTo>
                    <a:pt x="245" y="125"/>
                    <a:pt x="253" y="107"/>
                    <a:pt x="263" y="94"/>
                  </a:cubicBezTo>
                  <a:cubicBezTo>
                    <a:pt x="273" y="81"/>
                    <a:pt x="283" y="73"/>
                    <a:pt x="294" y="70"/>
                  </a:cubicBezTo>
                  <a:cubicBezTo>
                    <a:pt x="298" y="69"/>
                    <a:pt x="302" y="68"/>
                    <a:pt x="306" y="68"/>
                  </a:cubicBezTo>
                  <a:cubicBezTo>
                    <a:pt x="313" y="68"/>
                    <a:pt x="320" y="70"/>
                    <a:pt x="327" y="74"/>
                  </a:cubicBezTo>
                  <a:cubicBezTo>
                    <a:pt x="340" y="81"/>
                    <a:pt x="352" y="92"/>
                    <a:pt x="364" y="109"/>
                  </a:cubicBezTo>
                  <a:cubicBezTo>
                    <a:pt x="376" y="127"/>
                    <a:pt x="386" y="148"/>
                    <a:pt x="394" y="173"/>
                  </a:cubicBezTo>
                  <a:cubicBezTo>
                    <a:pt x="402" y="198"/>
                    <a:pt x="408" y="224"/>
                    <a:pt x="412" y="252"/>
                  </a:cubicBezTo>
                  <a:cubicBezTo>
                    <a:pt x="415" y="280"/>
                    <a:pt x="416" y="308"/>
                    <a:pt x="414" y="335"/>
                  </a:cubicBezTo>
                  <a:cubicBezTo>
                    <a:pt x="412" y="363"/>
                    <a:pt x="408" y="388"/>
                    <a:pt x="400" y="410"/>
                  </a:cubicBezTo>
                  <a:cubicBezTo>
                    <a:pt x="393" y="432"/>
                    <a:pt x="384" y="449"/>
                    <a:pt x="373" y="462"/>
                  </a:cubicBezTo>
                  <a:cubicBezTo>
                    <a:pt x="364" y="473"/>
                    <a:pt x="353" y="479"/>
                    <a:pt x="342" y="481"/>
                  </a:cubicBezTo>
                  <a:cubicBezTo>
                    <a:pt x="340" y="482"/>
                    <a:pt x="337" y="482"/>
                    <a:pt x="335" y="482"/>
                  </a:cubicBezTo>
                  <a:cubicBezTo>
                    <a:pt x="326" y="482"/>
                    <a:pt x="317" y="479"/>
                    <a:pt x="308" y="474"/>
                  </a:cubicBezTo>
                  <a:cubicBezTo>
                    <a:pt x="296" y="466"/>
                    <a:pt x="284" y="453"/>
                    <a:pt x="273" y="436"/>
                  </a:cubicBezTo>
                  <a:cubicBezTo>
                    <a:pt x="271" y="433"/>
                    <a:pt x="271" y="433"/>
                    <a:pt x="271" y="433"/>
                  </a:cubicBezTo>
                  <a:cubicBezTo>
                    <a:pt x="268" y="428"/>
                    <a:pt x="268" y="428"/>
                    <a:pt x="268" y="428"/>
                  </a:cubicBezTo>
                  <a:cubicBezTo>
                    <a:pt x="268" y="427"/>
                    <a:pt x="267" y="426"/>
                    <a:pt x="267" y="425"/>
                  </a:cubicBezTo>
                  <a:cubicBezTo>
                    <a:pt x="266" y="423"/>
                    <a:pt x="265" y="422"/>
                    <a:pt x="264" y="420"/>
                  </a:cubicBezTo>
                  <a:cubicBezTo>
                    <a:pt x="263" y="418"/>
                    <a:pt x="263" y="417"/>
                    <a:pt x="262" y="416"/>
                  </a:cubicBezTo>
                  <a:cubicBezTo>
                    <a:pt x="262" y="416"/>
                    <a:pt x="260" y="411"/>
                    <a:pt x="259" y="410"/>
                  </a:cubicBezTo>
                  <a:cubicBezTo>
                    <a:pt x="258" y="408"/>
                    <a:pt x="257" y="406"/>
                    <a:pt x="257" y="404"/>
                  </a:cubicBezTo>
                  <a:cubicBezTo>
                    <a:pt x="248" y="384"/>
                    <a:pt x="248" y="384"/>
                    <a:pt x="248" y="384"/>
                  </a:cubicBezTo>
                  <a:cubicBezTo>
                    <a:pt x="172" y="630"/>
                    <a:pt x="172" y="630"/>
                    <a:pt x="172" y="630"/>
                  </a:cubicBezTo>
                  <a:lnTo>
                    <a:pt x="0" y="343"/>
                  </a:lnTo>
                  <a:close/>
                </a:path>
              </a:pathLst>
            </a:custGeom>
            <a:solidFill>
              <a:srgbClr val="FCC709"/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2" name="Freeform 66"/>
            <p:cNvSpPr>
              <a:spLocks/>
            </p:cNvSpPr>
            <p:nvPr/>
          </p:nvSpPr>
          <p:spPr bwMode="auto">
            <a:xfrm rot="18900000">
              <a:off x="4144089" y="2599658"/>
              <a:ext cx="2906416" cy="1372717"/>
            </a:xfrm>
            <a:custGeom>
              <a:avLst/>
              <a:gdLst>
                <a:gd name="T0" fmla="*/ 455 w 1404"/>
                <a:gd name="T1" fmla="*/ 0 h 663"/>
                <a:gd name="T2" fmla="*/ 0 w 1404"/>
                <a:gd name="T3" fmla="*/ 8 h 663"/>
                <a:gd name="T4" fmla="*/ 479 w 1404"/>
                <a:gd name="T5" fmla="*/ 663 h 663"/>
                <a:gd name="T6" fmla="*/ 1404 w 1404"/>
                <a:gd name="T7" fmla="*/ 587 h 663"/>
                <a:gd name="T8" fmla="*/ 1120 w 1404"/>
                <a:gd name="T9" fmla="*/ 269 h 663"/>
                <a:gd name="T10" fmla="*/ 876 w 1404"/>
                <a:gd name="T11" fmla="*/ 280 h 663"/>
                <a:gd name="T12" fmla="*/ 877 w 1404"/>
                <a:gd name="T13" fmla="*/ 282 h 663"/>
                <a:gd name="T14" fmla="*/ 879 w 1404"/>
                <a:gd name="T15" fmla="*/ 284 h 663"/>
                <a:gd name="T16" fmla="*/ 881 w 1404"/>
                <a:gd name="T17" fmla="*/ 286 h 663"/>
                <a:gd name="T18" fmla="*/ 883 w 1404"/>
                <a:gd name="T19" fmla="*/ 289 h 663"/>
                <a:gd name="T20" fmla="*/ 913 w 1404"/>
                <a:gd name="T21" fmla="*/ 344 h 663"/>
                <a:gd name="T22" fmla="*/ 909 w 1404"/>
                <a:gd name="T23" fmla="*/ 391 h 663"/>
                <a:gd name="T24" fmla="*/ 871 w 1404"/>
                <a:gd name="T25" fmla="*/ 426 h 663"/>
                <a:gd name="T26" fmla="*/ 801 w 1404"/>
                <a:gd name="T27" fmla="*/ 443 h 663"/>
                <a:gd name="T28" fmla="*/ 710 w 1404"/>
                <a:gd name="T29" fmla="*/ 436 h 663"/>
                <a:gd name="T30" fmla="*/ 618 w 1404"/>
                <a:gd name="T31" fmla="*/ 408 h 663"/>
                <a:gd name="T32" fmla="*/ 536 w 1404"/>
                <a:gd name="T33" fmla="*/ 364 h 663"/>
                <a:gd name="T34" fmla="*/ 475 w 1404"/>
                <a:gd name="T35" fmla="*/ 308 h 663"/>
                <a:gd name="T36" fmla="*/ 448 w 1404"/>
                <a:gd name="T37" fmla="*/ 251 h 663"/>
                <a:gd name="T38" fmla="*/ 458 w 1404"/>
                <a:gd name="T39" fmla="*/ 205 h 663"/>
                <a:gd name="T40" fmla="*/ 500 w 1404"/>
                <a:gd name="T41" fmla="*/ 173 h 663"/>
                <a:gd name="T42" fmla="*/ 571 w 1404"/>
                <a:gd name="T43" fmla="*/ 160 h 663"/>
                <a:gd name="T44" fmla="*/ 574 w 1404"/>
                <a:gd name="T45" fmla="*/ 160 h 663"/>
                <a:gd name="T46" fmla="*/ 578 w 1404"/>
                <a:gd name="T47" fmla="*/ 160 h 663"/>
                <a:gd name="T48" fmla="*/ 582 w 1404"/>
                <a:gd name="T49" fmla="*/ 160 h 663"/>
                <a:gd name="T50" fmla="*/ 585 w 1404"/>
                <a:gd name="T51" fmla="*/ 160 h 663"/>
                <a:gd name="T52" fmla="*/ 455 w 1404"/>
                <a:gd name="T53" fmla="*/ 0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4" h="663">
                  <a:moveTo>
                    <a:pt x="455" y="0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479" y="663"/>
                    <a:pt x="479" y="663"/>
                    <a:pt x="479" y="663"/>
                  </a:cubicBezTo>
                  <a:cubicBezTo>
                    <a:pt x="1404" y="587"/>
                    <a:pt x="1404" y="587"/>
                    <a:pt x="1404" y="587"/>
                  </a:cubicBezTo>
                  <a:cubicBezTo>
                    <a:pt x="1120" y="269"/>
                    <a:pt x="1120" y="269"/>
                    <a:pt x="1120" y="269"/>
                  </a:cubicBezTo>
                  <a:cubicBezTo>
                    <a:pt x="876" y="280"/>
                    <a:pt x="876" y="280"/>
                    <a:pt x="876" y="280"/>
                  </a:cubicBezTo>
                  <a:cubicBezTo>
                    <a:pt x="876" y="281"/>
                    <a:pt x="877" y="282"/>
                    <a:pt x="877" y="282"/>
                  </a:cubicBezTo>
                  <a:cubicBezTo>
                    <a:pt x="878" y="283"/>
                    <a:pt x="879" y="284"/>
                    <a:pt x="879" y="284"/>
                  </a:cubicBezTo>
                  <a:cubicBezTo>
                    <a:pt x="880" y="285"/>
                    <a:pt x="881" y="286"/>
                    <a:pt x="881" y="286"/>
                  </a:cubicBezTo>
                  <a:cubicBezTo>
                    <a:pt x="882" y="287"/>
                    <a:pt x="882" y="288"/>
                    <a:pt x="883" y="289"/>
                  </a:cubicBezTo>
                  <a:cubicBezTo>
                    <a:pt x="899" y="308"/>
                    <a:pt x="909" y="326"/>
                    <a:pt x="913" y="344"/>
                  </a:cubicBezTo>
                  <a:cubicBezTo>
                    <a:pt x="918" y="361"/>
                    <a:pt x="916" y="377"/>
                    <a:pt x="909" y="391"/>
                  </a:cubicBezTo>
                  <a:cubicBezTo>
                    <a:pt x="902" y="405"/>
                    <a:pt x="889" y="417"/>
                    <a:pt x="871" y="426"/>
                  </a:cubicBezTo>
                  <a:cubicBezTo>
                    <a:pt x="853" y="435"/>
                    <a:pt x="829" y="441"/>
                    <a:pt x="801" y="443"/>
                  </a:cubicBezTo>
                  <a:cubicBezTo>
                    <a:pt x="772" y="445"/>
                    <a:pt x="741" y="442"/>
                    <a:pt x="710" y="436"/>
                  </a:cubicBezTo>
                  <a:cubicBezTo>
                    <a:pt x="679" y="430"/>
                    <a:pt x="648" y="420"/>
                    <a:pt x="618" y="408"/>
                  </a:cubicBezTo>
                  <a:cubicBezTo>
                    <a:pt x="588" y="396"/>
                    <a:pt x="560" y="381"/>
                    <a:pt x="536" y="364"/>
                  </a:cubicBezTo>
                  <a:cubicBezTo>
                    <a:pt x="511" y="347"/>
                    <a:pt x="490" y="328"/>
                    <a:pt x="475" y="308"/>
                  </a:cubicBezTo>
                  <a:cubicBezTo>
                    <a:pt x="459" y="288"/>
                    <a:pt x="451" y="269"/>
                    <a:pt x="448" y="251"/>
                  </a:cubicBezTo>
                  <a:cubicBezTo>
                    <a:pt x="446" y="234"/>
                    <a:pt x="449" y="219"/>
                    <a:pt x="458" y="205"/>
                  </a:cubicBezTo>
                  <a:cubicBezTo>
                    <a:pt x="467" y="192"/>
                    <a:pt x="481" y="181"/>
                    <a:pt x="500" y="173"/>
                  </a:cubicBezTo>
                  <a:cubicBezTo>
                    <a:pt x="519" y="166"/>
                    <a:pt x="543" y="161"/>
                    <a:pt x="571" y="160"/>
                  </a:cubicBezTo>
                  <a:cubicBezTo>
                    <a:pt x="572" y="160"/>
                    <a:pt x="573" y="160"/>
                    <a:pt x="574" y="160"/>
                  </a:cubicBezTo>
                  <a:cubicBezTo>
                    <a:pt x="576" y="160"/>
                    <a:pt x="577" y="160"/>
                    <a:pt x="578" y="160"/>
                  </a:cubicBezTo>
                  <a:cubicBezTo>
                    <a:pt x="579" y="160"/>
                    <a:pt x="580" y="160"/>
                    <a:pt x="582" y="160"/>
                  </a:cubicBezTo>
                  <a:cubicBezTo>
                    <a:pt x="583" y="160"/>
                    <a:pt x="584" y="160"/>
                    <a:pt x="585" y="160"/>
                  </a:cubicBezTo>
                  <a:cubicBezTo>
                    <a:pt x="455" y="0"/>
                    <a:pt x="455" y="0"/>
                    <a:pt x="455" y="0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rgbClr val="118CE7"/>
                </a:gs>
                <a:gs pos="0">
                  <a:srgbClr val="118CE7">
                    <a:lumMod val="60000"/>
                    <a:lumOff val="40000"/>
                  </a:srgbClr>
                </a:gs>
                <a:gs pos="100000">
                  <a:srgbClr val="118CE7">
                    <a:lumMod val="75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3" name="Freeform 67"/>
            <p:cNvSpPr>
              <a:spLocks/>
            </p:cNvSpPr>
            <p:nvPr/>
          </p:nvSpPr>
          <p:spPr bwMode="auto">
            <a:xfrm rot="18900000">
              <a:off x="4816029" y="2372884"/>
              <a:ext cx="1306225" cy="898522"/>
            </a:xfrm>
            <a:custGeom>
              <a:avLst/>
              <a:gdLst>
                <a:gd name="T0" fmla="*/ 399 w 631"/>
                <a:gd name="T1" fmla="*/ 0 h 434"/>
                <a:gd name="T2" fmla="*/ 4 w 631"/>
                <a:gd name="T3" fmla="*/ 7 h 434"/>
                <a:gd name="T4" fmla="*/ 137 w 631"/>
                <a:gd name="T5" fmla="*/ 168 h 434"/>
                <a:gd name="T6" fmla="*/ 150 w 631"/>
                <a:gd name="T7" fmla="*/ 184 h 434"/>
                <a:gd name="T8" fmla="*/ 143 w 631"/>
                <a:gd name="T9" fmla="*/ 184 h 434"/>
                <a:gd name="T10" fmla="*/ 137 w 631"/>
                <a:gd name="T11" fmla="*/ 183 h 434"/>
                <a:gd name="T12" fmla="*/ 131 w 631"/>
                <a:gd name="T13" fmla="*/ 183 h 434"/>
                <a:gd name="T14" fmla="*/ 124 w 631"/>
                <a:gd name="T15" fmla="*/ 183 h 434"/>
                <a:gd name="T16" fmla="*/ 121 w 631"/>
                <a:gd name="T17" fmla="*/ 183 h 434"/>
                <a:gd name="T18" fmla="*/ 117 w 631"/>
                <a:gd name="T19" fmla="*/ 183 h 434"/>
                <a:gd name="T20" fmla="*/ 113 w 631"/>
                <a:gd name="T21" fmla="*/ 183 h 434"/>
                <a:gd name="T22" fmla="*/ 110 w 631"/>
                <a:gd name="T23" fmla="*/ 183 h 434"/>
                <a:gd name="T24" fmla="*/ 48 w 631"/>
                <a:gd name="T25" fmla="*/ 195 h 434"/>
                <a:gd name="T26" fmla="*/ 11 w 631"/>
                <a:gd name="T27" fmla="*/ 223 h 434"/>
                <a:gd name="T28" fmla="*/ 2 w 631"/>
                <a:gd name="T29" fmla="*/ 264 h 434"/>
                <a:gd name="T30" fmla="*/ 26 w 631"/>
                <a:gd name="T31" fmla="*/ 314 h 434"/>
                <a:gd name="T32" fmla="*/ 79 w 631"/>
                <a:gd name="T33" fmla="*/ 363 h 434"/>
                <a:gd name="T34" fmla="*/ 152 w 631"/>
                <a:gd name="T35" fmla="*/ 402 h 434"/>
                <a:gd name="T36" fmla="*/ 233 w 631"/>
                <a:gd name="T37" fmla="*/ 426 h 434"/>
                <a:gd name="T38" fmla="*/ 313 w 631"/>
                <a:gd name="T39" fmla="*/ 432 h 434"/>
                <a:gd name="T40" fmla="*/ 375 w 631"/>
                <a:gd name="T41" fmla="*/ 418 h 434"/>
                <a:gd name="T42" fmla="*/ 408 w 631"/>
                <a:gd name="T43" fmla="*/ 387 h 434"/>
                <a:gd name="T44" fmla="*/ 413 w 631"/>
                <a:gd name="T45" fmla="*/ 345 h 434"/>
                <a:gd name="T46" fmla="*/ 386 w 631"/>
                <a:gd name="T47" fmla="*/ 297 h 434"/>
                <a:gd name="T48" fmla="*/ 384 w 631"/>
                <a:gd name="T49" fmla="*/ 295 h 434"/>
                <a:gd name="T50" fmla="*/ 382 w 631"/>
                <a:gd name="T51" fmla="*/ 293 h 434"/>
                <a:gd name="T52" fmla="*/ 380 w 631"/>
                <a:gd name="T53" fmla="*/ 291 h 434"/>
                <a:gd name="T54" fmla="*/ 379 w 631"/>
                <a:gd name="T55" fmla="*/ 289 h 434"/>
                <a:gd name="T56" fmla="*/ 375 w 631"/>
                <a:gd name="T57" fmla="*/ 284 h 434"/>
                <a:gd name="T58" fmla="*/ 370 w 631"/>
                <a:gd name="T59" fmla="*/ 280 h 434"/>
                <a:gd name="T60" fmla="*/ 366 w 631"/>
                <a:gd name="T61" fmla="*/ 276 h 434"/>
                <a:gd name="T62" fmla="*/ 362 w 631"/>
                <a:gd name="T63" fmla="*/ 272 h 434"/>
                <a:gd name="T64" fmla="*/ 385 w 631"/>
                <a:gd name="T65" fmla="*/ 271 h 434"/>
                <a:gd name="T66" fmla="*/ 631 w 631"/>
                <a:gd name="T67" fmla="*/ 260 h 434"/>
                <a:gd name="T68" fmla="*/ 399 w 631"/>
                <a:gd name="T69" fmla="*/ 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31" h="434">
                  <a:moveTo>
                    <a:pt x="399" y="0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137" y="168"/>
                    <a:pt x="137" y="168"/>
                    <a:pt x="137" y="168"/>
                  </a:cubicBezTo>
                  <a:cubicBezTo>
                    <a:pt x="150" y="184"/>
                    <a:pt x="150" y="184"/>
                    <a:pt x="150" y="184"/>
                  </a:cubicBezTo>
                  <a:cubicBezTo>
                    <a:pt x="148" y="184"/>
                    <a:pt x="145" y="184"/>
                    <a:pt x="143" y="184"/>
                  </a:cubicBezTo>
                  <a:cubicBezTo>
                    <a:pt x="141" y="184"/>
                    <a:pt x="139" y="184"/>
                    <a:pt x="137" y="183"/>
                  </a:cubicBezTo>
                  <a:cubicBezTo>
                    <a:pt x="135" y="183"/>
                    <a:pt x="133" y="183"/>
                    <a:pt x="131" y="183"/>
                  </a:cubicBezTo>
                  <a:cubicBezTo>
                    <a:pt x="128" y="183"/>
                    <a:pt x="126" y="183"/>
                    <a:pt x="124" y="183"/>
                  </a:cubicBezTo>
                  <a:cubicBezTo>
                    <a:pt x="123" y="183"/>
                    <a:pt x="122" y="183"/>
                    <a:pt x="121" y="183"/>
                  </a:cubicBezTo>
                  <a:cubicBezTo>
                    <a:pt x="119" y="183"/>
                    <a:pt x="118" y="183"/>
                    <a:pt x="117" y="183"/>
                  </a:cubicBezTo>
                  <a:cubicBezTo>
                    <a:pt x="116" y="183"/>
                    <a:pt x="115" y="183"/>
                    <a:pt x="113" y="183"/>
                  </a:cubicBezTo>
                  <a:cubicBezTo>
                    <a:pt x="112" y="183"/>
                    <a:pt x="111" y="183"/>
                    <a:pt x="110" y="183"/>
                  </a:cubicBezTo>
                  <a:cubicBezTo>
                    <a:pt x="85" y="184"/>
                    <a:pt x="64" y="188"/>
                    <a:pt x="48" y="195"/>
                  </a:cubicBezTo>
                  <a:cubicBezTo>
                    <a:pt x="31" y="202"/>
                    <a:pt x="18" y="211"/>
                    <a:pt x="11" y="223"/>
                  </a:cubicBezTo>
                  <a:cubicBezTo>
                    <a:pt x="3" y="235"/>
                    <a:pt x="0" y="249"/>
                    <a:pt x="2" y="264"/>
                  </a:cubicBezTo>
                  <a:cubicBezTo>
                    <a:pt x="4" y="279"/>
                    <a:pt x="12" y="296"/>
                    <a:pt x="26" y="314"/>
                  </a:cubicBezTo>
                  <a:cubicBezTo>
                    <a:pt x="39" y="331"/>
                    <a:pt x="58" y="348"/>
                    <a:pt x="79" y="363"/>
                  </a:cubicBezTo>
                  <a:cubicBezTo>
                    <a:pt x="101" y="378"/>
                    <a:pt x="126" y="391"/>
                    <a:pt x="152" y="402"/>
                  </a:cubicBezTo>
                  <a:cubicBezTo>
                    <a:pt x="178" y="413"/>
                    <a:pt x="206" y="421"/>
                    <a:pt x="233" y="426"/>
                  </a:cubicBezTo>
                  <a:cubicBezTo>
                    <a:pt x="260" y="432"/>
                    <a:pt x="287" y="434"/>
                    <a:pt x="313" y="432"/>
                  </a:cubicBezTo>
                  <a:cubicBezTo>
                    <a:pt x="338" y="431"/>
                    <a:pt x="358" y="426"/>
                    <a:pt x="375" y="418"/>
                  </a:cubicBezTo>
                  <a:cubicBezTo>
                    <a:pt x="391" y="410"/>
                    <a:pt x="402" y="400"/>
                    <a:pt x="408" y="387"/>
                  </a:cubicBezTo>
                  <a:cubicBezTo>
                    <a:pt x="415" y="375"/>
                    <a:pt x="416" y="361"/>
                    <a:pt x="413" y="345"/>
                  </a:cubicBezTo>
                  <a:cubicBezTo>
                    <a:pt x="409" y="330"/>
                    <a:pt x="400" y="314"/>
                    <a:pt x="386" y="297"/>
                  </a:cubicBezTo>
                  <a:cubicBezTo>
                    <a:pt x="385" y="296"/>
                    <a:pt x="385" y="295"/>
                    <a:pt x="384" y="295"/>
                  </a:cubicBezTo>
                  <a:cubicBezTo>
                    <a:pt x="383" y="294"/>
                    <a:pt x="383" y="293"/>
                    <a:pt x="382" y="293"/>
                  </a:cubicBezTo>
                  <a:cubicBezTo>
                    <a:pt x="382" y="292"/>
                    <a:pt x="381" y="291"/>
                    <a:pt x="380" y="291"/>
                  </a:cubicBezTo>
                  <a:cubicBezTo>
                    <a:pt x="380" y="290"/>
                    <a:pt x="379" y="289"/>
                    <a:pt x="379" y="289"/>
                  </a:cubicBezTo>
                  <a:cubicBezTo>
                    <a:pt x="377" y="287"/>
                    <a:pt x="376" y="286"/>
                    <a:pt x="375" y="284"/>
                  </a:cubicBezTo>
                  <a:cubicBezTo>
                    <a:pt x="373" y="283"/>
                    <a:pt x="372" y="282"/>
                    <a:pt x="370" y="280"/>
                  </a:cubicBezTo>
                  <a:cubicBezTo>
                    <a:pt x="369" y="279"/>
                    <a:pt x="368" y="278"/>
                    <a:pt x="366" y="276"/>
                  </a:cubicBezTo>
                  <a:cubicBezTo>
                    <a:pt x="365" y="275"/>
                    <a:pt x="363" y="274"/>
                    <a:pt x="362" y="272"/>
                  </a:cubicBezTo>
                  <a:cubicBezTo>
                    <a:pt x="385" y="271"/>
                    <a:pt x="385" y="271"/>
                    <a:pt x="385" y="271"/>
                  </a:cubicBezTo>
                  <a:cubicBezTo>
                    <a:pt x="631" y="260"/>
                    <a:pt x="631" y="260"/>
                    <a:pt x="631" y="260"/>
                  </a:cubicBezTo>
                  <a:cubicBezTo>
                    <a:pt x="399" y="0"/>
                    <a:pt x="399" y="0"/>
                    <a:pt x="399" y="0"/>
                  </a:cubicBezTo>
                  <a:close/>
                </a:path>
              </a:pathLst>
            </a:custGeom>
            <a:gradFill flip="none" rotWithShape="1">
              <a:gsLst>
                <a:gs pos="51000">
                  <a:srgbClr val="EC2139">
                    <a:lumMod val="40000"/>
                    <a:lumOff val="60000"/>
                  </a:srgbClr>
                </a:gs>
                <a:gs pos="0">
                  <a:srgbClr val="EC2139">
                    <a:lumMod val="20000"/>
                    <a:lumOff val="80000"/>
                  </a:srgbClr>
                </a:gs>
                <a:gs pos="100000">
                  <a:srgbClr val="EC2139">
                    <a:lumMod val="40000"/>
                    <a:lumOff val="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4" name="Freeform 68"/>
            <p:cNvSpPr>
              <a:spLocks/>
            </p:cNvSpPr>
            <p:nvPr/>
          </p:nvSpPr>
          <p:spPr bwMode="auto">
            <a:xfrm rot="18900000">
              <a:off x="4834105" y="2396878"/>
              <a:ext cx="1254606" cy="863526"/>
            </a:xfrm>
            <a:custGeom>
              <a:avLst/>
              <a:gdLst>
                <a:gd name="T0" fmla="*/ 289 w 606"/>
                <a:gd name="T1" fmla="*/ 417 h 417"/>
                <a:gd name="T2" fmla="*/ 227 w 606"/>
                <a:gd name="T3" fmla="*/ 410 h 417"/>
                <a:gd name="T4" fmla="*/ 147 w 606"/>
                <a:gd name="T5" fmla="*/ 386 h 417"/>
                <a:gd name="T6" fmla="*/ 76 w 606"/>
                <a:gd name="T7" fmla="*/ 348 h 417"/>
                <a:gd name="T8" fmla="*/ 24 w 606"/>
                <a:gd name="T9" fmla="*/ 301 h 417"/>
                <a:gd name="T10" fmla="*/ 2 w 606"/>
                <a:gd name="T11" fmla="*/ 255 h 417"/>
                <a:gd name="T12" fmla="*/ 9 w 606"/>
                <a:gd name="T13" fmla="*/ 220 h 417"/>
                <a:gd name="T14" fmla="*/ 43 w 606"/>
                <a:gd name="T15" fmla="*/ 194 h 417"/>
                <a:gd name="T16" fmla="*/ 102 w 606"/>
                <a:gd name="T17" fmla="*/ 183 h 417"/>
                <a:gd name="T18" fmla="*/ 111 w 606"/>
                <a:gd name="T19" fmla="*/ 183 h 417"/>
                <a:gd name="T20" fmla="*/ 116 w 606"/>
                <a:gd name="T21" fmla="*/ 183 h 417"/>
                <a:gd name="T22" fmla="*/ 122 w 606"/>
                <a:gd name="T23" fmla="*/ 183 h 417"/>
                <a:gd name="T24" fmla="*/ 128 w 606"/>
                <a:gd name="T25" fmla="*/ 184 h 417"/>
                <a:gd name="T26" fmla="*/ 134 w 606"/>
                <a:gd name="T27" fmla="*/ 184 h 417"/>
                <a:gd name="T28" fmla="*/ 141 w 606"/>
                <a:gd name="T29" fmla="*/ 185 h 417"/>
                <a:gd name="T30" fmla="*/ 161 w 606"/>
                <a:gd name="T31" fmla="*/ 187 h 417"/>
                <a:gd name="T32" fmla="*/ 135 w 606"/>
                <a:gd name="T33" fmla="*/ 155 h 417"/>
                <a:gd name="T34" fmla="*/ 13 w 606"/>
                <a:gd name="T35" fmla="*/ 7 h 417"/>
                <a:gd name="T36" fmla="*/ 387 w 606"/>
                <a:gd name="T37" fmla="*/ 0 h 417"/>
                <a:gd name="T38" fmla="*/ 606 w 606"/>
                <a:gd name="T39" fmla="*/ 245 h 417"/>
                <a:gd name="T40" fmla="*/ 333 w 606"/>
                <a:gd name="T41" fmla="*/ 257 h 417"/>
                <a:gd name="T42" fmla="*/ 348 w 606"/>
                <a:gd name="T43" fmla="*/ 271 h 417"/>
                <a:gd name="T44" fmla="*/ 353 w 606"/>
                <a:gd name="T45" fmla="*/ 274 h 417"/>
                <a:gd name="T46" fmla="*/ 357 w 606"/>
                <a:gd name="T47" fmla="*/ 278 h 417"/>
                <a:gd name="T48" fmla="*/ 361 w 606"/>
                <a:gd name="T49" fmla="*/ 282 h 417"/>
                <a:gd name="T50" fmla="*/ 365 w 606"/>
                <a:gd name="T51" fmla="*/ 287 h 417"/>
                <a:gd name="T52" fmla="*/ 370 w 606"/>
                <a:gd name="T53" fmla="*/ 292 h 417"/>
                <a:gd name="T54" fmla="*/ 372 w 606"/>
                <a:gd name="T55" fmla="*/ 294 h 417"/>
                <a:gd name="T56" fmla="*/ 397 w 606"/>
                <a:gd name="T57" fmla="*/ 339 h 417"/>
                <a:gd name="T58" fmla="*/ 393 w 606"/>
                <a:gd name="T59" fmla="*/ 376 h 417"/>
                <a:gd name="T60" fmla="*/ 363 w 606"/>
                <a:gd name="T61" fmla="*/ 403 h 417"/>
                <a:gd name="T62" fmla="*/ 304 w 606"/>
                <a:gd name="T63" fmla="*/ 416 h 417"/>
                <a:gd name="T64" fmla="*/ 289 w 606"/>
                <a:gd name="T65" fmla="*/ 417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06" h="417">
                  <a:moveTo>
                    <a:pt x="289" y="417"/>
                  </a:moveTo>
                  <a:cubicBezTo>
                    <a:pt x="269" y="417"/>
                    <a:pt x="248" y="415"/>
                    <a:pt x="227" y="410"/>
                  </a:cubicBezTo>
                  <a:cubicBezTo>
                    <a:pt x="200" y="405"/>
                    <a:pt x="173" y="397"/>
                    <a:pt x="147" y="386"/>
                  </a:cubicBezTo>
                  <a:cubicBezTo>
                    <a:pt x="121" y="375"/>
                    <a:pt x="97" y="363"/>
                    <a:pt x="76" y="348"/>
                  </a:cubicBezTo>
                  <a:cubicBezTo>
                    <a:pt x="54" y="333"/>
                    <a:pt x="37" y="317"/>
                    <a:pt x="24" y="301"/>
                  </a:cubicBezTo>
                  <a:cubicBezTo>
                    <a:pt x="12" y="285"/>
                    <a:pt x="4" y="269"/>
                    <a:pt x="2" y="255"/>
                  </a:cubicBezTo>
                  <a:cubicBezTo>
                    <a:pt x="0" y="242"/>
                    <a:pt x="3" y="230"/>
                    <a:pt x="9" y="220"/>
                  </a:cubicBezTo>
                  <a:cubicBezTo>
                    <a:pt x="16" y="209"/>
                    <a:pt x="28" y="201"/>
                    <a:pt x="43" y="194"/>
                  </a:cubicBezTo>
                  <a:cubicBezTo>
                    <a:pt x="59" y="188"/>
                    <a:pt x="79" y="184"/>
                    <a:pt x="102" y="183"/>
                  </a:cubicBezTo>
                  <a:cubicBezTo>
                    <a:pt x="111" y="183"/>
                    <a:pt x="111" y="183"/>
                    <a:pt x="111" y="183"/>
                  </a:cubicBezTo>
                  <a:cubicBezTo>
                    <a:pt x="111" y="183"/>
                    <a:pt x="115" y="183"/>
                    <a:pt x="116" y="183"/>
                  </a:cubicBezTo>
                  <a:cubicBezTo>
                    <a:pt x="118" y="183"/>
                    <a:pt x="120" y="183"/>
                    <a:pt x="122" y="183"/>
                  </a:cubicBezTo>
                  <a:cubicBezTo>
                    <a:pt x="124" y="183"/>
                    <a:pt x="126" y="183"/>
                    <a:pt x="128" y="184"/>
                  </a:cubicBezTo>
                  <a:cubicBezTo>
                    <a:pt x="134" y="184"/>
                    <a:pt x="134" y="184"/>
                    <a:pt x="134" y="184"/>
                  </a:cubicBezTo>
                  <a:cubicBezTo>
                    <a:pt x="137" y="184"/>
                    <a:pt x="139" y="184"/>
                    <a:pt x="141" y="185"/>
                  </a:cubicBezTo>
                  <a:cubicBezTo>
                    <a:pt x="161" y="187"/>
                    <a:pt x="161" y="187"/>
                    <a:pt x="161" y="187"/>
                  </a:cubicBezTo>
                  <a:cubicBezTo>
                    <a:pt x="135" y="155"/>
                    <a:pt x="135" y="155"/>
                    <a:pt x="135" y="155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387" y="0"/>
                    <a:pt x="387" y="0"/>
                    <a:pt x="387" y="0"/>
                  </a:cubicBezTo>
                  <a:cubicBezTo>
                    <a:pt x="606" y="245"/>
                    <a:pt x="606" y="245"/>
                    <a:pt x="606" y="245"/>
                  </a:cubicBezTo>
                  <a:cubicBezTo>
                    <a:pt x="333" y="257"/>
                    <a:pt x="333" y="257"/>
                    <a:pt x="333" y="257"/>
                  </a:cubicBezTo>
                  <a:cubicBezTo>
                    <a:pt x="348" y="271"/>
                    <a:pt x="348" y="271"/>
                    <a:pt x="348" y="271"/>
                  </a:cubicBezTo>
                  <a:cubicBezTo>
                    <a:pt x="350" y="272"/>
                    <a:pt x="351" y="273"/>
                    <a:pt x="353" y="274"/>
                  </a:cubicBezTo>
                  <a:cubicBezTo>
                    <a:pt x="357" y="278"/>
                    <a:pt x="357" y="278"/>
                    <a:pt x="357" y="278"/>
                  </a:cubicBezTo>
                  <a:cubicBezTo>
                    <a:pt x="361" y="282"/>
                    <a:pt x="361" y="282"/>
                    <a:pt x="361" y="282"/>
                  </a:cubicBezTo>
                  <a:cubicBezTo>
                    <a:pt x="362" y="283"/>
                    <a:pt x="365" y="287"/>
                    <a:pt x="365" y="287"/>
                  </a:cubicBezTo>
                  <a:cubicBezTo>
                    <a:pt x="370" y="292"/>
                    <a:pt x="370" y="292"/>
                    <a:pt x="370" y="292"/>
                  </a:cubicBezTo>
                  <a:cubicBezTo>
                    <a:pt x="372" y="294"/>
                    <a:pt x="372" y="294"/>
                    <a:pt x="372" y="294"/>
                  </a:cubicBezTo>
                  <a:cubicBezTo>
                    <a:pt x="385" y="309"/>
                    <a:pt x="393" y="325"/>
                    <a:pt x="397" y="339"/>
                  </a:cubicBezTo>
                  <a:cubicBezTo>
                    <a:pt x="400" y="353"/>
                    <a:pt x="399" y="365"/>
                    <a:pt x="393" y="376"/>
                  </a:cubicBezTo>
                  <a:cubicBezTo>
                    <a:pt x="387" y="387"/>
                    <a:pt x="377" y="396"/>
                    <a:pt x="363" y="403"/>
                  </a:cubicBezTo>
                  <a:cubicBezTo>
                    <a:pt x="347" y="410"/>
                    <a:pt x="328" y="415"/>
                    <a:pt x="304" y="416"/>
                  </a:cubicBezTo>
                  <a:cubicBezTo>
                    <a:pt x="299" y="417"/>
                    <a:pt x="294" y="417"/>
                    <a:pt x="289" y="417"/>
                  </a:cubicBezTo>
                  <a:close/>
                </a:path>
              </a:pathLst>
            </a:custGeom>
            <a:solidFill>
              <a:srgbClr val="EC2139"/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5" name="Freeform 69"/>
            <p:cNvSpPr>
              <a:spLocks/>
            </p:cNvSpPr>
            <p:nvPr/>
          </p:nvSpPr>
          <p:spPr bwMode="auto">
            <a:xfrm rot="18900000">
              <a:off x="5518576" y="3245561"/>
              <a:ext cx="2529335" cy="1919529"/>
            </a:xfrm>
            <a:custGeom>
              <a:avLst/>
              <a:gdLst>
                <a:gd name="T0" fmla="*/ 1222 w 1222"/>
                <a:gd name="T1" fmla="*/ 0 h 927"/>
                <a:gd name="T2" fmla="*/ 1037 w 1222"/>
                <a:gd name="T3" fmla="*/ 412 h 927"/>
                <a:gd name="T4" fmla="*/ 804 w 1222"/>
                <a:gd name="T5" fmla="*/ 441 h 927"/>
                <a:gd name="T6" fmla="*/ 806 w 1222"/>
                <a:gd name="T7" fmla="*/ 437 h 927"/>
                <a:gd name="T8" fmla="*/ 808 w 1222"/>
                <a:gd name="T9" fmla="*/ 434 h 927"/>
                <a:gd name="T10" fmla="*/ 809 w 1222"/>
                <a:gd name="T11" fmla="*/ 431 h 927"/>
                <a:gd name="T12" fmla="*/ 810 w 1222"/>
                <a:gd name="T13" fmla="*/ 428 h 927"/>
                <a:gd name="T14" fmla="*/ 825 w 1222"/>
                <a:gd name="T15" fmla="*/ 358 h 927"/>
                <a:gd name="T16" fmla="*/ 808 w 1222"/>
                <a:gd name="T17" fmla="*/ 303 h 927"/>
                <a:gd name="T18" fmla="*/ 761 w 1222"/>
                <a:gd name="T19" fmla="*/ 269 h 927"/>
                <a:gd name="T20" fmla="*/ 687 w 1222"/>
                <a:gd name="T21" fmla="*/ 262 h 927"/>
                <a:gd name="T22" fmla="*/ 601 w 1222"/>
                <a:gd name="T23" fmla="*/ 286 h 927"/>
                <a:gd name="T24" fmla="*/ 518 w 1222"/>
                <a:gd name="T25" fmla="*/ 335 h 927"/>
                <a:gd name="T26" fmla="*/ 449 w 1222"/>
                <a:gd name="T27" fmla="*/ 401 h 927"/>
                <a:gd name="T28" fmla="*/ 404 w 1222"/>
                <a:gd name="T29" fmla="*/ 477 h 927"/>
                <a:gd name="T30" fmla="*/ 393 w 1222"/>
                <a:gd name="T31" fmla="*/ 548 h 927"/>
                <a:gd name="T32" fmla="*/ 415 w 1222"/>
                <a:gd name="T33" fmla="*/ 601 h 927"/>
                <a:gd name="T34" fmla="*/ 465 w 1222"/>
                <a:gd name="T35" fmla="*/ 631 h 927"/>
                <a:gd name="T36" fmla="*/ 538 w 1222"/>
                <a:gd name="T37" fmla="*/ 634 h 927"/>
                <a:gd name="T38" fmla="*/ 541 w 1222"/>
                <a:gd name="T39" fmla="*/ 634 h 927"/>
                <a:gd name="T40" fmla="*/ 544 w 1222"/>
                <a:gd name="T41" fmla="*/ 633 h 927"/>
                <a:gd name="T42" fmla="*/ 547 w 1222"/>
                <a:gd name="T43" fmla="*/ 633 h 927"/>
                <a:gd name="T44" fmla="*/ 550 w 1222"/>
                <a:gd name="T45" fmla="*/ 632 h 927"/>
                <a:gd name="T46" fmla="*/ 461 w 1222"/>
                <a:gd name="T47" fmla="*/ 853 h 927"/>
                <a:gd name="T48" fmla="*/ 0 w 1222"/>
                <a:gd name="T49" fmla="*/ 927 h 927"/>
                <a:gd name="T50" fmla="*/ 297 w 1222"/>
                <a:gd name="T51" fmla="*/ 76 h 927"/>
                <a:gd name="T52" fmla="*/ 1222 w 1222"/>
                <a:gd name="T53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22" h="927">
                  <a:moveTo>
                    <a:pt x="1222" y="0"/>
                  </a:moveTo>
                  <a:cubicBezTo>
                    <a:pt x="1037" y="412"/>
                    <a:pt x="1037" y="412"/>
                    <a:pt x="1037" y="412"/>
                  </a:cubicBezTo>
                  <a:cubicBezTo>
                    <a:pt x="804" y="441"/>
                    <a:pt x="804" y="441"/>
                    <a:pt x="804" y="441"/>
                  </a:cubicBezTo>
                  <a:cubicBezTo>
                    <a:pt x="805" y="440"/>
                    <a:pt x="805" y="439"/>
                    <a:pt x="806" y="437"/>
                  </a:cubicBezTo>
                  <a:cubicBezTo>
                    <a:pt x="807" y="436"/>
                    <a:pt x="807" y="435"/>
                    <a:pt x="808" y="434"/>
                  </a:cubicBezTo>
                  <a:cubicBezTo>
                    <a:pt x="808" y="433"/>
                    <a:pt x="809" y="432"/>
                    <a:pt x="809" y="431"/>
                  </a:cubicBezTo>
                  <a:cubicBezTo>
                    <a:pt x="810" y="430"/>
                    <a:pt x="810" y="429"/>
                    <a:pt x="810" y="428"/>
                  </a:cubicBezTo>
                  <a:cubicBezTo>
                    <a:pt x="821" y="402"/>
                    <a:pt x="826" y="379"/>
                    <a:pt x="825" y="358"/>
                  </a:cubicBezTo>
                  <a:cubicBezTo>
                    <a:pt x="825" y="337"/>
                    <a:pt x="819" y="318"/>
                    <a:pt x="808" y="303"/>
                  </a:cubicBezTo>
                  <a:cubicBezTo>
                    <a:pt x="797" y="288"/>
                    <a:pt x="781" y="276"/>
                    <a:pt x="761" y="269"/>
                  </a:cubicBezTo>
                  <a:cubicBezTo>
                    <a:pt x="740" y="262"/>
                    <a:pt x="716" y="259"/>
                    <a:pt x="687" y="262"/>
                  </a:cubicBezTo>
                  <a:cubicBezTo>
                    <a:pt x="659" y="265"/>
                    <a:pt x="630" y="273"/>
                    <a:pt x="601" y="286"/>
                  </a:cubicBezTo>
                  <a:cubicBezTo>
                    <a:pt x="572" y="298"/>
                    <a:pt x="544" y="315"/>
                    <a:pt x="518" y="335"/>
                  </a:cubicBezTo>
                  <a:cubicBezTo>
                    <a:pt x="492" y="354"/>
                    <a:pt x="468" y="377"/>
                    <a:pt x="449" y="401"/>
                  </a:cubicBezTo>
                  <a:cubicBezTo>
                    <a:pt x="429" y="425"/>
                    <a:pt x="414" y="451"/>
                    <a:pt x="404" y="477"/>
                  </a:cubicBezTo>
                  <a:cubicBezTo>
                    <a:pt x="394" y="503"/>
                    <a:pt x="391" y="527"/>
                    <a:pt x="393" y="548"/>
                  </a:cubicBezTo>
                  <a:cubicBezTo>
                    <a:pt x="395" y="569"/>
                    <a:pt x="403" y="587"/>
                    <a:pt x="415" y="601"/>
                  </a:cubicBezTo>
                  <a:cubicBezTo>
                    <a:pt x="428" y="615"/>
                    <a:pt x="445" y="625"/>
                    <a:pt x="465" y="631"/>
                  </a:cubicBezTo>
                  <a:cubicBezTo>
                    <a:pt x="486" y="637"/>
                    <a:pt x="511" y="638"/>
                    <a:pt x="538" y="634"/>
                  </a:cubicBezTo>
                  <a:cubicBezTo>
                    <a:pt x="539" y="634"/>
                    <a:pt x="540" y="634"/>
                    <a:pt x="541" y="634"/>
                  </a:cubicBezTo>
                  <a:cubicBezTo>
                    <a:pt x="542" y="633"/>
                    <a:pt x="543" y="633"/>
                    <a:pt x="544" y="633"/>
                  </a:cubicBezTo>
                  <a:cubicBezTo>
                    <a:pt x="545" y="633"/>
                    <a:pt x="546" y="633"/>
                    <a:pt x="547" y="633"/>
                  </a:cubicBezTo>
                  <a:cubicBezTo>
                    <a:pt x="548" y="632"/>
                    <a:pt x="549" y="632"/>
                    <a:pt x="550" y="632"/>
                  </a:cubicBezTo>
                  <a:cubicBezTo>
                    <a:pt x="461" y="853"/>
                    <a:pt x="461" y="853"/>
                    <a:pt x="461" y="853"/>
                  </a:cubicBezTo>
                  <a:cubicBezTo>
                    <a:pt x="0" y="927"/>
                    <a:pt x="0" y="927"/>
                    <a:pt x="0" y="927"/>
                  </a:cubicBezTo>
                  <a:cubicBezTo>
                    <a:pt x="297" y="76"/>
                    <a:pt x="297" y="76"/>
                    <a:pt x="297" y="76"/>
                  </a:cubicBezTo>
                  <a:lnTo>
                    <a:pt x="1222" y="0"/>
                  </a:lnTo>
                  <a:close/>
                </a:path>
              </a:pathLst>
            </a:custGeom>
            <a:solidFill>
              <a:srgbClr val="118CE7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6" name="Freeform 70"/>
            <p:cNvSpPr>
              <a:spLocks/>
            </p:cNvSpPr>
            <p:nvPr/>
          </p:nvSpPr>
          <p:spPr bwMode="auto">
            <a:xfrm rot="18900000">
              <a:off x="6736724" y="3697024"/>
              <a:ext cx="1265104" cy="1175864"/>
            </a:xfrm>
            <a:custGeom>
              <a:avLst/>
              <a:gdLst>
                <a:gd name="T0" fmla="*/ 261 w 611"/>
                <a:gd name="T1" fmla="*/ 3 h 568"/>
                <a:gd name="T2" fmla="*/ 185 w 611"/>
                <a:gd name="T3" fmla="*/ 24 h 568"/>
                <a:gd name="T4" fmla="*/ 112 w 611"/>
                <a:gd name="T5" fmla="*/ 67 h 568"/>
                <a:gd name="T6" fmla="*/ 51 w 611"/>
                <a:gd name="T7" fmla="*/ 125 h 568"/>
                <a:gd name="T8" fmla="*/ 12 w 611"/>
                <a:gd name="T9" fmla="*/ 192 h 568"/>
                <a:gd name="T10" fmla="*/ 2 w 611"/>
                <a:gd name="T11" fmla="*/ 255 h 568"/>
                <a:gd name="T12" fmla="*/ 21 w 611"/>
                <a:gd name="T13" fmla="*/ 301 h 568"/>
                <a:gd name="T14" fmla="*/ 65 w 611"/>
                <a:gd name="T15" fmla="*/ 328 h 568"/>
                <a:gd name="T16" fmla="*/ 130 w 611"/>
                <a:gd name="T17" fmla="*/ 331 h 568"/>
                <a:gd name="T18" fmla="*/ 133 w 611"/>
                <a:gd name="T19" fmla="*/ 331 h 568"/>
                <a:gd name="T20" fmla="*/ 136 w 611"/>
                <a:gd name="T21" fmla="*/ 330 h 568"/>
                <a:gd name="T22" fmla="*/ 139 w 611"/>
                <a:gd name="T23" fmla="*/ 330 h 568"/>
                <a:gd name="T24" fmla="*/ 142 w 611"/>
                <a:gd name="T25" fmla="*/ 329 h 568"/>
                <a:gd name="T26" fmla="*/ 148 w 611"/>
                <a:gd name="T27" fmla="*/ 328 h 568"/>
                <a:gd name="T28" fmla="*/ 154 w 611"/>
                <a:gd name="T29" fmla="*/ 326 h 568"/>
                <a:gd name="T30" fmla="*/ 160 w 611"/>
                <a:gd name="T31" fmla="*/ 325 h 568"/>
                <a:gd name="T32" fmla="*/ 166 w 611"/>
                <a:gd name="T33" fmla="*/ 323 h 568"/>
                <a:gd name="T34" fmla="*/ 158 w 611"/>
                <a:gd name="T35" fmla="*/ 344 h 568"/>
                <a:gd name="T36" fmla="*/ 67 w 611"/>
                <a:gd name="T37" fmla="*/ 568 h 568"/>
                <a:gd name="T38" fmla="*/ 452 w 611"/>
                <a:gd name="T39" fmla="*/ 506 h 568"/>
                <a:gd name="T40" fmla="*/ 611 w 611"/>
                <a:gd name="T41" fmla="*/ 151 h 568"/>
                <a:gd name="T42" fmla="*/ 375 w 611"/>
                <a:gd name="T43" fmla="*/ 180 h 568"/>
                <a:gd name="T44" fmla="*/ 352 w 611"/>
                <a:gd name="T45" fmla="*/ 183 h 568"/>
                <a:gd name="T46" fmla="*/ 355 w 611"/>
                <a:gd name="T47" fmla="*/ 178 h 568"/>
                <a:gd name="T48" fmla="*/ 359 w 611"/>
                <a:gd name="T49" fmla="*/ 173 h 568"/>
                <a:gd name="T50" fmla="*/ 362 w 611"/>
                <a:gd name="T51" fmla="*/ 167 h 568"/>
                <a:gd name="T52" fmla="*/ 364 w 611"/>
                <a:gd name="T53" fmla="*/ 162 h 568"/>
                <a:gd name="T54" fmla="*/ 366 w 611"/>
                <a:gd name="T55" fmla="*/ 158 h 568"/>
                <a:gd name="T56" fmla="*/ 368 w 611"/>
                <a:gd name="T57" fmla="*/ 155 h 568"/>
                <a:gd name="T58" fmla="*/ 369 w 611"/>
                <a:gd name="T59" fmla="*/ 152 h 568"/>
                <a:gd name="T60" fmla="*/ 370 w 611"/>
                <a:gd name="T61" fmla="*/ 149 h 568"/>
                <a:gd name="T62" fmla="*/ 383 w 611"/>
                <a:gd name="T63" fmla="*/ 87 h 568"/>
                <a:gd name="T64" fmla="*/ 368 w 611"/>
                <a:gd name="T65" fmla="*/ 39 h 568"/>
                <a:gd name="T66" fmla="*/ 326 w 611"/>
                <a:gd name="T67" fmla="*/ 9 h 568"/>
                <a:gd name="T68" fmla="*/ 261 w 611"/>
                <a:gd name="T69" fmla="*/ 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11" h="568">
                  <a:moveTo>
                    <a:pt x="261" y="3"/>
                  </a:moveTo>
                  <a:cubicBezTo>
                    <a:pt x="236" y="5"/>
                    <a:pt x="210" y="13"/>
                    <a:pt x="185" y="24"/>
                  </a:cubicBezTo>
                  <a:cubicBezTo>
                    <a:pt x="160" y="35"/>
                    <a:pt x="135" y="50"/>
                    <a:pt x="112" y="67"/>
                  </a:cubicBezTo>
                  <a:cubicBezTo>
                    <a:pt x="89" y="84"/>
                    <a:pt x="68" y="104"/>
                    <a:pt x="51" y="125"/>
                  </a:cubicBezTo>
                  <a:cubicBezTo>
                    <a:pt x="34" y="147"/>
                    <a:pt x="21" y="169"/>
                    <a:pt x="12" y="192"/>
                  </a:cubicBezTo>
                  <a:cubicBezTo>
                    <a:pt x="3" y="215"/>
                    <a:pt x="0" y="236"/>
                    <a:pt x="2" y="255"/>
                  </a:cubicBezTo>
                  <a:cubicBezTo>
                    <a:pt x="4" y="273"/>
                    <a:pt x="10" y="289"/>
                    <a:pt x="21" y="301"/>
                  </a:cubicBezTo>
                  <a:cubicBezTo>
                    <a:pt x="32" y="314"/>
                    <a:pt x="47" y="323"/>
                    <a:pt x="65" y="328"/>
                  </a:cubicBezTo>
                  <a:cubicBezTo>
                    <a:pt x="84" y="333"/>
                    <a:pt x="105" y="334"/>
                    <a:pt x="130" y="331"/>
                  </a:cubicBezTo>
                  <a:cubicBezTo>
                    <a:pt x="131" y="331"/>
                    <a:pt x="132" y="331"/>
                    <a:pt x="133" y="331"/>
                  </a:cubicBezTo>
                  <a:cubicBezTo>
                    <a:pt x="134" y="330"/>
                    <a:pt x="135" y="330"/>
                    <a:pt x="136" y="330"/>
                  </a:cubicBezTo>
                  <a:cubicBezTo>
                    <a:pt x="137" y="330"/>
                    <a:pt x="138" y="330"/>
                    <a:pt x="139" y="330"/>
                  </a:cubicBezTo>
                  <a:cubicBezTo>
                    <a:pt x="140" y="329"/>
                    <a:pt x="141" y="329"/>
                    <a:pt x="142" y="329"/>
                  </a:cubicBezTo>
                  <a:cubicBezTo>
                    <a:pt x="144" y="329"/>
                    <a:pt x="146" y="328"/>
                    <a:pt x="148" y="328"/>
                  </a:cubicBezTo>
                  <a:cubicBezTo>
                    <a:pt x="150" y="327"/>
                    <a:pt x="152" y="327"/>
                    <a:pt x="154" y="326"/>
                  </a:cubicBezTo>
                  <a:cubicBezTo>
                    <a:pt x="156" y="326"/>
                    <a:pt x="158" y="325"/>
                    <a:pt x="160" y="325"/>
                  </a:cubicBezTo>
                  <a:cubicBezTo>
                    <a:pt x="162" y="324"/>
                    <a:pt x="164" y="324"/>
                    <a:pt x="166" y="323"/>
                  </a:cubicBezTo>
                  <a:cubicBezTo>
                    <a:pt x="158" y="344"/>
                    <a:pt x="158" y="344"/>
                    <a:pt x="158" y="344"/>
                  </a:cubicBezTo>
                  <a:cubicBezTo>
                    <a:pt x="67" y="568"/>
                    <a:pt x="67" y="568"/>
                    <a:pt x="67" y="568"/>
                  </a:cubicBezTo>
                  <a:cubicBezTo>
                    <a:pt x="452" y="506"/>
                    <a:pt x="452" y="506"/>
                    <a:pt x="452" y="506"/>
                  </a:cubicBezTo>
                  <a:cubicBezTo>
                    <a:pt x="611" y="151"/>
                    <a:pt x="611" y="151"/>
                    <a:pt x="611" y="151"/>
                  </a:cubicBezTo>
                  <a:cubicBezTo>
                    <a:pt x="375" y="180"/>
                    <a:pt x="375" y="180"/>
                    <a:pt x="375" y="180"/>
                  </a:cubicBezTo>
                  <a:cubicBezTo>
                    <a:pt x="352" y="183"/>
                    <a:pt x="352" y="183"/>
                    <a:pt x="352" y="183"/>
                  </a:cubicBezTo>
                  <a:cubicBezTo>
                    <a:pt x="353" y="182"/>
                    <a:pt x="354" y="180"/>
                    <a:pt x="355" y="178"/>
                  </a:cubicBezTo>
                  <a:cubicBezTo>
                    <a:pt x="356" y="176"/>
                    <a:pt x="358" y="174"/>
                    <a:pt x="359" y="173"/>
                  </a:cubicBezTo>
                  <a:cubicBezTo>
                    <a:pt x="360" y="171"/>
                    <a:pt x="361" y="169"/>
                    <a:pt x="362" y="167"/>
                  </a:cubicBezTo>
                  <a:cubicBezTo>
                    <a:pt x="363" y="165"/>
                    <a:pt x="364" y="163"/>
                    <a:pt x="364" y="162"/>
                  </a:cubicBezTo>
                  <a:cubicBezTo>
                    <a:pt x="365" y="160"/>
                    <a:pt x="366" y="159"/>
                    <a:pt x="366" y="158"/>
                  </a:cubicBezTo>
                  <a:cubicBezTo>
                    <a:pt x="367" y="157"/>
                    <a:pt x="367" y="156"/>
                    <a:pt x="368" y="155"/>
                  </a:cubicBezTo>
                  <a:cubicBezTo>
                    <a:pt x="368" y="154"/>
                    <a:pt x="369" y="153"/>
                    <a:pt x="369" y="152"/>
                  </a:cubicBezTo>
                  <a:cubicBezTo>
                    <a:pt x="369" y="151"/>
                    <a:pt x="370" y="150"/>
                    <a:pt x="370" y="149"/>
                  </a:cubicBezTo>
                  <a:cubicBezTo>
                    <a:pt x="380" y="126"/>
                    <a:pt x="384" y="105"/>
                    <a:pt x="383" y="87"/>
                  </a:cubicBezTo>
                  <a:cubicBezTo>
                    <a:pt x="383" y="68"/>
                    <a:pt x="377" y="52"/>
                    <a:pt x="368" y="39"/>
                  </a:cubicBezTo>
                  <a:cubicBezTo>
                    <a:pt x="358" y="25"/>
                    <a:pt x="344" y="15"/>
                    <a:pt x="326" y="9"/>
                  </a:cubicBezTo>
                  <a:cubicBezTo>
                    <a:pt x="308" y="2"/>
                    <a:pt x="286" y="0"/>
                    <a:pt x="261" y="3"/>
                  </a:cubicBezTo>
                  <a:close/>
                </a:path>
              </a:pathLst>
            </a:custGeom>
            <a:gradFill>
              <a:gsLst>
                <a:gs pos="51000">
                  <a:srgbClr val="A4CD28">
                    <a:lumMod val="40000"/>
                    <a:lumOff val="60000"/>
                  </a:srgbClr>
                </a:gs>
                <a:gs pos="0">
                  <a:srgbClr val="A4CD28">
                    <a:lumMod val="40000"/>
                    <a:lumOff val="60000"/>
                  </a:srgbClr>
                </a:gs>
                <a:gs pos="100000">
                  <a:srgbClr val="A4CD28">
                    <a:lumMod val="40000"/>
                    <a:lumOff val="60000"/>
                  </a:srgbClr>
                </a:gs>
              </a:gsLst>
              <a:lin ang="2700000" scaled="1"/>
            </a:gra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7" name="Freeform 71"/>
            <p:cNvSpPr>
              <a:spLocks/>
            </p:cNvSpPr>
            <p:nvPr/>
          </p:nvSpPr>
          <p:spPr bwMode="auto">
            <a:xfrm rot="18900000">
              <a:off x="6753998" y="3715167"/>
              <a:ext cx="1221359" cy="1132995"/>
            </a:xfrm>
            <a:custGeom>
              <a:avLst/>
              <a:gdLst>
                <a:gd name="T0" fmla="*/ 172 w 590"/>
                <a:gd name="T1" fmla="*/ 301 h 547"/>
                <a:gd name="T2" fmla="*/ 156 w 590"/>
                <a:gd name="T3" fmla="*/ 305 h 547"/>
                <a:gd name="T4" fmla="*/ 150 w 590"/>
                <a:gd name="T5" fmla="*/ 307 h 547"/>
                <a:gd name="T6" fmla="*/ 144 w 590"/>
                <a:gd name="T7" fmla="*/ 308 h 547"/>
                <a:gd name="T8" fmla="*/ 138 w 590"/>
                <a:gd name="T9" fmla="*/ 310 h 547"/>
                <a:gd name="T10" fmla="*/ 132 w 590"/>
                <a:gd name="T11" fmla="*/ 311 h 547"/>
                <a:gd name="T12" fmla="*/ 123 w 590"/>
                <a:gd name="T13" fmla="*/ 313 h 547"/>
                <a:gd name="T14" fmla="*/ 121 w 590"/>
                <a:gd name="T15" fmla="*/ 313 h 547"/>
                <a:gd name="T16" fmla="*/ 95 w 590"/>
                <a:gd name="T17" fmla="*/ 315 h 547"/>
                <a:gd name="T18" fmla="*/ 60 w 590"/>
                <a:gd name="T19" fmla="*/ 310 h 547"/>
                <a:gd name="T20" fmla="*/ 19 w 590"/>
                <a:gd name="T21" fmla="*/ 286 h 547"/>
                <a:gd name="T22" fmla="*/ 2 w 590"/>
                <a:gd name="T23" fmla="*/ 244 h 547"/>
                <a:gd name="T24" fmla="*/ 11 w 590"/>
                <a:gd name="T25" fmla="*/ 185 h 547"/>
                <a:gd name="T26" fmla="*/ 50 w 590"/>
                <a:gd name="T27" fmla="*/ 120 h 547"/>
                <a:gd name="T28" fmla="*/ 109 w 590"/>
                <a:gd name="T29" fmla="*/ 63 h 547"/>
                <a:gd name="T30" fmla="*/ 180 w 590"/>
                <a:gd name="T31" fmla="*/ 21 h 547"/>
                <a:gd name="T32" fmla="*/ 254 w 590"/>
                <a:gd name="T33" fmla="*/ 1 h 547"/>
                <a:gd name="T34" fmla="*/ 273 w 590"/>
                <a:gd name="T35" fmla="*/ 0 h 547"/>
                <a:gd name="T36" fmla="*/ 315 w 590"/>
                <a:gd name="T37" fmla="*/ 6 h 547"/>
                <a:gd name="T38" fmla="*/ 353 w 590"/>
                <a:gd name="T39" fmla="*/ 33 h 547"/>
                <a:gd name="T40" fmla="*/ 367 w 590"/>
                <a:gd name="T41" fmla="*/ 77 h 547"/>
                <a:gd name="T42" fmla="*/ 355 w 590"/>
                <a:gd name="T43" fmla="*/ 135 h 547"/>
                <a:gd name="T44" fmla="*/ 354 w 590"/>
                <a:gd name="T45" fmla="*/ 139 h 547"/>
                <a:gd name="T46" fmla="*/ 351 w 590"/>
                <a:gd name="T47" fmla="*/ 145 h 547"/>
                <a:gd name="T48" fmla="*/ 349 w 590"/>
                <a:gd name="T49" fmla="*/ 148 h 547"/>
                <a:gd name="T50" fmla="*/ 346 w 590"/>
                <a:gd name="T51" fmla="*/ 153 h 547"/>
                <a:gd name="T52" fmla="*/ 344 w 590"/>
                <a:gd name="T53" fmla="*/ 158 h 547"/>
                <a:gd name="T54" fmla="*/ 341 w 590"/>
                <a:gd name="T55" fmla="*/ 162 h 547"/>
                <a:gd name="T56" fmla="*/ 340 w 590"/>
                <a:gd name="T57" fmla="*/ 164 h 547"/>
                <a:gd name="T58" fmla="*/ 337 w 590"/>
                <a:gd name="T59" fmla="*/ 169 h 547"/>
                <a:gd name="T60" fmla="*/ 328 w 590"/>
                <a:gd name="T61" fmla="*/ 184 h 547"/>
                <a:gd name="T62" fmla="*/ 590 w 590"/>
                <a:gd name="T63" fmla="*/ 151 h 547"/>
                <a:gd name="T64" fmla="*/ 438 w 590"/>
                <a:gd name="T65" fmla="*/ 489 h 547"/>
                <a:gd name="T66" fmla="*/ 72 w 590"/>
                <a:gd name="T67" fmla="*/ 547 h 547"/>
                <a:gd name="T68" fmla="*/ 172 w 590"/>
                <a:gd name="T69" fmla="*/ 301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0" h="547">
                  <a:moveTo>
                    <a:pt x="172" y="301"/>
                  </a:moveTo>
                  <a:cubicBezTo>
                    <a:pt x="156" y="305"/>
                    <a:pt x="156" y="305"/>
                    <a:pt x="156" y="305"/>
                  </a:cubicBezTo>
                  <a:cubicBezTo>
                    <a:pt x="154" y="306"/>
                    <a:pt x="152" y="306"/>
                    <a:pt x="150" y="307"/>
                  </a:cubicBezTo>
                  <a:cubicBezTo>
                    <a:pt x="148" y="307"/>
                    <a:pt x="146" y="308"/>
                    <a:pt x="144" y="308"/>
                  </a:cubicBezTo>
                  <a:cubicBezTo>
                    <a:pt x="138" y="310"/>
                    <a:pt x="138" y="310"/>
                    <a:pt x="138" y="310"/>
                  </a:cubicBezTo>
                  <a:cubicBezTo>
                    <a:pt x="136" y="310"/>
                    <a:pt x="134" y="311"/>
                    <a:pt x="132" y="311"/>
                  </a:cubicBezTo>
                  <a:cubicBezTo>
                    <a:pt x="132" y="311"/>
                    <a:pt x="124" y="312"/>
                    <a:pt x="123" y="313"/>
                  </a:cubicBezTo>
                  <a:cubicBezTo>
                    <a:pt x="121" y="313"/>
                    <a:pt x="121" y="313"/>
                    <a:pt x="121" y="313"/>
                  </a:cubicBezTo>
                  <a:cubicBezTo>
                    <a:pt x="112" y="314"/>
                    <a:pt x="103" y="315"/>
                    <a:pt x="95" y="315"/>
                  </a:cubicBezTo>
                  <a:cubicBezTo>
                    <a:pt x="82" y="315"/>
                    <a:pt x="70" y="313"/>
                    <a:pt x="60" y="310"/>
                  </a:cubicBezTo>
                  <a:cubicBezTo>
                    <a:pt x="43" y="305"/>
                    <a:pt x="29" y="297"/>
                    <a:pt x="19" y="286"/>
                  </a:cubicBezTo>
                  <a:cubicBezTo>
                    <a:pt x="9" y="275"/>
                    <a:pt x="4" y="260"/>
                    <a:pt x="2" y="244"/>
                  </a:cubicBezTo>
                  <a:cubicBezTo>
                    <a:pt x="0" y="226"/>
                    <a:pt x="3" y="206"/>
                    <a:pt x="11" y="185"/>
                  </a:cubicBezTo>
                  <a:cubicBezTo>
                    <a:pt x="20" y="163"/>
                    <a:pt x="33" y="142"/>
                    <a:pt x="50" y="120"/>
                  </a:cubicBezTo>
                  <a:cubicBezTo>
                    <a:pt x="66" y="100"/>
                    <a:pt x="86" y="80"/>
                    <a:pt x="109" y="63"/>
                  </a:cubicBezTo>
                  <a:cubicBezTo>
                    <a:pt x="131" y="46"/>
                    <a:pt x="155" y="32"/>
                    <a:pt x="180" y="21"/>
                  </a:cubicBezTo>
                  <a:cubicBezTo>
                    <a:pt x="206" y="10"/>
                    <a:pt x="231" y="3"/>
                    <a:pt x="254" y="1"/>
                  </a:cubicBezTo>
                  <a:cubicBezTo>
                    <a:pt x="261" y="0"/>
                    <a:pt x="267" y="0"/>
                    <a:pt x="273" y="0"/>
                  </a:cubicBezTo>
                  <a:cubicBezTo>
                    <a:pt x="289" y="0"/>
                    <a:pt x="303" y="2"/>
                    <a:pt x="315" y="6"/>
                  </a:cubicBezTo>
                  <a:cubicBezTo>
                    <a:pt x="331" y="12"/>
                    <a:pt x="344" y="21"/>
                    <a:pt x="353" y="33"/>
                  </a:cubicBezTo>
                  <a:cubicBezTo>
                    <a:pt x="362" y="45"/>
                    <a:pt x="367" y="60"/>
                    <a:pt x="367" y="77"/>
                  </a:cubicBezTo>
                  <a:cubicBezTo>
                    <a:pt x="368" y="95"/>
                    <a:pt x="364" y="115"/>
                    <a:pt x="355" y="135"/>
                  </a:cubicBezTo>
                  <a:cubicBezTo>
                    <a:pt x="355" y="136"/>
                    <a:pt x="354" y="139"/>
                    <a:pt x="354" y="139"/>
                  </a:cubicBezTo>
                  <a:cubicBezTo>
                    <a:pt x="351" y="145"/>
                    <a:pt x="351" y="145"/>
                    <a:pt x="351" y="145"/>
                  </a:cubicBezTo>
                  <a:cubicBezTo>
                    <a:pt x="349" y="148"/>
                    <a:pt x="349" y="148"/>
                    <a:pt x="349" y="148"/>
                  </a:cubicBezTo>
                  <a:cubicBezTo>
                    <a:pt x="346" y="153"/>
                    <a:pt x="346" y="153"/>
                    <a:pt x="346" y="153"/>
                  </a:cubicBezTo>
                  <a:cubicBezTo>
                    <a:pt x="346" y="155"/>
                    <a:pt x="345" y="157"/>
                    <a:pt x="344" y="158"/>
                  </a:cubicBezTo>
                  <a:cubicBezTo>
                    <a:pt x="343" y="160"/>
                    <a:pt x="342" y="161"/>
                    <a:pt x="341" y="162"/>
                  </a:cubicBezTo>
                  <a:cubicBezTo>
                    <a:pt x="340" y="164"/>
                    <a:pt x="340" y="164"/>
                    <a:pt x="340" y="164"/>
                  </a:cubicBezTo>
                  <a:cubicBezTo>
                    <a:pt x="339" y="165"/>
                    <a:pt x="338" y="167"/>
                    <a:pt x="337" y="169"/>
                  </a:cubicBezTo>
                  <a:cubicBezTo>
                    <a:pt x="328" y="184"/>
                    <a:pt x="328" y="184"/>
                    <a:pt x="328" y="184"/>
                  </a:cubicBezTo>
                  <a:cubicBezTo>
                    <a:pt x="590" y="151"/>
                    <a:pt x="590" y="151"/>
                    <a:pt x="590" y="151"/>
                  </a:cubicBezTo>
                  <a:cubicBezTo>
                    <a:pt x="438" y="489"/>
                    <a:pt x="438" y="489"/>
                    <a:pt x="438" y="489"/>
                  </a:cubicBezTo>
                  <a:cubicBezTo>
                    <a:pt x="72" y="547"/>
                    <a:pt x="72" y="547"/>
                    <a:pt x="72" y="547"/>
                  </a:cubicBezTo>
                  <a:lnTo>
                    <a:pt x="172" y="301"/>
                  </a:lnTo>
                  <a:close/>
                </a:path>
              </a:pathLst>
            </a:custGeom>
            <a:solidFill>
              <a:srgbClr val="A4CD28"/>
            </a:solidFill>
            <a:ln>
              <a:solidFill>
                <a:sysClr val="window" lastClr="FFFFFF"/>
              </a:solidFill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  <p:sp>
          <p:nvSpPr>
            <p:cNvPr id="38" name="Freeform 72"/>
            <p:cNvSpPr>
              <a:spLocks/>
            </p:cNvSpPr>
            <p:nvPr/>
          </p:nvSpPr>
          <p:spPr bwMode="auto">
            <a:xfrm rot="18900000">
              <a:off x="4770703" y="2356728"/>
              <a:ext cx="2909041" cy="3118142"/>
            </a:xfrm>
            <a:custGeom>
              <a:avLst/>
              <a:gdLst>
                <a:gd name="T0" fmla="*/ 3318 w 3325"/>
                <a:gd name="T1" fmla="*/ 1363 h 3564"/>
                <a:gd name="T2" fmla="*/ 1141 w 3325"/>
                <a:gd name="T3" fmla="*/ 1541 h 3564"/>
                <a:gd name="T4" fmla="*/ 15 w 3325"/>
                <a:gd name="T5" fmla="*/ 0 h 3564"/>
                <a:gd name="T6" fmla="*/ 3 w 3325"/>
                <a:gd name="T7" fmla="*/ 0 h 3564"/>
                <a:gd name="T8" fmla="*/ 0 w 3325"/>
                <a:gd name="T9" fmla="*/ 12 h 3564"/>
                <a:gd name="T10" fmla="*/ 1127 w 3325"/>
                <a:gd name="T11" fmla="*/ 1550 h 3564"/>
                <a:gd name="T12" fmla="*/ 426 w 3325"/>
                <a:gd name="T13" fmla="*/ 3555 h 3564"/>
                <a:gd name="T14" fmla="*/ 434 w 3325"/>
                <a:gd name="T15" fmla="*/ 3564 h 3564"/>
                <a:gd name="T16" fmla="*/ 443 w 3325"/>
                <a:gd name="T17" fmla="*/ 3564 h 3564"/>
                <a:gd name="T18" fmla="*/ 1143 w 3325"/>
                <a:gd name="T19" fmla="*/ 1557 h 3564"/>
                <a:gd name="T20" fmla="*/ 3321 w 3325"/>
                <a:gd name="T21" fmla="*/ 1380 h 3564"/>
                <a:gd name="T22" fmla="*/ 3325 w 3325"/>
                <a:gd name="T23" fmla="*/ 1370 h 3564"/>
                <a:gd name="T24" fmla="*/ 3318 w 3325"/>
                <a:gd name="T25" fmla="*/ 1363 h 3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25" h="3564">
                  <a:moveTo>
                    <a:pt x="3318" y="1363"/>
                  </a:moveTo>
                  <a:lnTo>
                    <a:pt x="1141" y="1541"/>
                  </a:lnTo>
                  <a:lnTo>
                    <a:pt x="15" y="0"/>
                  </a:lnTo>
                  <a:lnTo>
                    <a:pt x="3" y="0"/>
                  </a:lnTo>
                  <a:lnTo>
                    <a:pt x="0" y="12"/>
                  </a:lnTo>
                  <a:lnTo>
                    <a:pt x="1127" y="1550"/>
                  </a:lnTo>
                  <a:lnTo>
                    <a:pt x="426" y="3555"/>
                  </a:lnTo>
                  <a:lnTo>
                    <a:pt x="434" y="3564"/>
                  </a:lnTo>
                  <a:lnTo>
                    <a:pt x="443" y="3564"/>
                  </a:lnTo>
                  <a:lnTo>
                    <a:pt x="1143" y="1557"/>
                  </a:lnTo>
                  <a:lnTo>
                    <a:pt x="3321" y="1380"/>
                  </a:lnTo>
                  <a:lnTo>
                    <a:pt x="3325" y="1370"/>
                  </a:lnTo>
                  <a:lnTo>
                    <a:pt x="3318" y="1363"/>
                  </a:lnTo>
                  <a:close/>
                </a:path>
              </a:pathLst>
            </a:custGeom>
            <a:solidFill>
              <a:sysClr val="window" lastClr="FFFFFF">
                <a:alpha val="20000"/>
              </a:sys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La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81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25896" y="658091"/>
            <a:ext cx="8895011" cy="4283185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386928" y="1794576"/>
              <a:ext cx="7259050" cy="390777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68" y="536389"/>
            <a:ext cx="1622630" cy="121697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1459523" y="932314"/>
            <a:ext cx="73767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09600" lvl="0" indent="-6096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160540" y="847960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205948" y="1877965"/>
            <a:ext cx="734170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 smtClean="0"/>
              <a:t>Libro Diario</a:t>
            </a:r>
            <a:endParaRPr lang="es-CO" sz="2000" dirty="0"/>
          </a:p>
          <a:p>
            <a:pPr marL="228600" lvl="2" indent="0">
              <a:buNone/>
              <a:defRPr/>
            </a:pPr>
            <a:r>
              <a:rPr lang="es-CO" sz="2000" dirty="0">
                <a:solidFill>
                  <a:schemeClr val="tx2"/>
                </a:solidFill>
              </a:rPr>
              <a:t>  </a:t>
            </a:r>
            <a:r>
              <a:rPr lang="es-CO" dirty="0">
                <a:solidFill>
                  <a:schemeClr val="tx2"/>
                </a:solidFill>
              </a:rPr>
              <a:t>  (</a:t>
            </a:r>
            <a:r>
              <a:rPr lang="es-CO" dirty="0" smtClean="0">
                <a:solidFill>
                  <a:schemeClr val="tx2"/>
                </a:solidFill>
              </a:rPr>
              <a:t>CON/ Reportes / Libros / Consolidado del Libro Diario)</a:t>
            </a:r>
            <a:endParaRPr lang="es-CO" dirty="0">
              <a:solidFill>
                <a:schemeClr val="tx2"/>
              </a:solidFill>
            </a:endParaRPr>
          </a:p>
          <a:p>
            <a:pPr marL="228600" lvl="2" indent="0">
              <a:buNone/>
              <a:defRPr/>
            </a:pPr>
            <a:endParaRPr lang="es-CO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 smtClean="0"/>
              <a:t>Libro Mayor </a:t>
            </a:r>
            <a:endParaRPr lang="es-CO" sz="2000" dirty="0"/>
          </a:p>
          <a:p>
            <a:pPr marL="228600" lvl="2" indent="0">
              <a:buNone/>
              <a:defRPr/>
            </a:pPr>
            <a:r>
              <a:rPr lang="es-CO" sz="2000" dirty="0">
                <a:solidFill>
                  <a:schemeClr val="tx2"/>
                </a:solidFill>
              </a:rPr>
              <a:t>  </a:t>
            </a:r>
            <a:r>
              <a:rPr lang="es-CO" dirty="0">
                <a:solidFill>
                  <a:schemeClr val="tx2"/>
                </a:solidFill>
              </a:rPr>
              <a:t>  (</a:t>
            </a:r>
            <a:r>
              <a:rPr lang="es-CO" dirty="0" smtClean="0">
                <a:solidFill>
                  <a:schemeClr val="tx2"/>
                </a:solidFill>
              </a:rPr>
              <a:t>CON / </a:t>
            </a:r>
            <a:r>
              <a:rPr lang="es-CO" dirty="0">
                <a:solidFill>
                  <a:schemeClr val="tx2"/>
                </a:solidFill>
              </a:rPr>
              <a:t>Reportes</a:t>
            </a:r>
            <a:r>
              <a:rPr lang="es-CO" dirty="0" smtClean="0">
                <a:solidFill>
                  <a:schemeClr val="tx2"/>
                </a:solidFill>
              </a:rPr>
              <a:t> / Libros / Libro Mayor)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7661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53821" y="734500"/>
            <a:ext cx="8896216" cy="4186203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19409" y="1789531"/>
              <a:ext cx="7208580" cy="392929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94" y="803772"/>
            <a:ext cx="1708935" cy="1281702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278764" y="1925315"/>
            <a:ext cx="8514003" cy="277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endParaRPr lang="es-CO" altLang="es-CO" sz="2000" dirty="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CO" altLang="es-CO" sz="2000" dirty="0" smtClean="0"/>
              <a:t>Consulta </a:t>
            </a:r>
            <a:r>
              <a:rPr lang="es-CO" altLang="es-CO" sz="2000" dirty="0"/>
              <a:t>Saldos y Movimientos por ECP</a:t>
            </a:r>
          </a:p>
          <a:p>
            <a:pPr lvl="1">
              <a:lnSpc>
                <a:spcPct val="80000"/>
              </a:lnSpc>
              <a:defRPr/>
            </a:pP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(CON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s-CO" dirty="0">
                <a:solidFill>
                  <a:schemeClr val="tx2"/>
                </a:solidFill>
              </a:rPr>
              <a:t> </a:t>
            </a:r>
            <a:r>
              <a:rPr lang="es-CO" dirty="0" smtClean="0">
                <a:solidFill>
                  <a:schemeClr val="tx2"/>
                </a:solidFill>
              </a:rPr>
              <a:t>Consultas/</a:t>
            </a:r>
            <a:r>
              <a:rPr lang="es-CO" dirty="0" err="1" smtClean="0">
                <a:solidFill>
                  <a:schemeClr val="tx2"/>
                </a:solidFill>
              </a:rPr>
              <a:t>Sdo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>
                <a:solidFill>
                  <a:schemeClr val="tx2"/>
                </a:solidFill>
              </a:rPr>
              <a:t>Inicial, </a:t>
            </a:r>
            <a:r>
              <a:rPr lang="es-CO" dirty="0" smtClean="0">
                <a:solidFill>
                  <a:schemeClr val="tx2"/>
                </a:solidFill>
              </a:rPr>
              <a:t>T. </a:t>
            </a:r>
            <a:r>
              <a:rPr lang="es-CO" dirty="0" err="1" smtClean="0">
                <a:solidFill>
                  <a:schemeClr val="tx2"/>
                </a:solidFill>
              </a:rPr>
              <a:t>Mv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 err="1">
                <a:solidFill>
                  <a:schemeClr val="tx2"/>
                </a:solidFill>
              </a:rPr>
              <a:t>Db</a:t>
            </a:r>
            <a:r>
              <a:rPr lang="es-CO" dirty="0">
                <a:solidFill>
                  <a:schemeClr val="tx2"/>
                </a:solidFill>
              </a:rPr>
              <a:t>, </a:t>
            </a:r>
            <a:r>
              <a:rPr lang="es-CO" dirty="0" smtClean="0">
                <a:solidFill>
                  <a:schemeClr val="tx2"/>
                </a:solidFill>
              </a:rPr>
              <a:t>T. </a:t>
            </a:r>
            <a:r>
              <a:rPr lang="es-CO" dirty="0" err="1" smtClean="0">
                <a:solidFill>
                  <a:schemeClr val="tx2"/>
                </a:solidFill>
              </a:rPr>
              <a:t>Mv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 err="1">
                <a:solidFill>
                  <a:schemeClr val="tx2"/>
                </a:solidFill>
              </a:rPr>
              <a:t>Hb</a:t>
            </a:r>
            <a:r>
              <a:rPr lang="es-CO" dirty="0">
                <a:solidFill>
                  <a:schemeClr val="tx2"/>
                </a:solidFill>
              </a:rPr>
              <a:t> y </a:t>
            </a:r>
            <a:r>
              <a:rPr lang="es-CO" dirty="0" err="1">
                <a:solidFill>
                  <a:schemeClr val="tx2"/>
                </a:solidFill>
              </a:rPr>
              <a:t>Sdo</a:t>
            </a:r>
            <a:r>
              <a:rPr lang="es-CO" dirty="0">
                <a:solidFill>
                  <a:schemeClr val="tx2"/>
                </a:solidFill>
              </a:rPr>
              <a:t> Final 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/ Saldos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y Movimientos por ECP)</a:t>
            </a:r>
          </a:p>
          <a:p>
            <a:pPr marL="114300" lvl="1">
              <a:lnSpc>
                <a:spcPct val="80000"/>
              </a:lnSpc>
              <a:defRPr/>
            </a:pPr>
            <a:endParaRPr lang="es-CO" altLang="es-CO" sz="1200" dirty="0"/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CO" altLang="es-CO" sz="2000" dirty="0"/>
              <a:t>Consulta Saldos Contables y Auxiliar ECP</a:t>
            </a:r>
          </a:p>
          <a:p>
            <a:pPr lvl="1">
              <a:lnSpc>
                <a:spcPct val="80000"/>
              </a:lnSpc>
              <a:defRPr/>
            </a:pP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CON/ Consultas/ Saldos Contables Por Entidad Contable Pública/Consulta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Saldos Contables y Auxiliar 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ECP)</a:t>
            </a:r>
          </a:p>
          <a:p>
            <a:pPr lvl="1">
              <a:lnSpc>
                <a:spcPct val="80000"/>
              </a:lnSpc>
              <a:defRPr/>
            </a:pPr>
            <a:endParaRPr lang="es-CO" altLang="es-CO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CO" altLang="es-CO" sz="2000" dirty="0"/>
              <a:t>Consulta Saldos y Movimientos Códigos Contables ECP</a:t>
            </a:r>
          </a:p>
          <a:p>
            <a:pPr lvl="1">
              <a:lnSpc>
                <a:spcPct val="80000"/>
              </a:lnSpc>
              <a:defRPr/>
            </a:pP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(CON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/ Consultas/ Saldos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Contables Por Entidad Contable 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Pública/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Saldos y Movimientos 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por Código Contable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ECP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s-CO" altLang="es-CO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73658" y="889362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881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218661" y="892074"/>
            <a:ext cx="8881759" cy="4334607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370530" y="1780953"/>
              <a:ext cx="7253358" cy="394621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0" y="983542"/>
            <a:ext cx="1792126" cy="1344095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1459523" y="852854"/>
            <a:ext cx="708812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s-CO" dirty="0">
              <a:solidFill>
                <a:schemeClr val="tx2"/>
              </a:solidFill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6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99113" y="2123866"/>
            <a:ext cx="8520853" cy="188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  <a:defRPr/>
            </a:pPr>
            <a:endParaRPr lang="es-CO" altLang="es-CO" sz="1400" dirty="0"/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CO" altLang="es-CO" sz="2000" dirty="0"/>
              <a:t>Consulta Saldos y Movimientos Auxiliares Códigos Contables ECP</a:t>
            </a:r>
          </a:p>
          <a:p>
            <a:pPr lvl="1">
              <a:lnSpc>
                <a:spcPct val="80000"/>
              </a:lnSpc>
              <a:defRPr/>
            </a:pP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(CON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/ Consultas/ Saldos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Contables Por Entidad Contable Pública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/ Saldos 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y </a:t>
            </a:r>
            <a:r>
              <a:rPr lang="es-CO" altLang="es-CO" dirty="0" smtClean="0">
                <a:solidFill>
                  <a:schemeClr val="accent1">
                    <a:lumMod val="75000"/>
                  </a:schemeClr>
                </a:solidFill>
              </a:rPr>
              <a:t>Movimientos Auxiliar por Código Contable ECP</a:t>
            </a:r>
            <a:r>
              <a:rPr lang="es-CO" altLang="es-CO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s-CO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</a:pPr>
            <a:endParaRPr lang="es-CO" altLang="es-CO" sz="2000" dirty="0" smtClean="0">
              <a:latin typeface="Arial" charset="0"/>
              <a:cs typeface="Arial" charset="0"/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Consulta </a:t>
            </a:r>
            <a:r>
              <a:rPr lang="es-CO" altLang="es-CO" sz="2000" dirty="0">
                <a:latin typeface="Arial" charset="0"/>
                <a:cs typeface="Arial" charset="0"/>
              </a:rPr>
              <a:t>Saldos Negativos Códigos Contables ECP</a:t>
            </a:r>
          </a:p>
          <a:p>
            <a:pPr lvl="1">
              <a:lnSpc>
                <a:spcPct val="80000"/>
              </a:lnSpc>
            </a:pPr>
            <a:r>
              <a:rPr lang="es-CO" altLang="es-CO" dirty="0">
                <a:solidFill>
                  <a:schemeClr val="tx2"/>
                </a:solidFill>
              </a:rPr>
              <a:t>(CON / </a:t>
            </a:r>
            <a:r>
              <a:rPr lang="es-CO" altLang="es-CO" dirty="0" smtClean="0">
                <a:solidFill>
                  <a:schemeClr val="tx2"/>
                </a:solidFill>
              </a:rPr>
              <a:t>Consultas</a:t>
            </a:r>
            <a:r>
              <a:rPr lang="es-CO" altLang="es-CO" dirty="0">
                <a:solidFill>
                  <a:schemeClr val="tx2"/>
                </a:solidFill>
              </a:rPr>
              <a:t>/ Saldos Contables Por Entidad Contable Pública/ Saldos </a:t>
            </a:r>
            <a:r>
              <a:rPr lang="es-CO" altLang="es-CO" dirty="0" smtClean="0">
                <a:solidFill>
                  <a:schemeClr val="tx2"/>
                </a:solidFill>
              </a:rPr>
              <a:t>Negativos por Código Contable </a:t>
            </a:r>
            <a:r>
              <a:rPr lang="es-CO" altLang="es-CO" dirty="0">
                <a:solidFill>
                  <a:schemeClr val="tx2"/>
                </a:solidFill>
              </a:rPr>
              <a:t>ECP)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160540" y="1033804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824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25896" y="643431"/>
            <a:ext cx="8895011" cy="4334607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42308" y="1774748"/>
              <a:ext cx="7200494" cy="392140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68" y="536389"/>
            <a:ext cx="1622630" cy="121697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1459523" y="932314"/>
            <a:ext cx="737674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s-CO" sz="2000" dirty="0">
              <a:solidFill>
                <a:schemeClr val="tx2"/>
              </a:solidFill>
            </a:endParaRPr>
          </a:p>
          <a:p>
            <a:pPr lvl="1">
              <a:defRPr/>
            </a:pPr>
            <a:endParaRPr lang="es-CO" sz="1400" dirty="0">
              <a:solidFill>
                <a:srgbClr val="898989"/>
              </a:solidFill>
            </a:endParaRPr>
          </a:p>
          <a:p>
            <a:pPr marL="609600" lvl="0" indent="-6096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12619" y="2057763"/>
            <a:ext cx="8141052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s-CO" altLang="es-CO" sz="2000" dirty="0">
                <a:latin typeface="Arial" charset="0"/>
                <a:cs typeface="Arial" charset="0"/>
              </a:rPr>
              <a:t>Documento de Operaciones </a:t>
            </a:r>
            <a:r>
              <a:rPr lang="es-CO" altLang="es-CO" sz="2000" dirty="0" smtClean="0">
                <a:latin typeface="Arial" charset="0"/>
                <a:cs typeface="Arial" charset="0"/>
              </a:rPr>
              <a:t>Reciprocas Provisional Convergencia</a:t>
            </a:r>
            <a:endParaRPr lang="es-CO" altLang="es-CO" sz="2000" dirty="0">
              <a:latin typeface="Arial" charset="0"/>
              <a:cs typeface="Arial" charset="0"/>
            </a:endParaRPr>
          </a:p>
          <a:p>
            <a:pPr lvl="1">
              <a:lnSpc>
                <a:spcPct val="80000"/>
              </a:lnSpc>
            </a:pPr>
            <a:r>
              <a:rPr lang="es-CO" altLang="es-CO" dirty="0">
                <a:solidFill>
                  <a:schemeClr val="tx2"/>
                </a:solidFill>
              </a:rPr>
              <a:t>(</a:t>
            </a:r>
            <a:r>
              <a:rPr lang="es-CO" altLang="es-CO" dirty="0" smtClean="0">
                <a:solidFill>
                  <a:schemeClr val="tx2"/>
                </a:solidFill>
              </a:rPr>
              <a:t>CON / Consultas / Operaciones reciprocas Provisionales / Documento - Operaciones Reciprocas - Provisional Convergencia)</a:t>
            </a:r>
            <a:endParaRPr lang="es-CO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126962" y="701481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33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72888" y="653789"/>
            <a:ext cx="8948020" cy="4334607"/>
            <a:chOff x="1397396" y="1846459"/>
            <a:chExt cx="7289404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97396" y="1846459"/>
              <a:ext cx="7289404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83761" y="1952895"/>
              <a:ext cx="7130583" cy="386750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1" y="641237"/>
            <a:ext cx="1735784" cy="1301839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423325" y="1753362"/>
            <a:ext cx="842545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es-CO" sz="2400" b="1" dirty="0"/>
              <a:t>Clasificación Corriente no Corriente</a:t>
            </a:r>
          </a:p>
          <a:p>
            <a:pPr>
              <a:defRPr/>
            </a:pPr>
            <a:r>
              <a:rPr lang="es-CO" dirty="0"/>
              <a:t>(Instructivo Distribución Corriente no corriente.  Ruta: </a:t>
            </a:r>
            <a:r>
              <a:rPr lang="es-CO" dirty="0">
                <a:hlinkClick r:id="rId4"/>
              </a:rPr>
              <a:t>www.minhacienda.gov.co</a:t>
            </a:r>
            <a:r>
              <a:rPr lang="es-CO" dirty="0"/>
              <a:t> / SIIF NACION / Ciclos de Negocio / Gestión Contable)</a:t>
            </a:r>
          </a:p>
          <a:p>
            <a:pPr>
              <a:defRPr/>
            </a:pPr>
            <a:endParaRPr lang="es-CO" sz="1100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>
                <a:latin typeface="Arial" charset="0"/>
                <a:cs typeface="Arial" charset="0"/>
              </a:rPr>
              <a:t>Distribución de saldos para </a:t>
            </a:r>
            <a:r>
              <a:rPr lang="es-CO" sz="2000" dirty="0" smtClean="0">
                <a:latin typeface="Arial" charset="0"/>
                <a:cs typeface="Arial" charset="0"/>
              </a:rPr>
              <a:t>CGN_2015_001</a:t>
            </a:r>
            <a:endParaRPr lang="es-CO" sz="2000" dirty="0">
              <a:latin typeface="Arial" charset="0"/>
              <a:cs typeface="Arial" charset="0"/>
            </a:endParaRPr>
          </a:p>
          <a:p>
            <a:pPr marL="457200" indent="0">
              <a:buNone/>
              <a:defRPr/>
            </a:pP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CON / Procesos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Especiales 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/ Distribución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de Saldo </a:t>
            </a:r>
            <a:r>
              <a:rPr lang="es-CO" sz="1600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Ctes_no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s-CO" sz="1600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Cte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/ Distribución de saldos para 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CGN.2015.001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)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s-CO" sz="1100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Reporte CGN </a:t>
            </a:r>
            <a:r>
              <a:rPr lang="es-CO" sz="2000" dirty="0" smtClean="0"/>
              <a:t>2015 </a:t>
            </a:r>
            <a:r>
              <a:rPr lang="es-CO" sz="2000" dirty="0"/>
              <a:t>001 Saldos y </a:t>
            </a:r>
            <a:r>
              <a:rPr lang="es-CO" sz="2000" dirty="0" smtClean="0"/>
              <a:t>Movimientos Convergencia</a:t>
            </a:r>
            <a:endParaRPr lang="es-CO" sz="2000" dirty="0"/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(CON / Reportes/ Reportes Formales al CHIP/ Reporte CGN 2015 001 Saldos y Movimientos Convergencia)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73658" y="889362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667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71486" y="791754"/>
            <a:ext cx="8921516" cy="4258789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386684" y="1804462"/>
              <a:ext cx="7253933" cy="389017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69" y="536389"/>
            <a:ext cx="1824015" cy="1368012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181120" y="1844274"/>
            <a:ext cx="866765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es-CO" sz="2000" b="1" dirty="0"/>
              <a:t>Clasificación Corriente no Corriente</a:t>
            </a:r>
          </a:p>
          <a:p>
            <a:pPr>
              <a:defRPr/>
            </a:pPr>
            <a:r>
              <a:rPr lang="es-CO" dirty="0"/>
              <a:t>(Instructivo Distribución Corriente no corriente.  Ruta: </a:t>
            </a:r>
            <a:r>
              <a:rPr lang="es-CO" dirty="0">
                <a:hlinkClick r:id="rId4"/>
              </a:rPr>
              <a:t>www.minhacienda.gov.co</a:t>
            </a:r>
            <a:r>
              <a:rPr lang="es-CO" dirty="0"/>
              <a:t> / SIIF NACION / Ciclos de Negocio / Gestión Contable</a:t>
            </a:r>
            <a:r>
              <a:rPr lang="es-CO" dirty="0" smtClean="0"/>
              <a:t>)</a:t>
            </a:r>
          </a:p>
          <a:p>
            <a:pPr>
              <a:defRPr/>
            </a:pPr>
            <a:endParaRPr lang="es-CO" sz="1100" dirty="0">
              <a:solidFill>
                <a:srgbClr val="953735"/>
              </a:solidFill>
              <a:latin typeface="Arial" charset="0"/>
              <a:cs typeface="Arial" charset="0"/>
            </a:endParaRPr>
          </a:p>
          <a:p>
            <a:pPr marL="457200" indent="-444500">
              <a:buFont typeface="Wingdings" pitchFamily="2" charset="2"/>
              <a:buChar char="Ø"/>
              <a:defRPr/>
            </a:pPr>
            <a:r>
              <a:rPr lang="es-CO" sz="2000" dirty="0">
                <a:latin typeface="Arial" charset="0"/>
                <a:cs typeface="Arial" charset="0"/>
              </a:rPr>
              <a:t>Distribución de saldos para </a:t>
            </a:r>
            <a:r>
              <a:rPr lang="es-CO" sz="2000" dirty="0" smtClean="0">
                <a:latin typeface="Arial" charset="0"/>
                <a:cs typeface="Arial" charset="0"/>
              </a:rPr>
              <a:t>CGN_2015_002</a:t>
            </a:r>
            <a:endParaRPr lang="es-CO" sz="2000" dirty="0">
              <a:latin typeface="Arial" charset="0"/>
              <a:cs typeface="Arial" charset="0"/>
            </a:endParaRPr>
          </a:p>
          <a:p>
            <a:pPr lvl="1">
              <a:defRPr/>
            </a:pP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CON / Procesos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Especiales 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/ Distribución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de 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Saldos </a:t>
            </a:r>
            <a:r>
              <a:rPr lang="es-CO" sz="1600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Ctes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- No </a:t>
            </a:r>
            <a:r>
              <a:rPr lang="es-CO" sz="1600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Cte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/ Distribución de saldos para </a:t>
            </a:r>
            <a:r>
              <a:rPr lang="es-CO" sz="1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CGN.2015.002</a:t>
            </a: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)</a:t>
            </a:r>
          </a:p>
          <a:p>
            <a:pPr marL="444500" lvl="1" indent="-444500">
              <a:defRPr/>
            </a:pPr>
            <a:endParaRPr lang="es-CO" sz="1100" dirty="0">
              <a:solidFill>
                <a:schemeClr val="tx2"/>
              </a:solidFill>
            </a:endParaRPr>
          </a:p>
          <a:p>
            <a:pPr marL="457200" indent="-444500">
              <a:buFont typeface="Wingdings" pitchFamily="2" charset="2"/>
              <a:buChar char="Ø"/>
              <a:defRPr/>
            </a:pPr>
            <a:r>
              <a:rPr lang="es-CO" sz="2000" dirty="0" smtClean="0">
                <a:latin typeface="Arial" charset="0"/>
                <a:cs typeface="Arial" charset="0"/>
              </a:rPr>
              <a:t>Reporte </a:t>
            </a:r>
            <a:r>
              <a:rPr lang="es-CO" sz="2000" dirty="0">
                <a:latin typeface="Arial" charset="0"/>
                <a:cs typeface="Arial" charset="0"/>
              </a:rPr>
              <a:t>CGN </a:t>
            </a:r>
            <a:r>
              <a:rPr lang="es-CO" sz="2000" dirty="0" smtClean="0">
                <a:latin typeface="Arial" charset="0"/>
                <a:cs typeface="Arial" charset="0"/>
              </a:rPr>
              <a:t>2015 </a:t>
            </a:r>
            <a:r>
              <a:rPr lang="es-CO" sz="2000" dirty="0">
                <a:latin typeface="Arial" charset="0"/>
                <a:cs typeface="Arial" charset="0"/>
              </a:rPr>
              <a:t>002 Operaciones Reciprocas</a:t>
            </a:r>
          </a:p>
          <a:p>
            <a:pPr lvl="1">
              <a:defRPr/>
            </a:pPr>
            <a:r>
              <a:rPr lang="es-CO" sz="16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(CON / Reportes/ Reportes Formales al CHIP / Reporte CGN 2015 002 Operaciones Reciprocas Convergencia)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73658" y="989562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076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99392" y="682487"/>
            <a:ext cx="8921516" cy="4258789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386684" y="1804462"/>
              <a:ext cx="7253933" cy="389017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3" y="682487"/>
            <a:ext cx="1840057" cy="138004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651337" y="2012813"/>
            <a:ext cx="78176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2800" b="1" dirty="0" smtClean="0">
                <a:latin typeface="Arial" charset="0"/>
                <a:cs typeface="Arial" charset="0"/>
              </a:rPr>
              <a:t>Variaciones Significativas</a:t>
            </a:r>
            <a:endParaRPr lang="es-CO" sz="2800" b="1" dirty="0">
              <a:latin typeface="Arial" charset="0"/>
              <a:cs typeface="Arial" charset="0"/>
            </a:endParaRPr>
          </a:p>
          <a:p>
            <a:pPr>
              <a:defRPr/>
            </a:pPr>
            <a:endParaRPr lang="es-CO" sz="1400" dirty="0">
              <a:solidFill>
                <a:srgbClr val="953735"/>
              </a:solidFill>
              <a:latin typeface="Arial" charset="0"/>
              <a:cs typeface="Arial" charset="0"/>
            </a:endParaRPr>
          </a:p>
          <a:p>
            <a:pPr marL="457200" indent="-444500">
              <a:buFont typeface="Wingdings" pitchFamily="2" charset="2"/>
              <a:buChar char="Ø"/>
              <a:defRPr/>
            </a:pPr>
            <a:r>
              <a:rPr lang="es-CO" sz="2000" dirty="0" err="1">
                <a:latin typeface="Arial" charset="0"/>
                <a:cs typeface="Arial" charset="0"/>
              </a:rPr>
              <a:t>Ht</a:t>
            </a:r>
            <a:r>
              <a:rPr lang="es-CO" sz="2000" dirty="0">
                <a:latin typeface="Arial" charset="0"/>
                <a:cs typeface="Arial" charset="0"/>
              </a:rPr>
              <a:t> Balance General Análisis Vertical-Horizontal</a:t>
            </a:r>
          </a:p>
          <a:p>
            <a:pPr lvl="1">
              <a:defRPr/>
            </a:pPr>
            <a:r>
              <a:rPr lang="es-CO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(CON / Procesos Especiales/ </a:t>
            </a:r>
            <a:r>
              <a:rPr lang="es-CO" dirty="0" err="1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Ht</a:t>
            </a:r>
            <a:r>
              <a:rPr lang="es-CO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Balance General Análisis Vertical-Horizontal)</a:t>
            </a:r>
          </a:p>
          <a:p>
            <a:pPr marL="444500" lvl="1" indent="-444500">
              <a:defRPr/>
            </a:pPr>
            <a:endParaRPr lang="es-CO" sz="1400" dirty="0">
              <a:solidFill>
                <a:schemeClr val="tx2"/>
              </a:solidFill>
            </a:endParaRPr>
          </a:p>
          <a:p>
            <a:pPr marL="457200" indent="-444500">
              <a:buFont typeface="Wingdings" pitchFamily="2" charset="2"/>
              <a:buChar char="Ø"/>
              <a:defRPr/>
            </a:pPr>
            <a:r>
              <a:rPr lang="es-CO" sz="2000" dirty="0" smtClean="0">
                <a:latin typeface="Arial" charset="0"/>
                <a:cs typeface="Arial" charset="0"/>
              </a:rPr>
              <a:t>Reporte </a:t>
            </a:r>
            <a:r>
              <a:rPr lang="es-CO" sz="2000" dirty="0">
                <a:latin typeface="Arial" charset="0"/>
                <a:cs typeface="Arial" charset="0"/>
              </a:rPr>
              <a:t>CGN </a:t>
            </a:r>
            <a:r>
              <a:rPr lang="es-CO" sz="2000" dirty="0" smtClean="0">
                <a:latin typeface="Arial" charset="0"/>
                <a:cs typeface="Arial" charset="0"/>
              </a:rPr>
              <a:t>2016.01 Variaciones Significativas</a:t>
            </a:r>
            <a:endParaRPr lang="es-CO" sz="2000" dirty="0">
              <a:latin typeface="Arial" charset="0"/>
              <a:cs typeface="Arial" charset="0"/>
            </a:endParaRPr>
          </a:p>
          <a:p>
            <a:pPr lvl="1">
              <a:defRPr/>
            </a:pPr>
            <a:r>
              <a:rPr lang="es-CO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(CON / </a:t>
            </a:r>
            <a:r>
              <a:rPr lang="es-CO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Reportes/ Reportes </a:t>
            </a:r>
            <a:r>
              <a:rPr lang="es-CO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Formales al CHIP / Reporte CGN </a:t>
            </a:r>
            <a:r>
              <a:rPr lang="es-CO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2016 01 </a:t>
            </a:r>
            <a:r>
              <a:rPr lang="es-CO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Variaciones Significativas)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73658" y="889362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652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25896" y="735497"/>
            <a:ext cx="8895011" cy="4265415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47421" y="1779114"/>
              <a:ext cx="7127068" cy="39282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01" y="795133"/>
            <a:ext cx="1622630" cy="121697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419401" y="1952470"/>
            <a:ext cx="843470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Balance </a:t>
            </a:r>
            <a:r>
              <a:rPr lang="es-CO" altLang="es-CO" sz="2000" dirty="0">
                <a:latin typeface="Arial" charset="0"/>
                <a:cs typeface="Arial" charset="0"/>
              </a:rPr>
              <a:t>General</a:t>
            </a:r>
          </a:p>
          <a:p>
            <a:pPr lvl="1"/>
            <a:r>
              <a:rPr lang="es-CO" altLang="es-CO" dirty="0" smtClean="0">
                <a:solidFill>
                  <a:schemeClr val="tx2"/>
                </a:solidFill>
              </a:rPr>
              <a:t>(CON / Reportes / Estados Contables Antes de Convergencia / Balance </a:t>
            </a:r>
            <a:r>
              <a:rPr lang="es-CO" altLang="es-CO" dirty="0">
                <a:solidFill>
                  <a:schemeClr val="tx2"/>
                </a:solidFill>
              </a:rPr>
              <a:t>General)</a:t>
            </a:r>
          </a:p>
          <a:p>
            <a:pPr lvl="1"/>
            <a:endParaRPr lang="es-CO" altLang="es-CO" sz="1100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Estado </a:t>
            </a:r>
            <a:r>
              <a:rPr lang="es-CO" altLang="es-CO" sz="2000" dirty="0">
                <a:latin typeface="Arial" charset="0"/>
                <a:cs typeface="Arial" charset="0"/>
              </a:rPr>
              <a:t>de Actividad Financiera</a:t>
            </a:r>
          </a:p>
          <a:p>
            <a:pPr lvl="1"/>
            <a:r>
              <a:rPr lang="es-CO" altLang="es-CO" dirty="0" smtClean="0">
                <a:solidFill>
                  <a:schemeClr val="tx2"/>
                </a:solidFill>
              </a:rPr>
              <a:t>(</a:t>
            </a:r>
            <a:r>
              <a:rPr lang="es-CO" altLang="es-CO" dirty="0">
                <a:solidFill>
                  <a:schemeClr val="tx2"/>
                </a:solidFill>
              </a:rPr>
              <a:t>CON / Reportes / Estados Contables Antes de Convergencia</a:t>
            </a:r>
            <a:r>
              <a:rPr lang="es-CO" altLang="es-CO" dirty="0" smtClean="0">
                <a:solidFill>
                  <a:schemeClr val="tx2"/>
                </a:solidFill>
              </a:rPr>
              <a:t> / </a:t>
            </a:r>
            <a:r>
              <a:rPr lang="es-CO" altLang="es-CO" dirty="0">
                <a:solidFill>
                  <a:schemeClr val="tx2"/>
                </a:solidFill>
              </a:rPr>
              <a:t>Estado Actividad Financiera)</a:t>
            </a:r>
          </a:p>
          <a:p>
            <a:pPr lvl="1"/>
            <a:endParaRPr lang="es-CO" altLang="es-CO" sz="1100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Hoja </a:t>
            </a:r>
            <a:r>
              <a:rPr lang="es-CO" altLang="es-CO" sz="2000" dirty="0">
                <a:latin typeface="Arial" charset="0"/>
                <a:cs typeface="Arial" charset="0"/>
              </a:rPr>
              <a:t>de Trabajo </a:t>
            </a:r>
            <a:r>
              <a:rPr lang="es-CO" altLang="es-CO" sz="2000" dirty="0" smtClean="0">
                <a:latin typeface="Arial" charset="0"/>
                <a:cs typeface="Arial" charset="0"/>
              </a:rPr>
              <a:t>TCON016</a:t>
            </a:r>
          </a:p>
          <a:p>
            <a:r>
              <a:rPr lang="es-CO" altLang="es-CO" dirty="0" smtClean="0">
                <a:solidFill>
                  <a:schemeClr val="tx2"/>
                </a:solidFill>
              </a:rPr>
              <a:t>	</a:t>
            </a:r>
            <a:r>
              <a:rPr lang="es-CO" altLang="es-CO" dirty="0">
                <a:solidFill>
                  <a:schemeClr val="tx2"/>
                </a:solidFill>
              </a:rPr>
              <a:t> </a:t>
            </a:r>
            <a:r>
              <a:rPr lang="es-CO" altLang="es-CO" dirty="0" smtClean="0">
                <a:solidFill>
                  <a:schemeClr val="tx2"/>
                </a:solidFill>
              </a:rPr>
              <a:t>(</a:t>
            </a:r>
            <a:r>
              <a:rPr lang="es-CO" altLang="es-CO" dirty="0">
                <a:solidFill>
                  <a:schemeClr val="tx2"/>
                </a:solidFill>
              </a:rPr>
              <a:t>CON / Reportes / Estados Contables Antes de Convergencia</a:t>
            </a:r>
            <a:r>
              <a:rPr lang="es-CO" altLang="es-CO" dirty="0" smtClean="0">
                <a:solidFill>
                  <a:schemeClr val="tx2"/>
                </a:solidFill>
              </a:rPr>
              <a:t> </a:t>
            </a:r>
            <a:r>
              <a:rPr lang="es-CO" altLang="es-CO" dirty="0">
                <a:solidFill>
                  <a:schemeClr val="tx2"/>
                </a:solidFill>
              </a:rPr>
              <a:t>/ </a:t>
            </a:r>
            <a:r>
              <a:rPr lang="es-CO" altLang="es-CO" dirty="0" smtClean="0">
                <a:solidFill>
                  <a:schemeClr val="tx2"/>
                </a:solidFill>
              </a:rPr>
              <a:t>Hoja </a:t>
            </a:r>
            <a:r>
              <a:rPr lang="es-CO" altLang="es-CO" dirty="0">
                <a:solidFill>
                  <a:schemeClr val="tx2"/>
                </a:solidFill>
              </a:rPr>
              <a:t>de trabajo por </a:t>
            </a:r>
            <a:r>
              <a:rPr lang="es-CO" altLang="es-CO" dirty="0" smtClean="0">
                <a:solidFill>
                  <a:schemeClr val="tx2"/>
                </a:solidFill>
              </a:rPr>
              <a:t>	ECP </a:t>
            </a:r>
            <a:r>
              <a:rPr lang="es-CO" altLang="es-CO" dirty="0">
                <a:solidFill>
                  <a:schemeClr val="tx2"/>
                </a:solidFill>
              </a:rPr>
              <a:t>para Definir Estados Contables)</a:t>
            </a:r>
            <a:endParaRPr lang="es-CO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974717" y="909872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07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25896" y="675861"/>
            <a:ext cx="8895011" cy="4265415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353065" y="1779114"/>
              <a:ext cx="7282784" cy="39282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68" y="536389"/>
            <a:ext cx="1622630" cy="121697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365219" y="1508784"/>
            <a:ext cx="841356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Balance </a:t>
            </a:r>
            <a:r>
              <a:rPr lang="es-CO" altLang="es-CO" sz="2000" dirty="0">
                <a:latin typeface="Arial" charset="0"/>
                <a:cs typeface="Arial" charset="0"/>
              </a:rPr>
              <a:t>General</a:t>
            </a:r>
          </a:p>
          <a:p>
            <a:pPr lvl="1"/>
            <a:r>
              <a:rPr lang="es-CO" altLang="es-CO" sz="1600" dirty="0" smtClean="0">
                <a:solidFill>
                  <a:schemeClr val="tx2"/>
                </a:solidFill>
              </a:rPr>
              <a:t>(CON / Reportes/ Estados Contables Convergencia / Estado de Situación Financiera Individual</a:t>
            </a:r>
            <a:r>
              <a:rPr lang="es-CO" altLang="es-CO" sz="1600" dirty="0" smtClean="0">
                <a:solidFill>
                  <a:schemeClr val="tx2"/>
                </a:solidFill>
              </a:rPr>
              <a:t>)</a:t>
            </a:r>
          </a:p>
          <a:p>
            <a:pPr lvl="1"/>
            <a:endParaRPr lang="es-CO" altLang="es-CO" sz="16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Estado </a:t>
            </a:r>
            <a:r>
              <a:rPr lang="es-CO" altLang="es-CO" sz="2000" dirty="0">
                <a:latin typeface="Arial" charset="0"/>
                <a:cs typeface="Arial" charset="0"/>
              </a:rPr>
              <a:t>de </a:t>
            </a:r>
            <a:r>
              <a:rPr lang="es-CO" altLang="es-CO" sz="2000" dirty="0" smtClean="0">
                <a:latin typeface="Arial" charset="0"/>
                <a:cs typeface="Arial" charset="0"/>
              </a:rPr>
              <a:t>Resultado Integral Individual</a:t>
            </a:r>
            <a:endParaRPr lang="es-CO" altLang="es-CO" sz="2000" dirty="0">
              <a:latin typeface="Arial" charset="0"/>
              <a:cs typeface="Arial" charset="0"/>
            </a:endParaRPr>
          </a:p>
          <a:p>
            <a:pPr lvl="1"/>
            <a:r>
              <a:rPr lang="es-CO" altLang="es-CO" sz="1600" dirty="0">
                <a:solidFill>
                  <a:schemeClr val="tx2"/>
                </a:solidFill>
              </a:rPr>
              <a:t>(CON / </a:t>
            </a:r>
            <a:r>
              <a:rPr lang="es-CO" altLang="es-CO" sz="1600" dirty="0" smtClean="0">
                <a:solidFill>
                  <a:schemeClr val="tx2"/>
                </a:solidFill>
              </a:rPr>
              <a:t>Reportes/ Estados </a:t>
            </a:r>
            <a:r>
              <a:rPr lang="es-CO" altLang="es-CO" sz="1600" dirty="0">
                <a:solidFill>
                  <a:schemeClr val="tx2"/>
                </a:solidFill>
              </a:rPr>
              <a:t>Contables Convergencia </a:t>
            </a:r>
            <a:r>
              <a:rPr lang="es-CO" altLang="es-CO" sz="1600" dirty="0" smtClean="0">
                <a:solidFill>
                  <a:schemeClr val="tx2"/>
                </a:solidFill>
              </a:rPr>
              <a:t>/ </a:t>
            </a:r>
            <a:r>
              <a:rPr lang="es-CO" altLang="es-CO" sz="1600" dirty="0">
                <a:solidFill>
                  <a:schemeClr val="tx2"/>
                </a:solidFill>
              </a:rPr>
              <a:t>Estado </a:t>
            </a:r>
            <a:r>
              <a:rPr lang="es-CO" altLang="es-CO" sz="1600" dirty="0" smtClean="0">
                <a:solidFill>
                  <a:schemeClr val="tx2"/>
                </a:solidFill>
              </a:rPr>
              <a:t>de Resultado Integral Individual</a:t>
            </a:r>
            <a:r>
              <a:rPr lang="es-CO" altLang="es-CO" sz="1600" dirty="0" smtClean="0">
                <a:solidFill>
                  <a:schemeClr val="tx2"/>
                </a:solidFill>
              </a:rPr>
              <a:t>)</a:t>
            </a:r>
          </a:p>
          <a:p>
            <a:pPr lvl="1"/>
            <a:endParaRPr lang="es-CO" altLang="es-CO" sz="1600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Estado </a:t>
            </a:r>
            <a:r>
              <a:rPr lang="es-CO" altLang="es-CO" sz="2000" dirty="0">
                <a:latin typeface="Arial" charset="0"/>
                <a:cs typeface="Arial" charset="0"/>
              </a:rPr>
              <a:t>de Cambios en el Patrimonio</a:t>
            </a:r>
          </a:p>
          <a:p>
            <a:pPr lvl="1"/>
            <a:r>
              <a:rPr lang="es-CO" altLang="es-CO" sz="1600" dirty="0">
                <a:solidFill>
                  <a:schemeClr val="tx2"/>
                </a:solidFill>
              </a:rPr>
              <a:t>(CON / </a:t>
            </a:r>
            <a:r>
              <a:rPr lang="es-CO" altLang="es-CO" sz="1600" dirty="0" smtClean="0">
                <a:solidFill>
                  <a:schemeClr val="tx2"/>
                </a:solidFill>
              </a:rPr>
              <a:t>Reportes/ Estados </a:t>
            </a:r>
            <a:r>
              <a:rPr lang="es-CO" altLang="es-CO" sz="1600" dirty="0">
                <a:solidFill>
                  <a:schemeClr val="tx2"/>
                </a:solidFill>
              </a:rPr>
              <a:t>Contables Convergencia </a:t>
            </a:r>
            <a:r>
              <a:rPr lang="es-CO" altLang="es-CO" sz="1600" dirty="0" smtClean="0">
                <a:solidFill>
                  <a:schemeClr val="tx2"/>
                </a:solidFill>
              </a:rPr>
              <a:t>/ Estado </a:t>
            </a:r>
            <a:r>
              <a:rPr lang="es-CO" altLang="es-CO" sz="1600" dirty="0">
                <a:solidFill>
                  <a:schemeClr val="tx2"/>
                </a:solidFill>
              </a:rPr>
              <a:t>de </a:t>
            </a:r>
            <a:r>
              <a:rPr lang="es-CO" altLang="es-CO" sz="1600" dirty="0" smtClean="0">
                <a:solidFill>
                  <a:schemeClr val="tx2"/>
                </a:solidFill>
              </a:rPr>
              <a:t>Cambios en el Patrimonio</a:t>
            </a:r>
            <a:r>
              <a:rPr lang="es-CO" altLang="es-CO" sz="1600" dirty="0" smtClean="0">
                <a:solidFill>
                  <a:schemeClr val="tx2"/>
                </a:solidFill>
              </a:rPr>
              <a:t>)</a:t>
            </a:r>
          </a:p>
          <a:p>
            <a:pPr lvl="1"/>
            <a:endParaRPr lang="es-CO" altLang="es-CO" sz="16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 smtClean="0">
                <a:latin typeface="Arial" charset="0"/>
                <a:cs typeface="Arial" charset="0"/>
              </a:rPr>
              <a:t>Hoja </a:t>
            </a:r>
            <a:r>
              <a:rPr lang="es-CO" altLang="es-CO" sz="2000" dirty="0">
                <a:latin typeface="Arial" charset="0"/>
                <a:cs typeface="Arial" charset="0"/>
              </a:rPr>
              <a:t>de Trabajo </a:t>
            </a:r>
            <a:r>
              <a:rPr lang="es-CO" altLang="es-CO" sz="2000" dirty="0" smtClean="0">
                <a:latin typeface="Arial" charset="0"/>
                <a:cs typeface="Arial" charset="0"/>
              </a:rPr>
              <a:t>TCON016</a:t>
            </a:r>
          </a:p>
          <a:p>
            <a:r>
              <a:rPr lang="es-CO" altLang="es-CO" dirty="0" smtClean="0">
                <a:solidFill>
                  <a:schemeClr val="tx2"/>
                </a:solidFill>
              </a:rPr>
              <a:t>	</a:t>
            </a:r>
            <a:r>
              <a:rPr lang="es-CO" altLang="es-CO" sz="1600" dirty="0" smtClean="0">
                <a:solidFill>
                  <a:schemeClr val="tx2"/>
                </a:solidFill>
              </a:rPr>
              <a:t>(</a:t>
            </a:r>
            <a:r>
              <a:rPr lang="es-CO" altLang="es-CO" sz="1600" dirty="0">
                <a:solidFill>
                  <a:schemeClr val="tx2"/>
                </a:solidFill>
              </a:rPr>
              <a:t>CON / </a:t>
            </a:r>
            <a:r>
              <a:rPr lang="es-CO" altLang="es-CO" sz="1600" dirty="0" smtClean="0">
                <a:solidFill>
                  <a:schemeClr val="tx2"/>
                </a:solidFill>
              </a:rPr>
              <a:t>Reportes/ Estados </a:t>
            </a:r>
            <a:r>
              <a:rPr lang="es-CO" altLang="es-CO" sz="1600" dirty="0">
                <a:solidFill>
                  <a:schemeClr val="tx2"/>
                </a:solidFill>
              </a:rPr>
              <a:t>Contables Convergencia</a:t>
            </a:r>
            <a:r>
              <a:rPr lang="es-CO" altLang="es-CO" sz="1600" dirty="0" smtClean="0">
                <a:solidFill>
                  <a:schemeClr val="tx2"/>
                </a:solidFill>
              </a:rPr>
              <a:t> </a:t>
            </a:r>
            <a:r>
              <a:rPr lang="es-CO" altLang="es-CO" sz="1600" dirty="0">
                <a:solidFill>
                  <a:schemeClr val="tx2"/>
                </a:solidFill>
              </a:rPr>
              <a:t>/ </a:t>
            </a:r>
            <a:r>
              <a:rPr lang="es-CO" altLang="es-CO" sz="1600" dirty="0" smtClean="0">
                <a:solidFill>
                  <a:schemeClr val="tx2"/>
                </a:solidFill>
              </a:rPr>
              <a:t>Hoja </a:t>
            </a:r>
            <a:r>
              <a:rPr lang="es-CO" altLang="es-CO" sz="1600" dirty="0">
                <a:solidFill>
                  <a:schemeClr val="tx2"/>
                </a:solidFill>
              </a:rPr>
              <a:t>de trabajo por ECP para </a:t>
            </a:r>
            <a:r>
              <a:rPr lang="es-CO" altLang="es-CO" sz="1600" dirty="0" smtClean="0">
                <a:solidFill>
                  <a:schemeClr val="tx2"/>
                </a:solidFill>
              </a:rPr>
              <a:t>	Definir </a:t>
            </a:r>
            <a:r>
              <a:rPr lang="es-CO" altLang="es-CO" sz="1600" dirty="0" smtClean="0">
                <a:solidFill>
                  <a:schemeClr val="tx2"/>
                </a:solidFill>
              </a:rPr>
              <a:t>	Estados </a:t>
            </a:r>
            <a:r>
              <a:rPr lang="es-CO" altLang="es-CO" sz="1600" dirty="0">
                <a:solidFill>
                  <a:schemeClr val="tx2"/>
                </a:solidFill>
              </a:rPr>
              <a:t>Contables)</a:t>
            </a:r>
            <a:endParaRPr lang="es-CO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78990" y="817520"/>
            <a:ext cx="27751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CONSULTAS POR ECP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73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27546" y="0"/>
            <a:ext cx="7916454" cy="5143500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 flipH="1">
            <a:off x="-2" y="0"/>
            <a:ext cx="1227547" cy="5143500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941443" y="1114402"/>
            <a:ext cx="69772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kern="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CAPACITACION</a:t>
            </a:r>
          </a:p>
          <a:p>
            <a:r>
              <a:rPr lang="es-MX" sz="3600" b="1" kern="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CONSULTAS, REPORTES Y PROCESOS ESPECIALES CONTABLE</a:t>
            </a:r>
            <a:endParaRPr lang="es-E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146852" y="3410625"/>
            <a:ext cx="4089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Arial"/>
                <a:cs typeface="Arial"/>
              </a:rPr>
              <a:t>Ministerio de Hacienda y Crédito Público</a:t>
            </a:r>
          </a:p>
          <a:p>
            <a:r>
              <a:rPr lang="es-ES" sz="1400" dirty="0" smtClean="0">
                <a:solidFill>
                  <a:schemeClr val="tx2"/>
                </a:solidFill>
                <a:latin typeface="Arial"/>
                <a:cs typeface="Arial"/>
              </a:rPr>
              <a:t>SIIF Nación</a:t>
            </a:r>
            <a:endParaRPr lang="es-ES" sz="1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6" name="Imagen 5" descr="Logo-Minhaciend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9" y="536654"/>
            <a:ext cx="2788959" cy="47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2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ctrTitle"/>
          </p:nvPr>
        </p:nvSpPr>
        <p:spPr>
          <a:xfrm>
            <a:off x="768180" y="2044095"/>
            <a:ext cx="7772400" cy="793000"/>
          </a:xfrm>
        </p:spPr>
        <p:txBody>
          <a:bodyPr/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GRACIAS 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095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extLst mod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lantilla-PPT-MHCP-16-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25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o 23"/>
          <p:cNvGrpSpPr/>
          <p:nvPr/>
        </p:nvGrpSpPr>
        <p:grpSpPr>
          <a:xfrm>
            <a:off x="307730" y="715617"/>
            <a:ext cx="8713177" cy="4225659"/>
            <a:chOff x="1304440" y="1722364"/>
            <a:chExt cx="7382360" cy="4058980"/>
          </a:xfrm>
        </p:grpSpPr>
        <p:sp>
          <p:nvSpPr>
            <p:cNvPr id="25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7" name="Rectangle 89"/>
            <p:cNvSpPr>
              <a:spLocks noChangeAspect="1"/>
            </p:cNvSpPr>
            <p:nvPr/>
          </p:nvSpPr>
          <p:spPr>
            <a:xfrm>
              <a:off x="1605116" y="1952895"/>
              <a:ext cx="6753911" cy="36049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459523" y="932314"/>
            <a:ext cx="4615962" cy="3182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marR="0" lvl="0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s-CO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Presentación de los </a:t>
            </a:r>
            <a:r>
              <a:rPr lang="es-CO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Expositores</a:t>
            </a:r>
          </a:p>
          <a:p>
            <a:pPr marR="0"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s-CO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marR="0" lvl="0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s-CO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Presentación del </a:t>
            </a:r>
            <a:r>
              <a:rPr lang="es-CO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Tema</a:t>
            </a:r>
          </a:p>
          <a:p>
            <a:pPr marR="0"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s-CO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marR="0" lvl="0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s-CO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Reglas de </a:t>
            </a:r>
            <a:r>
              <a:rPr lang="es-CO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Participación</a:t>
            </a:r>
          </a:p>
          <a:p>
            <a:pPr marR="0"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s-CO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marR="0" lvl="0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s-CO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Documentación a </a:t>
            </a:r>
            <a:r>
              <a:rPr lang="es-CO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consultar</a:t>
            </a:r>
          </a:p>
          <a:p>
            <a:pPr marR="0"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s-CO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marR="0" lvl="0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s-CO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Desarrollo del Tema</a:t>
            </a:r>
            <a:endParaRPr lang="es-CO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8" name="Group 22"/>
          <p:cNvGrpSpPr/>
          <p:nvPr/>
        </p:nvGrpSpPr>
        <p:grpSpPr>
          <a:xfrm rot="18810804">
            <a:off x="6224449" y="2667391"/>
            <a:ext cx="842090" cy="540693"/>
            <a:chOff x="4481513" y="3678059"/>
            <a:chExt cx="1614487" cy="1036638"/>
          </a:xfrm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4481513" y="3678059"/>
              <a:ext cx="1614487" cy="344488"/>
            </a:xfrm>
            <a:prstGeom prst="rect">
              <a:avLst/>
            </a:prstGeom>
            <a:solidFill>
              <a:srgbClr val="2980B9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481513" y="4022546"/>
              <a:ext cx="1614487" cy="344488"/>
            </a:xfrm>
            <a:prstGeom prst="rect">
              <a:avLst/>
            </a:prstGeom>
            <a:solidFill>
              <a:srgbClr val="2980B9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4481513" y="4367034"/>
              <a:ext cx="1614487" cy="347663"/>
            </a:xfrm>
            <a:prstGeom prst="rect">
              <a:avLst/>
            </a:prstGeom>
            <a:solidFill>
              <a:srgbClr val="2980B9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2" name="Group 23"/>
          <p:cNvGrpSpPr/>
          <p:nvPr/>
        </p:nvGrpSpPr>
        <p:grpSpPr>
          <a:xfrm rot="18810804">
            <a:off x="6802415" y="2059426"/>
            <a:ext cx="842090" cy="538210"/>
            <a:chOff x="6096000" y="3187521"/>
            <a:chExt cx="1614487" cy="1031876"/>
          </a:xfrm>
        </p:grpSpPr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6096000" y="3187521"/>
              <a:ext cx="1614487" cy="344488"/>
            </a:xfrm>
            <a:prstGeom prst="rect">
              <a:avLst/>
            </a:prstGeom>
            <a:solidFill>
              <a:srgbClr val="9BBB59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6096000" y="3532009"/>
              <a:ext cx="1614487" cy="342900"/>
            </a:xfrm>
            <a:prstGeom prst="rect">
              <a:avLst/>
            </a:prstGeom>
            <a:solidFill>
              <a:srgbClr val="9BBB59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6096000" y="3874909"/>
              <a:ext cx="1614487" cy="344488"/>
            </a:xfrm>
            <a:prstGeom prst="rect">
              <a:avLst/>
            </a:prstGeom>
            <a:solidFill>
              <a:srgbClr val="9BBB59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6" name="Group 223"/>
          <p:cNvGrpSpPr/>
          <p:nvPr/>
        </p:nvGrpSpPr>
        <p:grpSpPr>
          <a:xfrm rot="18810804">
            <a:off x="7353317" y="1409673"/>
            <a:ext cx="967948" cy="540693"/>
            <a:chOff x="7700963" y="3678059"/>
            <a:chExt cx="1855787" cy="1036638"/>
          </a:xfrm>
        </p:grpSpPr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9224963" y="3678059"/>
              <a:ext cx="331787" cy="1036638"/>
            </a:xfrm>
            <a:custGeom>
              <a:avLst/>
              <a:gdLst>
                <a:gd name="T0" fmla="*/ 0 w 209"/>
                <a:gd name="T1" fmla="*/ 162 h 653"/>
                <a:gd name="T2" fmla="*/ 135 w 209"/>
                <a:gd name="T3" fmla="*/ 0 h 653"/>
                <a:gd name="T4" fmla="*/ 209 w 209"/>
                <a:gd name="T5" fmla="*/ 210 h 653"/>
                <a:gd name="T6" fmla="*/ 209 w 209"/>
                <a:gd name="T7" fmla="*/ 443 h 653"/>
                <a:gd name="T8" fmla="*/ 135 w 209"/>
                <a:gd name="T9" fmla="*/ 653 h 653"/>
                <a:gd name="T10" fmla="*/ 0 w 209"/>
                <a:gd name="T11" fmla="*/ 488 h 653"/>
                <a:gd name="T12" fmla="*/ 0 w 209"/>
                <a:gd name="T13" fmla="*/ 162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653">
                  <a:moveTo>
                    <a:pt x="0" y="162"/>
                  </a:moveTo>
                  <a:lnTo>
                    <a:pt x="135" y="0"/>
                  </a:lnTo>
                  <a:lnTo>
                    <a:pt x="209" y="210"/>
                  </a:lnTo>
                  <a:lnTo>
                    <a:pt x="209" y="443"/>
                  </a:lnTo>
                  <a:lnTo>
                    <a:pt x="135" y="653"/>
                  </a:lnTo>
                  <a:lnTo>
                    <a:pt x="0" y="488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BBA1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700963" y="3678059"/>
              <a:ext cx="1738312" cy="344488"/>
            </a:xfrm>
            <a:custGeom>
              <a:avLst/>
              <a:gdLst>
                <a:gd name="T0" fmla="*/ 1020 w 1095"/>
                <a:gd name="T1" fmla="*/ 217 h 217"/>
                <a:gd name="T2" fmla="*/ 1095 w 1095"/>
                <a:gd name="T3" fmla="*/ 0 h 217"/>
                <a:gd name="T4" fmla="*/ 0 w 1095"/>
                <a:gd name="T5" fmla="*/ 0 h 217"/>
                <a:gd name="T6" fmla="*/ 0 w 1095"/>
                <a:gd name="T7" fmla="*/ 217 h 217"/>
                <a:gd name="T8" fmla="*/ 1020 w 1095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5" h="217">
                  <a:moveTo>
                    <a:pt x="1020" y="217"/>
                  </a:moveTo>
                  <a:lnTo>
                    <a:pt x="1095" y="0"/>
                  </a:lnTo>
                  <a:lnTo>
                    <a:pt x="0" y="0"/>
                  </a:lnTo>
                  <a:lnTo>
                    <a:pt x="0" y="217"/>
                  </a:lnTo>
                  <a:lnTo>
                    <a:pt x="1020" y="217"/>
                  </a:lnTo>
                  <a:close/>
                </a:path>
              </a:pathLst>
            </a:custGeom>
            <a:solidFill>
              <a:srgbClr val="F39C1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7700963" y="4022546"/>
              <a:ext cx="1619250" cy="344488"/>
            </a:xfrm>
            <a:prstGeom prst="rect">
              <a:avLst/>
            </a:prstGeom>
            <a:solidFill>
              <a:srgbClr val="F39C1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7700963" y="4367034"/>
              <a:ext cx="1738312" cy="347663"/>
            </a:xfrm>
            <a:custGeom>
              <a:avLst/>
              <a:gdLst>
                <a:gd name="T0" fmla="*/ 1095 w 1095"/>
                <a:gd name="T1" fmla="*/ 219 h 219"/>
                <a:gd name="T2" fmla="*/ 1020 w 1095"/>
                <a:gd name="T3" fmla="*/ 0 h 219"/>
                <a:gd name="T4" fmla="*/ 0 w 1095"/>
                <a:gd name="T5" fmla="*/ 0 h 219"/>
                <a:gd name="T6" fmla="*/ 0 w 1095"/>
                <a:gd name="T7" fmla="*/ 219 h 219"/>
                <a:gd name="T8" fmla="*/ 1095 w 1095"/>
                <a:gd name="T9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5" h="219">
                  <a:moveTo>
                    <a:pt x="1095" y="219"/>
                  </a:moveTo>
                  <a:lnTo>
                    <a:pt x="1020" y="0"/>
                  </a:lnTo>
                  <a:lnTo>
                    <a:pt x="0" y="0"/>
                  </a:lnTo>
                  <a:lnTo>
                    <a:pt x="0" y="219"/>
                  </a:lnTo>
                  <a:lnTo>
                    <a:pt x="1095" y="219"/>
                  </a:lnTo>
                  <a:close/>
                </a:path>
              </a:pathLst>
            </a:custGeom>
            <a:solidFill>
              <a:srgbClr val="F39C12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9398000" y="4049534"/>
              <a:ext cx="82550" cy="293688"/>
            </a:xfrm>
            <a:prstGeom prst="ellipse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1"/>
          <p:cNvGrpSpPr/>
          <p:nvPr/>
        </p:nvGrpSpPr>
        <p:grpSpPr>
          <a:xfrm rot="18810804">
            <a:off x="5100311" y="3514224"/>
            <a:ext cx="1498705" cy="538210"/>
            <a:chOff x="1608138" y="3187521"/>
            <a:chExt cx="2873375" cy="1031876"/>
          </a:xfrm>
        </p:grpSpPr>
        <p:sp>
          <p:nvSpPr>
            <p:cNvPr id="26" name="Freeform 8"/>
            <p:cNvSpPr>
              <a:spLocks/>
            </p:cNvSpPr>
            <p:nvPr/>
          </p:nvSpPr>
          <p:spPr bwMode="auto">
            <a:xfrm>
              <a:off x="1608138" y="3187521"/>
              <a:ext cx="1490662" cy="1031875"/>
            </a:xfrm>
            <a:custGeom>
              <a:avLst/>
              <a:gdLst>
                <a:gd name="T0" fmla="*/ 793 w 939"/>
                <a:gd name="T1" fmla="*/ 650 h 650"/>
                <a:gd name="T2" fmla="*/ 0 w 939"/>
                <a:gd name="T3" fmla="*/ 326 h 650"/>
                <a:gd name="T4" fmla="*/ 793 w 939"/>
                <a:gd name="T5" fmla="*/ 0 h 650"/>
                <a:gd name="T6" fmla="*/ 939 w 939"/>
                <a:gd name="T7" fmla="*/ 0 h 650"/>
                <a:gd name="T8" fmla="*/ 939 w 939"/>
                <a:gd name="T9" fmla="*/ 650 h 650"/>
                <a:gd name="T10" fmla="*/ 793 w 939"/>
                <a:gd name="T11" fmla="*/ 65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9" h="650">
                  <a:moveTo>
                    <a:pt x="793" y="650"/>
                  </a:moveTo>
                  <a:lnTo>
                    <a:pt x="0" y="326"/>
                  </a:lnTo>
                  <a:lnTo>
                    <a:pt x="793" y="0"/>
                  </a:lnTo>
                  <a:lnTo>
                    <a:pt x="939" y="0"/>
                  </a:lnTo>
                  <a:lnTo>
                    <a:pt x="939" y="650"/>
                  </a:lnTo>
                  <a:lnTo>
                    <a:pt x="793" y="650"/>
                  </a:lnTo>
                  <a:close/>
                </a:path>
              </a:pathLst>
            </a:custGeom>
            <a:solidFill>
              <a:srgbClr val="D4AC8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8" name="Freeform 9"/>
            <p:cNvSpPr>
              <a:spLocks/>
            </p:cNvSpPr>
            <p:nvPr/>
          </p:nvSpPr>
          <p:spPr bwMode="auto">
            <a:xfrm>
              <a:off x="2738438" y="3187521"/>
              <a:ext cx="1743075" cy="344488"/>
            </a:xfrm>
            <a:custGeom>
              <a:avLst/>
              <a:gdLst>
                <a:gd name="T0" fmla="*/ 464 w 464"/>
                <a:gd name="T1" fmla="*/ 0 h 91"/>
                <a:gd name="T2" fmla="*/ 41 w 464"/>
                <a:gd name="T3" fmla="*/ 0 h 91"/>
                <a:gd name="T4" fmla="*/ 16 w 464"/>
                <a:gd name="T5" fmla="*/ 14 h 91"/>
                <a:gd name="T6" fmla="*/ 5 w 464"/>
                <a:gd name="T7" fmla="*/ 31 h 91"/>
                <a:gd name="T8" fmla="*/ 5 w 464"/>
                <a:gd name="T9" fmla="*/ 59 h 91"/>
                <a:gd name="T10" fmla="*/ 16 w 464"/>
                <a:gd name="T11" fmla="*/ 77 h 91"/>
                <a:gd name="T12" fmla="*/ 41 w 464"/>
                <a:gd name="T13" fmla="*/ 91 h 91"/>
                <a:gd name="T14" fmla="*/ 464 w 464"/>
                <a:gd name="T15" fmla="*/ 91 h 91"/>
                <a:gd name="T16" fmla="*/ 464 w 464"/>
                <a:gd name="T1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4" h="91">
                  <a:moveTo>
                    <a:pt x="464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32" y="0"/>
                    <a:pt x="21" y="6"/>
                    <a:pt x="16" y="14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0" y="39"/>
                    <a:pt x="0" y="52"/>
                    <a:pt x="5" y="59"/>
                  </a:cubicBezTo>
                  <a:cubicBezTo>
                    <a:pt x="16" y="77"/>
                    <a:pt x="16" y="77"/>
                    <a:pt x="16" y="77"/>
                  </a:cubicBezTo>
                  <a:cubicBezTo>
                    <a:pt x="21" y="85"/>
                    <a:pt x="32" y="91"/>
                    <a:pt x="41" y="91"/>
                  </a:cubicBezTo>
                  <a:cubicBezTo>
                    <a:pt x="464" y="91"/>
                    <a:pt x="464" y="91"/>
                    <a:pt x="464" y="91"/>
                  </a:cubicBezTo>
                  <a:lnTo>
                    <a:pt x="464" y="0"/>
                  </a:lnTo>
                  <a:close/>
                </a:path>
              </a:pathLst>
            </a:custGeom>
            <a:solidFill>
              <a:srgbClr val="C0392B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9" name="Freeform 10"/>
            <p:cNvSpPr>
              <a:spLocks/>
            </p:cNvSpPr>
            <p:nvPr/>
          </p:nvSpPr>
          <p:spPr bwMode="auto">
            <a:xfrm>
              <a:off x="2738438" y="3532009"/>
              <a:ext cx="1743075" cy="342900"/>
            </a:xfrm>
            <a:custGeom>
              <a:avLst/>
              <a:gdLst>
                <a:gd name="T0" fmla="*/ 464 w 464"/>
                <a:gd name="T1" fmla="*/ 0 h 91"/>
                <a:gd name="T2" fmla="*/ 41 w 464"/>
                <a:gd name="T3" fmla="*/ 0 h 91"/>
                <a:gd name="T4" fmla="*/ 16 w 464"/>
                <a:gd name="T5" fmla="*/ 14 h 91"/>
                <a:gd name="T6" fmla="*/ 5 w 464"/>
                <a:gd name="T7" fmla="*/ 32 h 91"/>
                <a:gd name="T8" fmla="*/ 5 w 464"/>
                <a:gd name="T9" fmla="*/ 60 h 91"/>
                <a:gd name="T10" fmla="*/ 16 w 464"/>
                <a:gd name="T11" fmla="*/ 77 h 91"/>
                <a:gd name="T12" fmla="*/ 41 w 464"/>
                <a:gd name="T13" fmla="*/ 91 h 91"/>
                <a:gd name="T14" fmla="*/ 464 w 464"/>
                <a:gd name="T15" fmla="*/ 91 h 91"/>
                <a:gd name="T16" fmla="*/ 464 w 464"/>
                <a:gd name="T1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4" h="91">
                  <a:moveTo>
                    <a:pt x="464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32" y="0"/>
                    <a:pt x="21" y="6"/>
                    <a:pt x="16" y="14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0" y="39"/>
                    <a:pt x="0" y="52"/>
                    <a:pt x="5" y="60"/>
                  </a:cubicBezTo>
                  <a:cubicBezTo>
                    <a:pt x="16" y="77"/>
                    <a:pt x="16" y="77"/>
                    <a:pt x="16" y="77"/>
                  </a:cubicBezTo>
                  <a:cubicBezTo>
                    <a:pt x="21" y="85"/>
                    <a:pt x="32" y="91"/>
                    <a:pt x="41" y="91"/>
                  </a:cubicBezTo>
                  <a:cubicBezTo>
                    <a:pt x="464" y="91"/>
                    <a:pt x="464" y="91"/>
                    <a:pt x="464" y="91"/>
                  </a:cubicBezTo>
                  <a:lnTo>
                    <a:pt x="464" y="0"/>
                  </a:lnTo>
                  <a:close/>
                </a:path>
              </a:pathLst>
            </a:custGeom>
            <a:solidFill>
              <a:srgbClr val="C0392B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0" name="Freeform 11"/>
            <p:cNvSpPr>
              <a:spLocks/>
            </p:cNvSpPr>
            <p:nvPr/>
          </p:nvSpPr>
          <p:spPr bwMode="auto">
            <a:xfrm>
              <a:off x="2738438" y="3874909"/>
              <a:ext cx="1743075" cy="344488"/>
            </a:xfrm>
            <a:custGeom>
              <a:avLst/>
              <a:gdLst>
                <a:gd name="T0" fmla="*/ 464 w 464"/>
                <a:gd name="T1" fmla="*/ 0 h 91"/>
                <a:gd name="T2" fmla="*/ 41 w 464"/>
                <a:gd name="T3" fmla="*/ 0 h 91"/>
                <a:gd name="T4" fmla="*/ 16 w 464"/>
                <a:gd name="T5" fmla="*/ 14 h 91"/>
                <a:gd name="T6" fmla="*/ 5 w 464"/>
                <a:gd name="T7" fmla="*/ 32 h 91"/>
                <a:gd name="T8" fmla="*/ 5 w 464"/>
                <a:gd name="T9" fmla="*/ 60 h 91"/>
                <a:gd name="T10" fmla="*/ 16 w 464"/>
                <a:gd name="T11" fmla="*/ 77 h 91"/>
                <a:gd name="T12" fmla="*/ 41 w 464"/>
                <a:gd name="T13" fmla="*/ 91 h 91"/>
                <a:gd name="T14" fmla="*/ 464 w 464"/>
                <a:gd name="T15" fmla="*/ 91 h 91"/>
                <a:gd name="T16" fmla="*/ 464 w 464"/>
                <a:gd name="T1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4" h="91">
                  <a:moveTo>
                    <a:pt x="464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32" y="0"/>
                    <a:pt x="21" y="6"/>
                    <a:pt x="16" y="14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0" y="40"/>
                    <a:pt x="0" y="52"/>
                    <a:pt x="5" y="60"/>
                  </a:cubicBezTo>
                  <a:cubicBezTo>
                    <a:pt x="16" y="77"/>
                    <a:pt x="16" y="77"/>
                    <a:pt x="16" y="77"/>
                  </a:cubicBezTo>
                  <a:cubicBezTo>
                    <a:pt x="21" y="85"/>
                    <a:pt x="32" y="91"/>
                    <a:pt x="41" y="91"/>
                  </a:cubicBezTo>
                  <a:cubicBezTo>
                    <a:pt x="464" y="91"/>
                    <a:pt x="464" y="91"/>
                    <a:pt x="464" y="91"/>
                  </a:cubicBezTo>
                  <a:lnTo>
                    <a:pt x="464" y="0"/>
                  </a:lnTo>
                  <a:close/>
                </a:path>
              </a:pathLst>
            </a:custGeom>
            <a:solidFill>
              <a:srgbClr val="C0392B">
                <a:lumMod val="75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1608138" y="3538359"/>
              <a:ext cx="428625" cy="333375"/>
            </a:xfrm>
            <a:custGeom>
              <a:avLst/>
              <a:gdLst>
                <a:gd name="T0" fmla="*/ 114 w 114"/>
                <a:gd name="T1" fmla="*/ 49 h 88"/>
                <a:gd name="T2" fmla="*/ 107 w 114"/>
                <a:gd name="T3" fmla="*/ 0 h 88"/>
                <a:gd name="T4" fmla="*/ 0 w 114"/>
                <a:gd name="T5" fmla="*/ 44 h 88"/>
                <a:gd name="T6" fmla="*/ 109 w 114"/>
                <a:gd name="T7" fmla="*/ 88 h 88"/>
                <a:gd name="T8" fmla="*/ 114 w 114"/>
                <a:gd name="T9" fmla="*/ 49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88">
                  <a:moveTo>
                    <a:pt x="114" y="49"/>
                  </a:moveTo>
                  <a:cubicBezTo>
                    <a:pt x="114" y="32"/>
                    <a:pt x="111" y="15"/>
                    <a:pt x="107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09" y="88"/>
                    <a:pt x="109" y="88"/>
                    <a:pt x="109" y="88"/>
                  </a:cubicBezTo>
                  <a:cubicBezTo>
                    <a:pt x="112" y="76"/>
                    <a:pt x="114" y="63"/>
                    <a:pt x="114" y="49"/>
                  </a:cubicBezTo>
                  <a:close/>
                </a:path>
              </a:pathLst>
            </a:custGeom>
            <a:solidFill>
              <a:sysClr val="windowText" lastClr="000000">
                <a:lumMod val="75000"/>
                <a:lumOff val="25000"/>
              </a:sys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id-ID" sz="1350" kern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69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78904" y="682487"/>
            <a:ext cx="8842003" cy="4399722"/>
            <a:chOff x="1304440" y="1803329"/>
            <a:chExt cx="7382360" cy="3978015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803329"/>
              <a:ext cx="7382360" cy="397801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525228" y="1923814"/>
              <a:ext cx="7076249" cy="36892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6389"/>
            <a:ext cx="1531162" cy="121697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782782" y="1332413"/>
            <a:ext cx="804256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200" dirty="0"/>
              <a:t>Catálogo Contable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Parametrización / </a:t>
            </a:r>
            <a:r>
              <a:rPr lang="es-CO" dirty="0">
                <a:solidFill>
                  <a:schemeClr val="tx2"/>
                </a:solidFill>
              </a:rPr>
              <a:t>Catálogo Contable </a:t>
            </a:r>
            <a:r>
              <a:rPr lang="es-CO" dirty="0" smtClean="0">
                <a:solidFill>
                  <a:schemeClr val="tx2"/>
                </a:solidFill>
              </a:rPr>
              <a:t>– TCON001</a:t>
            </a:r>
            <a:r>
              <a:rPr lang="es-CO" dirty="0">
                <a:solidFill>
                  <a:schemeClr val="tx2"/>
                </a:solidFill>
              </a:rPr>
              <a:t>)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s-CO" sz="1100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200" dirty="0"/>
              <a:t>Tipos de Auxiliares Contables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</a:t>
            </a:r>
            <a:r>
              <a:rPr lang="es-CO" dirty="0" smtClean="0">
                <a:solidFill>
                  <a:schemeClr val="tx2"/>
                </a:solidFill>
              </a:rPr>
              <a:t>CON/Parámetros Contables / P. Transversales / </a:t>
            </a:r>
            <a:r>
              <a:rPr lang="es-CO" dirty="0">
                <a:solidFill>
                  <a:schemeClr val="tx2"/>
                </a:solidFill>
              </a:rPr>
              <a:t>TCON </a:t>
            </a:r>
            <a:r>
              <a:rPr lang="es-CO" dirty="0" smtClean="0">
                <a:solidFill>
                  <a:schemeClr val="tx2"/>
                </a:solidFill>
              </a:rPr>
              <a:t>005 </a:t>
            </a:r>
            <a:r>
              <a:rPr lang="es-CO" dirty="0">
                <a:solidFill>
                  <a:schemeClr val="tx2"/>
                </a:solidFill>
              </a:rPr>
              <a:t>y TCON </a:t>
            </a:r>
            <a:r>
              <a:rPr lang="es-CO" dirty="0" smtClean="0">
                <a:solidFill>
                  <a:schemeClr val="tx2"/>
                </a:solidFill>
              </a:rPr>
              <a:t>017</a:t>
            </a:r>
            <a:r>
              <a:rPr lang="es-CO" dirty="0">
                <a:solidFill>
                  <a:schemeClr val="tx2"/>
                </a:solidFill>
              </a:rPr>
              <a:t>)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s-CO" sz="1100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Relación Códigos Contable y Auxiliares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(CON/Parámetros Contables / </a:t>
            </a:r>
            <a:r>
              <a:rPr lang="es-CO" dirty="0" smtClean="0">
                <a:solidFill>
                  <a:schemeClr val="tx2"/>
                </a:solidFill>
              </a:rPr>
              <a:t>P. Transversales </a:t>
            </a:r>
            <a:r>
              <a:rPr lang="es-CO" dirty="0">
                <a:solidFill>
                  <a:schemeClr val="tx2"/>
                </a:solidFill>
              </a:rPr>
              <a:t>/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>
                <a:solidFill>
                  <a:schemeClr val="tx2"/>
                </a:solidFill>
              </a:rPr>
              <a:t>TCON </a:t>
            </a:r>
            <a:r>
              <a:rPr lang="es-CO" dirty="0" smtClean="0">
                <a:solidFill>
                  <a:schemeClr val="tx2"/>
                </a:solidFill>
              </a:rPr>
              <a:t>006</a:t>
            </a:r>
            <a:r>
              <a:rPr lang="es-CO" dirty="0">
                <a:solidFill>
                  <a:schemeClr val="tx2"/>
                </a:solidFill>
              </a:rPr>
              <a:t>)</a:t>
            </a: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Relación Códigos Contable y Auxiliares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(CON/Parámetros Contables / </a:t>
            </a:r>
            <a:r>
              <a:rPr lang="es-CO" dirty="0" smtClean="0">
                <a:solidFill>
                  <a:schemeClr val="tx2"/>
                </a:solidFill>
              </a:rPr>
              <a:t>P. Transversales </a:t>
            </a:r>
            <a:r>
              <a:rPr lang="es-CO" dirty="0">
                <a:solidFill>
                  <a:schemeClr val="tx2"/>
                </a:solidFill>
              </a:rPr>
              <a:t>/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>
                <a:solidFill>
                  <a:schemeClr val="tx2"/>
                </a:solidFill>
              </a:rPr>
              <a:t>TCON </a:t>
            </a:r>
            <a:r>
              <a:rPr lang="es-CO" dirty="0" smtClean="0">
                <a:solidFill>
                  <a:schemeClr val="tx2"/>
                </a:solidFill>
              </a:rPr>
              <a:t>008)</a:t>
            </a: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480912" y="815745"/>
            <a:ext cx="3437801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PARAMETROS CONTABLES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pic>
        <p:nvPicPr>
          <p:cNvPr id="11" name="Han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342" y="3049608"/>
            <a:ext cx="1698562" cy="166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37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20352" y="699655"/>
            <a:ext cx="9123648" cy="4241621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304441" y="1833455"/>
              <a:ext cx="7295775" cy="381327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88" y="645415"/>
            <a:ext cx="1622630" cy="1216973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185684" y="1692057"/>
            <a:ext cx="846121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Tablas relacionadas con EPG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</a:t>
            </a:r>
            <a:r>
              <a:rPr lang="es-CO" dirty="0" smtClean="0">
                <a:solidFill>
                  <a:schemeClr val="tx2"/>
                </a:solidFill>
              </a:rPr>
              <a:t>CON/ Parametrización/ Parámetros </a:t>
            </a:r>
            <a:r>
              <a:rPr lang="es-CO" dirty="0">
                <a:solidFill>
                  <a:schemeClr val="tx2"/>
                </a:solidFill>
              </a:rPr>
              <a:t>Contables / </a:t>
            </a:r>
            <a:r>
              <a:rPr lang="es-CO" dirty="0" smtClean="0">
                <a:solidFill>
                  <a:schemeClr val="tx2"/>
                </a:solidFill>
              </a:rPr>
              <a:t>Causación de Gasto de EPG/ TCON012, TCON012_4 </a:t>
            </a:r>
            <a:r>
              <a:rPr lang="es-CO" dirty="0">
                <a:solidFill>
                  <a:schemeClr val="tx2"/>
                </a:solidFill>
              </a:rPr>
              <a:t>y </a:t>
            </a:r>
            <a:r>
              <a:rPr lang="es-CO" dirty="0" smtClean="0">
                <a:solidFill>
                  <a:schemeClr val="tx2"/>
                </a:solidFill>
              </a:rPr>
              <a:t>TCON007)</a:t>
            </a:r>
            <a:endParaRPr lang="es-CO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None/>
              <a:defRPr/>
            </a:pPr>
            <a:endParaRPr lang="es-CO" sz="1400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Tablas relacionadas con PAG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(CON/ Parametrización/ Parámetros Contables / </a:t>
            </a:r>
            <a:r>
              <a:rPr lang="es-CO" dirty="0" smtClean="0">
                <a:solidFill>
                  <a:schemeClr val="tx2"/>
                </a:solidFill>
              </a:rPr>
              <a:t>Pagos </a:t>
            </a:r>
            <a:r>
              <a:rPr lang="es-CO" dirty="0" err="1" smtClean="0">
                <a:solidFill>
                  <a:schemeClr val="tx2"/>
                </a:solidFill>
              </a:rPr>
              <a:t>Pptales</a:t>
            </a:r>
            <a:r>
              <a:rPr lang="es-CO" dirty="0" smtClean="0">
                <a:solidFill>
                  <a:schemeClr val="tx2"/>
                </a:solidFill>
              </a:rPr>
              <a:t> y No </a:t>
            </a:r>
            <a:r>
              <a:rPr lang="es-CO" dirty="0" err="1" smtClean="0">
                <a:solidFill>
                  <a:schemeClr val="tx2"/>
                </a:solidFill>
              </a:rPr>
              <a:t>Pptales</a:t>
            </a:r>
            <a:r>
              <a:rPr lang="es-CO" dirty="0" smtClean="0">
                <a:solidFill>
                  <a:schemeClr val="tx2"/>
                </a:solidFill>
              </a:rPr>
              <a:t> / TCON009 </a:t>
            </a:r>
            <a:r>
              <a:rPr lang="es-CO" dirty="0">
                <a:solidFill>
                  <a:schemeClr val="tx2"/>
                </a:solidFill>
              </a:rPr>
              <a:t>y </a:t>
            </a:r>
            <a:r>
              <a:rPr lang="es-CO" dirty="0" smtClean="0">
                <a:solidFill>
                  <a:schemeClr val="tx2"/>
                </a:solidFill>
              </a:rPr>
              <a:t>TCON014</a:t>
            </a:r>
            <a:r>
              <a:rPr lang="es-CO" dirty="0">
                <a:solidFill>
                  <a:schemeClr val="tx2"/>
                </a:solidFill>
              </a:rPr>
              <a:t>)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s-CO" sz="1400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Tablas relacionadas con ING</a:t>
            </a:r>
          </a:p>
          <a:p>
            <a:pPr lvl="1">
              <a:buFont typeface="Arial" panose="020B0604020202020204" pitchFamily="34" charset="0"/>
              <a:buNone/>
              <a:defRPr/>
            </a:pPr>
            <a:r>
              <a:rPr lang="es-CO" dirty="0">
                <a:solidFill>
                  <a:schemeClr val="tx2"/>
                </a:solidFill>
              </a:rPr>
              <a:t>(CON/ Parametrización/ Parámetros Contables / </a:t>
            </a:r>
            <a:r>
              <a:rPr lang="es-CO" dirty="0" smtClean="0">
                <a:solidFill>
                  <a:schemeClr val="tx2"/>
                </a:solidFill>
              </a:rPr>
              <a:t>Causación y Recaudo de ING/ TCON010 </a:t>
            </a:r>
            <a:r>
              <a:rPr lang="es-CO" dirty="0">
                <a:solidFill>
                  <a:schemeClr val="tx2"/>
                </a:solidFill>
              </a:rPr>
              <a:t>y </a:t>
            </a:r>
            <a:r>
              <a:rPr lang="es-CO" dirty="0" smtClean="0">
                <a:solidFill>
                  <a:schemeClr val="tx2"/>
                </a:solidFill>
              </a:rPr>
              <a:t>TCON011</a:t>
            </a:r>
            <a:r>
              <a:rPr lang="es-CO" dirty="0">
                <a:solidFill>
                  <a:schemeClr val="tx2"/>
                </a:solidFill>
              </a:rPr>
              <a:t>)</a:t>
            </a:r>
            <a:endParaRPr lang="es-CO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480912" y="915049"/>
            <a:ext cx="3437801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PARAMETROS CONTABLES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pic>
        <p:nvPicPr>
          <p:cNvPr id="8" name="Hand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960" y="2820465"/>
            <a:ext cx="1284033" cy="126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27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03910" y="741217"/>
            <a:ext cx="8916998" cy="4200058"/>
            <a:chOff x="1304440" y="1848357"/>
            <a:chExt cx="7382360" cy="3932987"/>
          </a:xfrm>
          <a:solidFill>
            <a:schemeClr val="bg1"/>
          </a:solidFill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848357"/>
              <a:ext cx="7382360" cy="3932987"/>
            </a:xfrm>
            <a:prstGeom prst="rect">
              <a:avLst/>
            </a:prstGeom>
            <a:grpFill/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89998" y="1952895"/>
              <a:ext cx="7011244" cy="3604929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" name="Rectángulo 18"/>
          <p:cNvSpPr/>
          <p:nvPr/>
        </p:nvSpPr>
        <p:spPr>
          <a:xfrm>
            <a:off x="436418" y="1753362"/>
            <a:ext cx="8305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44500" indent="-444500">
              <a:buFont typeface="Wingdings" pitchFamily="2" charset="2"/>
              <a:buChar char="Ø"/>
              <a:defRPr/>
            </a:pPr>
            <a:r>
              <a:rPr lang="es-CO" sz="2000" dirty="0" smtClean="0">
                <a:latin typeface="Arial" charset="0"/>
                <a:cs typeface="Arial" charset="0"/>
              </a:rPr>
              <a:t>Consulta </a:t>
            </a:r>
            <a:r>
              <a:rPr lang="es-CO" sz="2000" dirty="0">
                <a:latin typeface="Arial" charset="0"/>
                <a:cs typeface="Arial" charset="0"/>
              </a:rPr>
              <a:t>Comprobantes Contables</a:t>
            </a:r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Consultas/ Comprobantes Contables/ </a:t>
            </a:r>
            <a:r>
              <a:rPr lang="es-CO" dirty="0">
                <a:solidFill>
                  <a:schemeClr val="tx2"/>
                </a:solidFill>
              </a:rPr>
              <a:t>Comprobantes </a:t>
            </a:r>
            <a:r>
              <a:rPr lang="es-CO" dirty="0" smtClean="0">
                <a:solidFill>
                  <a:schemeClr val="tx2"/>
                </a:solidFill>
              </a:rPr>
              <a:t>Contables)</a:t>
            </a:r>
            <a:endParaRPr lang="es-CO" dirty="0">
              <a:solidFill>
                <a:schemeClr val="tx2"/>
              </a:solidFill>
            </a:endParaRPr>
          </a:p>
          <a:p>
            <a:pPr lvl="1">
              <a:defRPr/>
            </a:pPr>
            <a:endParaRPr lang="es-CO" sz="2000" dirty="0">
              <a:solidFill>
                <a:schemeClr val="tx2"/>
              </a:solidFill>
            </a:endParaRPr>
          </a:p>
          <a:p>
            <a:pPr marL="444500" indent="-444500">
              <a:buFont typeface="Wingdings" pitchFamily="2" charset="2"/>
              <a:buChar char="Ø"/>
              <a:defRPr/>
            </a:pPr>
            <a:r>
              <a:rPr lang="es-CO" sz="2000" dirty="0">
                <a:latin typeface="Arial" charset="0"/>
                <a:cs typeface="Arial" charset="0"/>
              </a:rPr>
              <a:t>Consulta Masiva de Comprobantes</a:t>
            </a:r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Consultas/ Comprobantes Contables/ </a:t>
            </a:r>
            <a:r>
              <a:rPr lang="es-CO" dirty="0">
                <a:solidFill>
                  <a:schemeClr val="tx2"/>
                </a:solidFill>
              </a:rPr>
              <a:t>Consulta Masiva de comprobantes</a:t>
            </a:r>
            <a:r>
              <a:rPr lang="es-CO" dirty="0" smtClean="0">
                <a:solidFill>
                  <a:schemeClr val="tx2"/>
                </a:solidFill>
              </a:rPr>
              <a:t>)</a:t>
            </a: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042294" y="932314"/>
            <a:ext cx="369992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 COMPROBANTES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8" name="Freeform 101"/>
          <p:cNvSpPr>
            <a:spLocks noChangeAspect="1" noEditPoints="1"/>
          </p:cNvSpPr>
          <p:nvPr/>
        </p:nvSpPr>
        <p:spPr bwMode="auto">
          <a:xfrm>
            <a:off x="436418" y="932314"/>
            <a:ext cx="1115743" cy="1032245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rgbClr val="92D050"/>
          </a:soli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44144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62990" y="760591"/>
            <a:ext cx="8910071" cy="4158494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31081" y="1796741"/>
              <a:ext cx="7202740" cy="386757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" name="Rectángulo 18"/>
          <p:cNvSpPr/>
          <p:nvPr/>
        </p:nvSpPr>
        <p:spPr>
          <a:xfrm>
            <a:off x="1459523" y="932314"/>
            <a:ext cx="7376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endParaRPr lang="es-CO" sz="1400" dirty="0">
              <a:solidFill>
                <a:srgbClr val="898989"/>
              </a:solidFill>
            </a:endParaRPr>
          </a:p>
          <a:p>
            <a:pPr marL="609600" lvl="0" indent="-6096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83887" y="1713157"/>
            <a:ext cx="855718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  <a:defRPr/>
            </a:pPr>
            <a:r>
              <a:rPr lang="es-CO" sz="2000" dirty="0" smtClean="0">
                <a:latin typeface="Arial" charset="0"/>
                <a:cs typeface="Arial" charset="0"/>
              </a:rPr>
              <a:t>Consulta </a:t>
            </a:r>
            <a:r>
              <a:rPr lang="es-CO" sz="2000" dirty="0">
                <a:latin typeface="Arial" charset="0"/>
                <a:cs typeface="Arial" charset="0"/>
              </a:rPr>
              <a:t>Saldos y Movimientos PCI</a:t>
            </a:r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</a:t>
            </a:r>
            <a:r>
              <a:rPr lang="es-CO" dirty="0" smtClean="0">
                <a:solidFill>
                  <a:schemeClr val="tx2"/>
                </a:solidFill>
              </a:rPr>
              <a:t>CON/ Consultas /</a:t>
            </a:r>
            <a:r>
              <a:rPr lang="es-CO" dirty="0" err="1" smtClean="0">
                <a:solidFill>
                  <a:schemeClr val="tx2"/>
                </a:solidFill>
              </a:rPr>
              <a:t>Sdo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>
                <a:solidFill>
                  <a:schemeClr val="tx2"/>
                </a:solidFill>
              </a:rPr>
              <a:t>Inicial, </a:t>
            </a:r>
            <a:r>
              <a:rPr lang="es-CO" dirty="0" smtClean="0">
                <a:solidFill>
                  <a:schemeClr val="tx2"/>
                </a:solidFill>
              </a:rPr>
              <a:t>T. </a:t>
            </a:r>
            <a:r>
              <a:rPr lang="es-CO" dirty="0" err="1" smtClean="0">
                <a:solidFill>
                  <a:schemeClr val="tx2"/>
                </a:solidFill>
              </a:rPr>
              <a:t>Mv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 err="1">
                <a:solidFill>
                  <a:schemeClr val="tx2"/>
                </a:solidFill>
              </a:rPr>
              <a:t>Db</a:t>
            </a:r>
            <a:r>
              <a:rPr lang="es-CO" dirty="0">
                <a:solidFill>
                  <a:schemeClr val="tx2"/>
                </a:solidFill>
              </a:rPr>
              <a:t>, </a:t>
            </a:r>
            <a:r>
              <a:rPr lang="es-CO" dirty="0" smtClean="0">
                <a:solidFill>
                  <a:schemeClr val="tx2"/>
                </a:solidFill>
              </a:rPr>
              <a:t>T. </a:t>
            </a:r>
            <a:r>
              <a:rPr lang="es-CO" dirty="0" err="1" smtClean="0">
                <a:solidFill>
                  <a:schemeClr val="tx2"/>
                </a:solidFill>
              </a:rPr>
              <a:t>Mv</a:t>
            </a:r>
            <a:r>
              <a:rPr lang="es-CO" dirty="0" smtClean="0">
                <a:solidFill>
                  <a:schemeClr val="tx2"/>
                </a:solidFill>
              </a:rPr>
              <a:t> </a:t>
            </a:r>
            <a:r>
              <a:rPr lang="es-CO" dirty="0" err="1">
                <a:solidFill>
                  <a:schemeClr val="tx2"/>
                </a:solidFill>
              </a:rPr>
              <a:t>Hb</a:t>
            </a:r>
            <a:r>
              <a:rPr lang="es-CO" dirty="0">
                <a:solidFill>
                  <a:schemeClr val="tx2"/>
                </a:solidFill>
              </a:rPr>
              <a:t> y </a:t>
            </a:r>
            <a:r>
              <a:rPr lang="es-CO" dirty="0" err="1">
                <a:solidFill>
                  <a:schemeClr val="tx2"/>
                </a:solidFill>
              </a:rPr>
              <a:t>Sdo</a:t>
            </a:r>
            <a:r>
              <a:rPr lang="es-CO" dirty="0">
                <a:solidFill>
                  <a:schemeClr val="tx2"/>
                </a:solidFill>
              </a:rPr>
              <a:t> Final / </a:t>
            </a:r>
            <a:r>
              <a:rPr lang="es-CO" dirty="0" smtClean="0">
                <a:solidFill>
                  <a:schemeClr val="tx2"/>
                </a:solidFill>
              </a:rPr>
              <a:t>Saldos </a:t>
            </a:r>
            <a:r>
              <a:rPr lang="es-CO" dirty="0">
                <a:solidFill>
                  <a:schemeClr val="tx2"/>
                </a:solidFill>
              </a:rPr>
              <a:t>y Movimientos por </a:t>
            </a:r>
            <a:r>
              <a:rPr lang="es-CO" dirty="0" smtClean="0">
                <a:solidFill>
                  <a:schemeClr val="tx2"/>
                </a:solidFill>
              </a:rPr>
              <a:t>Subunidad)</a:t>
            </a:r>
          </a:p>
          <a:p>
            <a:pPr lvl="1">
              <a:defRPr/>
            </a:pPr>
            <a:endParaRPr lang="es-CO" sz="11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ES" sz="2000" dirty="0"/>
              <a:t>Consulta Saldos Contables y Auxiliar Unidad/Subunidad</a:t>
            </a:r>
            <a:endParaRPr lang="es-CO" sz="2000" dirty="0"/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Consultas/ Saldos </a:t>
            </a:r>
            <a:r>
              <a:rPr lang="es-CO" dirty="0">
                <a:solidFill>
                  <a:schemeClr val="tx2"/>
                </a:solidFill>
              </a:rPr>
              <a:t>Contables por Subunidad / </a:t>
            </a:r>
            <a:r>
              <a:rPr lang="es-CO" dirty="0" smtClean="0">
                <a:solidFill>
                  <a:schemeClr val="tx2"/>
                </a:solidFill>
              </a:rPr>
              <a:t>Saldos Contables </a:t>
            </a:r>
            <a:r>
              <a:rPr lang="es-CO" dirty="0">
                <a:solidFill>
                  <a:schemeClr val="tx2"/>
                </a:solidFill>
              </a:rPr>
              <a:t>y Auxiliar </a:t>
            </a:r>
            <a:r>
              <a:rPr lang="es-CO" dirty="0" smtClean="0">
                <a:solidFill>
                  <a:schemeClr val="tx2"/>
                </a:solidFill>
              </a:rPr>
              <a:t>Unidad / </a:t>
            </a:r>
            <a:r>
              <a:rPr lang="es-CO" dirty="0" err="1" smtClean="0">
                <a:solidFill>
                  <a:schemeClr val="tx2"/>
                </a:solidFill>
              </a:rPr>
              <a:t>Subnidad</a:t>
            </a:r>
            <a:r>
              <a:rPr lang="es-CO" dirty="0">
                <a:solidFill>
                  <a:schemeClr val="tx2"/>
                </a:solidFill>
              </a:rPr>
              <a:t>)</a:t>
            </a:r>
          </a:p>
          <a:p>
            <a:pPr lvl="1">
              <a:defRPr/>
            </a:pPr>
            <a:endParaRPr lang="es-CO" sz="1100" dirty="0">
              <a:solidFill>
                <a:schemeClr val="tx2"/>
              </a:solidFill>
            </a:endParaRPr>
          </a:p>
          <a:p>
            <a:pPr marL="355600" indent="-355600">
              <a:buFont typeface="Wingdings" pitchFamily="2" charset="2"/>
              <a:buChar char="Ø"/>
              <a:defRPr/>
            </a:pPr>
            <a:r>
              <a:rPr lang="es-CO" sz="2000" dirty="0" smtClean="0">
                <a:latin typeface="Arial" charset="0"/>
                <a:cs typeface="Arial" charset="0"/>
              </a:rPr>
              <a:t> Consulta </a:t>
            </a:r>
            <a:r>
              <a:rPr lang="es-CO" sz="2000" dirty="0">
                <a:latin typeface="Arial" charset="0"/>
                <a:cs typeface="Arial" charset="0"/>
              </a:rPr>
              <a:t>Saldos y Movimientos Código Contable </a:t>
            </a:r>
            <a:r>
              <a:rPr lang="es-CO" sz="2000" dirty="0" err="1">
                <a:latin typeface="Arial" charset="0"/>
                <a:cs typeface="Arial" charset="0"/>
              </a:rPr>
              <a:t>SubUnidad</a:t>
            </a:r>
            <a:endParaRPr lang="es-CO" sz="2000" dirty="0">
              <a:latin typeface="Arial" charset="0"/>
              <a:cs typeface="Arial" charset="0"/>
            </a:endParaRPr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Consultas/ Saldos </a:t>
            </a:r>
            <a:r>
              <a:rPr lang="es-CO" dirty="0">
                <a:solidFill>
                  <a:schemeClr val="tx2"/>
                </a:solidFill>
              </a:rPr>
              <a:t>Contables por Subunidad / </a:t>
            </a:r>
            <a:r>
              <a:rPr lang="es-CO" dirty="0" smtClean="0">
                <a:solidFill>
                  <a:schemeClr val="tx2"/>
                </a:solidFill>
              </a:rPr>
              <a:t>Saldos </a:t>
            </a:r>
            <a:r>
              <a:rPr lang="es-CO" dirty="0">
                <a:solidFill>
                  <a:schemeClr val="tx2"/>
                </a:solidFill>
              </a:rPr>
              <a:t>y Movimientos </a:t>
            </a:r>
            <a:r>
              <a:rPr lang="es-CO" dirty="0" smtClean="0">
                <a:solidFill>
                  <a:schemeClr val="tx2"/>
                </a:solidFill>
              </a:rPr>
              <a:t>por Código </a:t>
            </a:r>
            <a:r>
              <a:rPr lang="es-CO" dirty="0">
                <a:solidFill>
                  <a:schemeClr val="tx2"/>
                </a:solidFill>
              </a:rPr>
              <a:t>Contable Subunidad</a:t>
            </a:r>
            <a:r>
              <a:rPr lang="es-CO" dirty="0" smtClean="0">
                <a:solidFill>
                  <a:schemeClr val="tx2"/>
                </a:solidFill>
              </a:rPr>
              <a:t>)</a:t>
            </a:r>
            <a:endParaRPr lang="es-CO" dirty="0">
              <a:solidFill>
                <a:schemeClr val="tx2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147896" y="919504"/>
            <a:ext cx="38370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 SUBUNIDAD O PCI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10" name="Freeform 101"/>
          <p:cNvSpPr>
            <a:spLocks noChangeAspect="1" noEditPoints="1"/>
          </p:cNvSpPr>
          <p:nvPr/>
        </p:nvSpPr>
        <p:spPr bwMode="auto">
          <a:xfrm>
            <a:off x="329809" y="768380"/>
            <a:ext cx="1115743" cy="1032245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rgbClr val="92D050"/>
          </a:soli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63988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62990" y="782782"/>
            <a:ext cx="8910071" cy="4158494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31081" y="1796741"/>
              <a:ext cx="7202740" cy="386757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" name="Rectángulo 18"/>
          <p:cNvSpPr/>
          <p:nvPr/>
        </p:nvSpPr>
        <p:spPr>
          <a:xfrm>
            <a:off x="1459523" y="932314"/>
            <a:ext cx="7376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endParaRPr lang="es-CO" sz="1400" dirty="0">
              <a:solidFill>
                <a:srgbClr val="898989"/>
              </a:solidFill>
            </a:endParaRPr>
          </a:p>
          <a:p>
            <a:pPr marL="609600" lvl="0" indent="-6096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39434" y="2045851"/>
            <a:ext cx="855718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  <a:defRPr/>
            </a:pPr>
            <a:r>
              <a:rPr lang="es-CO" sz="2000" dirty="0" smtClean="0">
                <a:latin typeface="Arial" charset="0"/>
                <a:cs typeface="Arial" charset="0"/>
              </a:rPr>
              <a:t>Consulta </a:t>
            </a:r>
            <a:r>
              <a:rPr lang="es-CO" sz="2000" dirty="0">
                <a:latin typeface="Arial" charset="0"/>
                <a:cs typeface="Arial" charset="0"/>
              </a:rPr>
              <a:t>Saldos y Movimientos Auxiliares Código Contable </a:t>
            </a:r>
            <a:r>
              <a:rPr lang="es-CO" sz="2000" dirty="0" err="1">
                <a:latin typeface="Arial" charset="0"/>
                <a:cs typeface="Arial" charset="0"/>
              </a:rPr>
              <a:t>SubUnidad</a:t>
            </a:r>
            <a:endParaRPr lang="es-CO" sz="2000" dirty="0">
              <a:latin typeface="Arial" charset="0"/>
              <a:cs typeface="Arial" charset="0"/>
            </a:endParaRPr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Consultas/ Saldos </a:t>
            </a:r>
            <a:r>
              <a:rPr lang="es-CO" dirty="0">
                <a:solidFill>
                  <a:schemeClr val="tx2"/>
                </a:solidFill>
              </a:rPr>
              <a:t>Contables por Subunidad / </a:t>
            </a:r>
            <a:r>
              <a:rPr lang="es-CO" dirty="0" smtClean="0">
                <a:solidFill>
                  <a:schemeClr val="tx2"/>
                </a:solidFill>
              </a:rPr>
              <a:t>Saldos </a:t>
            </a:r>
            <a:r>
              <a:rPr lang="es-CO" dirty="0">
                <a:solidFill>
                  <a:schemeClr val="tx2"/>
                </a:solidFill>
              </a:rPr>
              <a:t>y Movimientos </a:t>
            </a:r>
            <a:r>
              <a:rPr lang="es-CO" dirty="0" smtClean="0">
                <a:solidFill>
                  <a:schemeClr val="tx2"/>
                </a:solidFill>
              </a:rPr>
              <a:t>Auxiliar por </a:t>
            </a:r>
            <a:r>
              <a:rPr lang="es-CO" dirty="0">
                <a:solidFill>
                  <a:schemeClr val="tx2"/>
                </a:solidFill>
              </a:rPr>
              <a:t>Código Contable Subunidad</a:t>
            </a:r>
            <a:r>
              <a:rPr lang="es-CO" dirty="0" smtClean="0">
                <a:solidFill>
                  <a:schemeClr val="tx2"/>
                </a:solidFill>
              </a:rPr>
              <a:t>)</a:t>
            </a:r>
          </a:p>
          <a:p>
            <a:pPr lvl="1">
              <a:defRPr/>
            </a:pPr>
            <a:endParaRPr lang="es-CO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>
                <a:latin typeface="Arial" charset="0"/>
                <a:cs typeface="Arial" charset="0"/>
              </a:rPr>
              <a:t>Reporte Auxiliar Contable por PCI</a:t>
            </a:r>
          </a:p>
          <a:p>
            <a:pPr lvl="1"/>
            <a:r>
              <a:rPr lang="es-CO" altLang="es-CO" dirty="0">
                <a:solidFill>
                  <a:schemeClr val="tx2"/>
                </a:solidFill>
              </a:rPr>
              <a:t>(CON / </a:t>
            </a:r>
            <a:r>
              <a:rPr lang="es-CO" altLang="es-CO" dirty="0" smtClean="0">
                <a:solidFill>
                  <a:schemeClr val="tx2"/>
                </a:solidFill>
              </a:rPr>
              <a:t>Consultas/ </a:t>
            </a:r>
            <a:r>
              <a:rPr lang="es-CO" dirty="0" smtClean="0">
                <a:solidFill>
                  <a:schemeClr val="tx2"/>
                </a:solidFill>
              </a:rPr>
              <a:t>Saldos </a:t>
            </a:r>
            <a:r>
              <a:rPr lang="es-CO" dirty="0">
                <a:solidFill>
                  <a:schemeClr val="tx2"/>
                </a:solidFill>
              </a:rPr>
              <a:t>Contables por </a:t>
            </a:r>
            <a:r>
              <a:rPr lang="es-CO" dirty="0" smtClean="0">
                <a:solidFill>
                  <a:schemeClr val="tx2"/>
                </a:solidFill>
              </a:rPr>
              <a:t>Subunidad </a:t>
            </a:r>
            <a:r>
              <a:rPr lang="es-CO" altLang="es-CO" dirty="0" smtClean="0">
                <a:solidFill>
                  <a:schemeClr val="tx2"/>
                </a:solidFill>
              </a:rPr>
              <a:t>/ Auxiliar </a:t>
            </a:r>
            <a:r>
              <a:rPr lang="es-CO" altLang="es-CO" dirty="0">
                <a:solidFill>
                  <a:schemeClr val="tx2"/>
                </a:solidFill>
              </a:rPr>
              <a:t>Contable por PCI)</a:t>
            </a:r>
            <a:endParaRPr lang="es-CO" altLang="es-CO" sz="1400" dirty="0">
              <a:solidFill>
                <a:srgbClr val="953735"/>
              </a:solidFill>
              <a:latin typeface="Arial" charset="0"/>
              <a:cs typeface="Arial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s-CO" altLang="es-CO" sz="1400" dirty="0">
              <a:solidFill>
                <a:srgbClr val="953735"/>
              </a:solidFill>
              <a:latin typeface="Arial" charset="0"/>
              <a:cs typeface="Arial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s-CO" altLang="es-CO" sz="2000" dirty="0">
                <a:latin typeface="Arial" charset="0"/>
                <a:cs typeface="Arial" charset="0"/>
              </a:rPr>
              <a:t>Reporte Auxiliar Detallado</a:t>
            </a:r>
          </a:p>
          <a:p>
            <a:pPr lvl="1"/>
            <a:r>
              <a:rPr lang="es-CO" altLang="es-CO" dirty="0">
                <a:solidFill>
                  <a:schemeClr val="tx2"/>
                </a:solidFill>
              </a:rPr>
              <a:t>(CON / </a:t>
            </a:r>
            <a:r>
              <a:rPr lang="es-CO" altLang="es-CO" dirty="0" smtClean="0">
                <a:solidFill>
                  <a:schemeClr val="tx2"/>
                </a:solidFill>
              </a:rPr>
              <a:t>Consultas/ </a:t>
            </a:r>
            <a:r>
              <a:rPr lang="es-CO" dirty="0" smtClean="0">
                <a:solidFill>
                  <a:schemeClr val="tx2"/>
                </a:solidFill>
              </a:rPr>
              <a:t>Saldos </a:t>
            </a:r>
            <a:r>
              <a:rPr lang="es-CO" dirty="0">
                <a:solidFill>
                  <a:schemeClr val="tx2"/>
                </a:solidFill>
              </a:rPr>
              <a:t>Contables por Subunidad</a:t>
            </a:r>
            <a:r>
              <a:rPr lang="es-CO" altLang="es-CO" dirty="0">
                <a:solidFill>
                  <a:schemeClr val="tx2"/>
                </a:solidFill>
              </a:rPr>
              <a:t> / </a:t>
            </a:r>
            <a:r>
              <a:rPr lang="es-CO" altLang="es-CO" dirty="0" smtClean="0">
                <a:solidFill>
                  <a:schemeClr val="tx2"/>
                </a:solidFill>
              </a:rPr>
              <a:t>Auxiliar Contable Detallado</a:t>
            </a:r>
            <a:r>
              <a:rPr lang="es-CO" altLang="es-CO" dirty="0" smtClean="0">
                <a:solidFill>
                  <a:schemeClr val="tx2"/>
                </a:solidFill>
              </a:rPr>
              <a:t>)</a:t>
            </a:r>
            <a:endParaRPr lang="es-CO" dirty="0">
              <a:solidFill>
                <a:schemeClr val="tx2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104056" y="915535"/>
            <a:ext cx="38370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 SUBUNIDAD O PCI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10" name="Freeform 101"/>
          <p:cNvSpPr>
            <a:spLocks noChangeAspect="1" noEditPoints="1"/>
          </p:cNvSpPr>
          <p:nvPr/>
        </p:nvSpPr>
        <p:spPr bwMode="auto">
          <a:xfrm>
            <a:off x="329809" y="768380"/>
            <a:ext cx="1394717" cy="1277471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rgbClr val="92D050"/>
          </a:soli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86105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25896" y="655983"/>
            <a:ext cx="8885582" cy="4384557"/>
            <a:chOff x="1304440" y="1722364"/>
            <a:chExt cx="7382360" cy="4058980"/>
          </a:xfrm>
        </p:grpSpPr>
        <p:sp>
          <p:nvSpPr>
            <p:cNvPr id="16" name="Rectangle 52"/>
            <p:cNvSpPr>
              <a:spLocks noChangeAspect="1"/>
            </p:cNvSpPr>
            <p:nvPr/>
          </p:nvSpPr>
          <p:spPr>
            <a:xfrm>
              <a:off x="1304440" y="1722364"/>
              <a:ext cx="7382360" cy="40589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89"/>
            <p:cNvSpPr>
              <a:spLocks noChangeAspect="1"/>
            </p:cNvSpPr>
            <p:nvPr/>
          </p:nvSpPr>
          <p:spPr>
            <a:xfrm>
              <a:off x="1435709" y="1763239"/>
              <a:ext cx="7179525" cy="38828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>
              <a:outerShdw blurRad="317500" dist="63500" dir="8100000" algn="tl" rotWithShape="0">
                <a:srgbClr val="000000">
                  <a:alpha val="57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" name="Rectángulo 18"/>
          <p:cNvSpPr/>
          <p:nvPr/>
        </p:nvSpPr>
        <p:spPr>
          <a:xfrm>
            <a:off x="1459523" y="779965"/>
            <a:ext cx="7376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endParaRPr lang="es-CO" sz="1400" dirty="0">
              <a:solidFill>
                <a:srgbClr val="898989"/>
              </a:solidFill>
            </a:endParaRPr>
          </a:p>
          <a:p>
            <a:pPr marL="609600" lvl="0" indent="-609600" defTabSz="914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Aft>
                <a:spcPct val="0"/>
              </a:spcAft>
              <a:defRPr/>
            </a:pPr>
            <a:endParaRPr lang="es-CO" sz="1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53051" y="2252432"/>
            <a:ext cx="81832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 smtClean="0"/>
              <a:t>Consulta </a:t>
            </a:r>
            <a:r>
              <a:rPr lang="es-CO" sz="2000" dirty="0"/>
              <a:t>Saldos Negativos Código Contable Subunidad</a:t>
            </a:r>
          </a:p>
          <a:p>
            <a:pPr lvl="1">
              <a:defRPr/>
            </a:pPr>
            <a:r>
              <a:rPr lang="es-CO" dirty="0">
                <a:solidFill>
                  <a:schemeClr val="tx2"/>
                </a:solidFill>
              </a:rPr>
              <a:t>(CON / </a:t>
            </a:r>
            <a:r>
              <a:rPr lang="es-CO" dirty="0" smtClean="0">
                <a:solidFill>
                  <a:schemeClr val="tx2"/>
                </a:solidFill>
              </a:rPr>
              <a:t>Consultas/ Saldos </a:t>
            </a:r>
            <a:r>
              <a:rPr lang="es-CO" dirty="0">
                <a:solidFill>
                  <a:schemeClr val="tx2"/>
                </a:solidFill>
              </a:rPr>
              <a:t>Contables por Subunidad  / </a:t>
            </a:r>
            <a:r>
              <a:rPr lang="es-CO" dirty="0" smtClean="0">
                <a:solidFill>
                  <a:schemeClr val="tx2"/>
                </a:solidFill>
              </a:rPr>
              <a:t>Saldos </a:t>
            </a:r>
            <a:r>
              <a:rPr lang="es-CO" dirty="0">
                <a:solidFill>
                  <a:schemeClr val="tx2"/>
                </a:solidFill>
              </a:rPr>
              <a:t>Negativos </a:t>
            </a:r>
            <a:r>
              <a:rPr lang="es-CO" dirty="0" smtClean="0">
                <a:solidFill>
                  <a:schemeClr val="tx2"/>
                </a:solidFill>
              </a:rPr>
              <a:t>por Código </a:t>
            </a:r>
            <a:r>
              <a:rPr lang="es-CO" dirty="0">
                <a:solidFill>
                  <a:schemeClr val="tx2"/>
                </a:solidFill>
              </a:rPr>
              <a:t>Contable Subunidad)</a:t>
            </a:r>
          </a:p>
          <a:p>
            <a:pPr marL="228600" lvl="2" indent="0">
              <a:buNone/>
              <a:defRPr/>
            </a:pPr>
            <a:endParaRPr lang="es-CO" sz="2000" dirty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s-CO" sz="2000" dirty="0"/>
              <a:t>Consulta Saldos Negativos Auxiliar Contable Subunidad</a:t>
            </a:r>
          </a:p>
          <a:p>
            <a:pPr marL="457200" lvl="2" indent="0">
              <a:buNone/>
              <a:defRPr/>
            </a:pPr>
            <a:r>
              <a:rPr lang="es-CO" dirty="0">
                <a:solidFill>
                  <a:schemeClr val="accent1">
                    <a:lumMod val="75000"/>
                  </a:schemeClr>
                </a:solidFill>
              </a:rPr>
              <a:t>(CON / </a:t>
            </a:r>
            <a:r>
              <a:rPr lang="es-CO" dirty="0">
                <a:solidFill>
                  <a:schemeClr val="tx2"/>
                </a:solidFill>
              </a:rPr>
              <a:t>Consultas/ Saldos Contables por Subunidad</a:t>
            </a:r>
            <a:r>
              <a:rPr lang="es-CO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s-CO" dirty="0">
                <a:solidFill>
                  <a:schemeClr val="accent1">
                    <a:lumMod val="75000"/>
                  </a:schemeClr>
                </a:solidFill>
              </a:rPr>
              <a:t>/ </a:t>
            </a:r>
            <a:r>
              <a:rPr lang="es-CO" dirty="0" smtClean="0">
                <a:solidFill>
                  <a:schemeClr val="accent1">
                    <a:lumMod val="75000"/>
                  </a:schemeClr>
                </a:solidFill>
              </a:rPr>
              <a:t>Saldos </a:t>
            </a:r>
            <a:r>
              <a:rPr lang="es-CO" dirty="0">
                <a:solidFill>
                  <a:schemeClr val="accent1">
                    <a:lumMod val="75000"/>
                  </a:schemeClr>
                </a:solidFill>
              </a:rPr>
              <a:t>Negativos </a:t>
            </a:r>
            <a:r>
              <a:rPr lang="es-CO" dirty="0" smtClean="0">
                <a:solidFill>
                  <a:schemeClr val="accent1">
                    <a:lumMod val="75000"/>
                  </a:schemeClr>
                </a:solidFill>
              </a:rPr>
              <a:t>Auxiliares en Códigos Contables por Subunidad)</a:t>
            </a:r>
            <a:endParaRPr lang="es-CO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287174" y="760675"/>
            <a:ext cx="459363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es-CO" sz="2400" dirty="0" smtClean="0">
                <a:solidFill>
                  <a:srgbClr val="0070C0"/>
                </a:solidFill>
                <a:ea typeface="+mn-ea"/>
                <a:cs typeface="+mn-cs"/>
              </a:rPr>
              <a:t>CONSULTA POR SUBUNIDAD O PCI</a:t>
            </a:r>
            <a:endParaRPr lang="es-ES" sz="2400" dirty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9" name="Freeform 101"/>
          <p:cNvSpPr>
            <a:spLocks noChangeAspect="1" noEditPoints="1"/>
          </p:cNvSpPr>
          <p:nvPr/>
        </p:nvSpPr>
        <p:spPr bwMode="auto">
          <a:xfrm>
            <a:off x="329809" y="768380"/>
            <a:ext cx="1394717" cy="1277471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rgbClr val="92D050"/>
          </a:soli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26256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DEAC4DAC611FB46BCF4093A2D71012E" ma:contentTypeVersion="13" ma:contentTypeDescription="Crear nuevo documento." ma:contentTypeScope="" ma:versionID="8dfe690b3b7fccab417e6a555c39f9c7">
  <xsd:schema xmlns:xsd="http://www.w3.org/2001/XMLSchema" xmlns:xs="http://www.w3.org/2001/XMLSchema" xmlns:p="http://schemas.microsoft.com/office/2006/metadata/properties" xmlns:ns3="52665b5b-cea9-4a26-9840-009a21711b4f" xmlns:ns4="87fb1274-0443-4aa3-b3ab-d44b71a15059" targetNamespace="http://schemas.microsoft.com/office/2006/metadata/properties" ma:root="true" ma:fieldsID="c597e6e96f518d580b0e8dcd4365300e" ns3:_="" ns4:_="">
    <xsd:import namespace="52665b5b-cea9-4a26-9840-009a21711b4f"/>
    <xsd:import namespace="87fb1274-0443-4aa3-b3ab-d44b71a150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65b5b-cea9-4a26-9840-009a21711b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fb1274-0443-4aa3-b3ab-d44b71a1505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D9B8A-FBA1-470A-A40F-C3484A8300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F18557-823B-4605-80F0-B9B0B8FDA2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665b5b-cea9-4a26-9840-009a21711b4f"/>
    <ds:schemaRef ds:uri="87fb1274-0443-4aa3-b3ab-d44b71a150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3AAB79-7B07-4B32-AEB8-E1D1F760FD2B}">
  <ds:schemaRefs>
    <ds:schemaRef ds:uri="http://purl.org/dc/dcmitype/"/>
    <ds:schemaRef ds:uri="http://purl.org/dc/elements/1.1/"/>
    <ds:schemaRef ds:uri="http://schemas.microsoft.com/office/2006/metadata/properties"/>
    <ds:schemaRef ds:uri="87fb1274-0443-4aa3-b3ab-d44b71a150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2665b5b-cea9-4a26-9840-009a21711b4f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6917</TotalTime>
  <Words>1073</Words>
  <Application>Microsoft Office PowerPoint</Application>
  <PresentationFormat>Presentación en pantalla (16:9)</PresentationFormat>
  <Paragraphs>178</Paragraphs>
  <Slides>21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ＭＳ Ｐゴシック</vt:lpstr>
      <vt:lpstr>Arial</vt:lpstr>
      <vt:lpstr>Arial Narrow</vt:lpstr>
      <vt:lpstr>Calibri</vt:lpstr>
      <vt:lpstr>Lato Light</vt:lpstr>
      <vt:lpstr>Route 159 UltraLight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Jose Orlando Parra Muñoz</cp:lastModifiedBy>
  <cp:revision>238</cp:revision>
  <dcterms:created xsi:type="dcterms:W3CDTF">2018-11-28T19:36:46Z</dcterms:created>
  <dcterms:modified xsi:type="dcterms:W3CDTF">2020-02-20T00:39:44Z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0x0101006DEAC4DAC611FB46BCF4093A2D71012E</vt:lpwstr>
  </property>
</Properties>
</file>