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0"/>
  </p:notesMasterIdLst>
  <p:sldIdLst>
    <p:sldId id="257" r:id="rId5"/>
    <p:sldId id="256" r:id="rId6"/>
    <p:sldId id="430" r:id="rId7"/>
    <p:sldId id="431" r:id="rId8"/>
    <p:sldId id="441" r:id="rId9"/>
    <p:sldId id="432" r:id="rId10"/>
    <p:sldId id="442" r:id="rId11"/>
    <p:sldId id="433" r:id="rId12"/>
    <p:sldId id="434" r:id="rId13"/>
    <p:sldId id="440" r:id="rId14"/>
    <p:sldId id="435" r:id="rId15"/>
    <p:sldId id="438" r:id="rId16"/>
    <p:sldId id="439" r:id="rId17"/>
    <p:sldId id="436" r:id="rId18"/>
    <p:sldId id="437" r:id="rId19"/>
  </p:sldIdLst>
  <p:sldSz cx="9144000" cy="5143500" type="screen16x9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86">
          <p15:clr>
            <a:srgbClr val="A4A3A4"/>
          </p15:clr>
        </p15:guide>
        <p15:guide id="2" pos="3080">
          <p15:clr>
            <a:srgbClr val="A4A3A4"/>
          </p15:clr>
        </p15:guide>
        <p15:guide id="3" pos="2880">
          <p15:clr>
            <a:srgbClr val="A4A3A4"/>
          </p15:clr>
        </p15:guide>
        <p15:guide id="4" pos="5560">
          <p15:clr>
            <a:srgbClr val="A4A3A4"/>
          </p15:clr>
        </p15:guide>
        <p15:guide id="5" pos="2680">
          <p15:clr>
            <a:srgbClr val="A4A3A4"/>
          </p15:clr>
        </p15:guide>
        <p15:guide id="6" pos="20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CC"/>
    <a:srgbClr val="DBE6FC"/>
    <a:srgbClr val="A2D4E2"/>
    <a:srgbClr val="94C4F0"/>
    <a:srgbClr val="31859C"/>
    <a:srgbClr val="138156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91" d="100"/>
          <a:sy n="91" d="100"/>
        </p:scale>
        <p:origin x="786" y="84"/>
      </p:cViewPr>
      <p:guideLst>
        <p:guide orient="horz" pos="1786"/>
        <p:guide pos="3080"/>
        <p:guide pos="2880"/>
        <p:guide pos="5560"/>
        <p:guide pos="2680"/>
        <p:guide pos="20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380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9263A5-10F5-457D-9AEC-BD16C1667DE8}" type="datetimeFigureOut">
              <a:rPr lang="es-CO" smtClean="0"/>
              <a:t>26/11/2020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A530A0-4A8D-4721-89E5-531231DA8EE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48390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5D7BFD-A926-4510-BFE5-6E3BA62FFB1F}" type="slidenum">
              <a:rPr lang="es-CO" smtClean="0"/>
              <a:t>3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66418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5D7BFD-A926-4510-BFE5-6E3BA62FFB1F}" type="slidenum">
              <a:rPr lang="es-CO" smtClean="0"/>
              <a:t>4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19511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5D7BFD-A926-4510-BFE5-6E3BA62FFB1F}" type="slidenum">
              <a:rPr lang="es-CO" smtClean="0"/>
              <a:t>6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55896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5D7BFD-A926-4510-BFE5-6E3BA62FFB1F}" type="slidenum">
              <a:rPr lang="es-CO" smtClean="0"/>
              <a:t>8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2381243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5D7BFD-A926-4510-BFE5-6E3BA62FFB1F}" type="slidenum">
              <a:rPr lang="es-CO" smtClean="0"/>
              <a:t>9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329609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5D7BFD-A926-4510-BFE5-6E3BA62FFB1F}" type="slidenum">
              <a:rPr lang="es-CO" smtClean="0"/>
              <a:t>10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983649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5D7BFD-A926-4510-BFE5-6E3BA62FFB1F}" type="slidenum">
              <a:rPr lang="es-CO" smtClean="0"/>
              <a:t>11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365250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5D7BFD-A926-4510-BFE5-6E3BA62FFB1F}" type="slidenum">
              <a:rPr lang="es-CO" smtClean="0"/>
              <a:t>12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468065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5D7BFD-A926-4510-BFE5-6E3BA62FFB1F}" type="slidenum">
              <a:rPr lang="es-CO" smtClean="0"/>
              <a:t>13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159562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99FA-6287-F142-B37B-E8AE046167C9}" type="datetimeFigureOut">
              <a:rPr lang="es-ES" smtClean="0"/>
              <a:t>26/11/2020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005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4000">
        <p14:ripple/>
      </p:transition>
    </mc:Choice>
    <mc:Fallback xmlns="">
      <p:transition spd="slow" advClick="0" advTm="4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99FA-6287-F142-B37B-E8AE046167C9}" type="datetimeFigureOut">
              <a:rPr lang="es-ES" smtClean="0"/>
              <a:t>26/11/2020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954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4000">
        <p14:ripple/>
      </p:transition>
    </mc:Choice>
    <mc:Fallback xmlns="">
      <p:transition spd="slow" advClick="0" advTm="4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99FA-6287-F142-B37B-E8AE046167C9}" type="datetimeFigureOut">
              <a:rPr lang="es-ES" smtClean="0"/>
              <a:t>26/11/2020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7162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4000">
        <p14:ripple/>
      </p:transition>
    </mc:Choice>
    <mc:Fallback xmlns="">
      <p:transition spd="slow" advClick="0" advTm="4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BFEE-A7DF-4FC6-A34F-6AEE5399F1F7}" type="datetimeFigureOut">
              <a:rPr lang="es-CO" smtClean="0"/>
              <a:t>26/11/2020</a:t>
            </a:fld>
            <a:endParaRPr lang="es-CO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F5524-C440-4047-9C5E-A3CE8DBF009D}" type="slidenum">
              <a:rPr lang="es-CO" smtClean="0"/>
              <a:t>‹Nº›</a:t>
            </a:fld>
            <a:endParaRPr lang="es-CO" dirty="0"/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1257299" y="302515"/>
            <a:ext cx="7886700" cy="494873"/>
          </a:xfrm>
        </p:spPr>
        <p:txBody>
          <a:bodyPr vert="horz" lIns="91440" tIns="45720" rIns="91440" bIns="45720" rtlCol="0" anchor="t">
            <a:noAutofit/>
          </a:bodyPr>
          <a:lstStyle>
            <a:lvl1pPr algn="r">
              <a:defRPr lang="es-CO" sz="21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algn="r"/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12" name="Marcador de contenido 2"/>
          <p:cNvSpPr>
            <a:spLocks noGrp="1"/>
          </p:cNvSpPr>
          <p:nvPr>
            <p:ph idx="1"/>
          </p:nvPr>
        </p:nvSpPr>
        <p:spPr>
          <a:xfrm>
            <a:off x="628650" y="1038497"/>
            <a:ext cx="8293677" cy="3594226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1668463" y="160338"/>
            <a:ext cx="914400" cy="914400"/>
          </a:xfrm>
        </p:spPr>
        <p:txBody>
          <a:bodyPr/>
          <a:lstStyle/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7673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4000">
        <p14:rippl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imate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 userDrawn="1"/>
        </p:nvSpPr>
        <p:spPr>
          <a:xfrm rot="21066044">
            <a:off x="-4777152" y="-2469356"/>
            <a:ext cx="17707083" cy="51435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00"/>
          </a:p>
        </p:txBody>
      </p:sp>
      <p:sp>
        <p:nvSpPr>
          <p:cNvPr id="7" name="正方形/長方形 6"/>
          <p:cNvSpPr/>
          <p:nvPr userDrawn="1"/>
        </p:nvSpPr>
        <p:spPr>
          <a:xfrm rot="21066044">
            <a:off x="-3894977" y="2508499"/>
            <a:ext cx="17702467" cy="51435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00"/>
          </a:p>
        </p:txBody>
      </p:sp>
      <p:sp>
        <p:nvSpPr>
          <p:cNvPr id="8" name="正方形/長方形 7"/>
          <p:cNvSpPr/>
          <p:nvPr userDrawn="1"/>
        </p:nvSpPr>
        <p:spPr>
          <a:xfrm rot="21066044">
            <a:off x="-4777152" y="-2469356"/>
            <a:ext cx="17707083" cy="51435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00"/>
          </a:p>
        </p:txBody>
      </p:sp>
      <p:sp>
        <p:nvSpPr>
          <p:cNvPr id="9" name="正方形/長方形 8"/>
          <p:cNvSpPr/>
          <p:nvPr userDrawn="1"/>
        </p:nvSpPr>
        <p:spPr>
          <a:xfrm rot="21066044">
            <a:off x="-3894977" y="2508499"/>
            <a:ext cx="17702467" cy="51435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00"/>
          </a:p>
        </p:txBody>
      </p:sp>
      <p:sp>
        <p:nvSpPr>
          <p:cNvPr id="10" name="正方形/長方形 9"/>
          <p:cNvSpPr/>
          <p:nvPr userDrawn="1"/>
        </p:nvSpPr>
        <p:spPr>
          <a:xfrm rot="21066044">
            <a:off x="-4777152" y="-2469356"/>
            <a:ext cx="17707083" cy="51435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00"/>
          </a:p>
        </p:txBody>
      </p:sp>
      <p:sp>
        <p:nvSpPr>
          <p:cNvPr id="11" name="正方形/長方形 10"/>
          <p:cNvSpPr/>
          <p:nvPr userDrawn="1"/>
        </p:nvSpPr>
        <p:spPr>
          <a:xfrm rot="21066044">
            <a:off x="-3894977" y="2508499"/>
            <a:ext cx="17702467" cy="51435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00"/>
          </a:p>
        </p:txBody>
      </p:sp>
      <p:sp>
        <p:nvSpPr>
          <p:cNvPr id="12" name="正方形/長方形 11"/>
          <p:cNvSpPr/>
          <p:nvPr userDrawn="1"/>
        </p:nvSpPr>
        <p:spPr>
          <a:xfrm rot="21066044">
            <a:off x="-4777152" y="-2469356"/>
            <a:ext cx="17707083" cy="51435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00"/>
          </a:p>
        </p:txBody>
      </p:sp>
      <p:sp>
        <p:nvSpPr>
          <p:cNvPr id="13" name="正方形/長方形 12"/>
          <p:cNvSpPr/>
          <p:nvPr userDrawn="1"/>
        </p:nvSpPr>
        <p:spPr>
          <a:xfrm rot="21066044">
            <a:off x="-3894977" y="2508499"/>
            <a:ext cx="17702467" cy="51435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00"/>
          </a:p>
        </p:txBody>
      </p:sp>
      <p:grpSp>
        <p:nvGrpSpPr>
          <p:cNvPr id="14" name="グループ化 13"/>
          <p:cNvGrpSpPr/>
          <p:nvPr userDrawn="1"/>
        </p:nvGrpSpPr>
        <p:grpSpPr>
          <a:xfrm rot="17100000">
            <a:off x="3250893" y="1102337"/>
            <a:ext cx="2633975" cy="2658784"/>
            <a:chOff x="6682240" y="2680152"/>
            <a:chExt cx="5040000" cy="5040000"/>
          </a:xfrm>
        </p:grpSpPr>
        <p:sp>
          <p:nvSpPr>
            <p:cNvPr id="15" name="円/楕円 14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00"/>
            </a:p>
          </p:txBody>
        </p:sp>
        <p:sp>
          <p:nvSpPr>
            <p:cNvPr id="16" name="アーチ 15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801423"/>
                <a:gd name="adj3" fmla="val 1486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0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グループ化 16"/>
          <p:cNvGrpSpPr>
            <a:grpSpLocks noChangeAspect="1"/>
          </p:cNvGrpSpPr>
          <p:nvPr userDrawn="1"/>
        </p:nvGrpSpPr>
        <p:grpSpPr>
          <a:xfrm rot="11994079">
            <a:off x="3123460" y="1018491"/>
            <a:ext cx="2890047" cy="2889796"/>
            <a:chOff x="6682240" y="2680152"/>
            <a:chExt cx="5040000" cy="5040000"/>
          </a:xfrm>
        </p:grpSpPr>
        <p:sp>
          <p:nvSpPr>
            <p:cNvPr id="18" name="円/楕円 17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00"/>
            </a:p>
          </p:txBody>
        </p:sp>
        <p:sp>
          <p:nvSpPr>
            <p:cNvPr id="19" name="アーチ 18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829372"/>
                <a:gd name="adj3" fmla="val 1485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0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グループ化 19"/>
          <p:cNvGrpSpPr>
            <a:grpSpLocks noChangeAspect="1"/>
          </p:cNvGrpSpPr>
          <p:nvPr userDrawn="1"/>
        </p:nvGrpSpPr>
        <p:grpSpPr>
          <a:xfrm rot="3600000">
            <a:off x="3011013" y="904749"/>
            <a:ext cx="3123112" cy="3123383"/>
            <a:chOff x="6682240" y="2680152"/>
            <a:chExt cx="5040000" cy="5040000"/>
          </a:xfrm>
        </p:grpSpPr>
        <p:sp>
          <p:nvSpPr>
            <p:cNvPr id="21" name="円/楕円 20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00"/>
            </a:p>
          </p:txBody>
        </p:sp>
        <p:sp>
          <p:nvSpPr>
            <p:cNvPr id="22" name="アーチ 21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790965"/>
                <a:gd name="adj3" fmla="val 141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0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グループ化 22"/>
          <p:cNvGrpSpPr>
            <a:grpSpLocks noChangeAspect="1"/>
          </p:cNvGrpSpPr>
          <p:nvPr userDrawn="1"/>
        </p:nvGrpSpPr>
        <p:grpSpPr>
          <a:xfrm rot="18000000">
            <a:off x="2870096" y="769323"/>
            <a:ext cx="3403697" cy="3403993"/>
            <a:chOff x="6682240" y="2680152"/>
            <a:chExt cx="5040000" cy="5040000"/>
          </a:xfrm>
        </p:grpSpPr>
        <p:sp>
          <p:nvSpPr>
            <p:cNvPr id="24" name="円/楕円 23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00"/>
            </a:p>
          </p:txBody>
        </p:sp>
        <p:sp>
          <p:nvSpPr>
            <p:cNvPr id="25" name="アーチ 24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781764"/>
                <a:gd name="adj3" fmla="val 1346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00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グループ化 25"/>
          <p:cNvGrpSpPr>
            <a:grpSpLocks noChangeAspect="1"/>
          </p:cNvGrpSpPr>
          <p:nvPr userDrawn="1"/>
        </p:nvGrpSpPr>
        <p:grpSpPr>
          <a:xfrm rot="7511662">
            <a:off x="2737051" y="646171"/>
            <a:ext cx="3673635" cy="3673954"/>
            <a:chOff x="6682240" y="2680152"/>
            <a:chExt cx="5040000" cy="5040000"/>
          </a:xfrm>
        </p:grpSpPr>
        <p:sp>
          <p:nvSpPr>
            <p:cNvPr id="27" name="円/楕円 26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00"/>
            </a:p>
          </p:txBody>
        </p:sp>
        <p:sp>
          <p:nvSpPr>
            <p:cNvPr id="28" name="アーチ 27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755127"/>
                <a:gd name="adj3" fmla="val 1245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00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グループ化 28"/>
          <p:cNvGrpSpPr>
            <a:grpSpLocks noChangeAspect="1"/>
          </p:cNvGrpSpPr>
          <p:nvPr userDrawn="1"/>
        </p:nvGrpSpPr>
        <p:grpSpPr>
          <a:xfrm rot="10993309">
            <a:off x="2585293" y="488709"/>
            <a:ext cx="4053087" cy="4052735"/>
            <a:chOff x="6682240" y="2680152"/>
            <a:chExt cx="5040000" cy="5040000"/>
          </a:xfrm>
        </p:grpSpPr>
        <p:sp>
          <p:nvSpPr>
            <p:cNvPr id="30" name="円/楕円 29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00"/>
            </a:p>
          </p:txBody>
        </p:sp>
        <p:sp>
          <p:nvSpPr>
            <p:cNvPr id="31" name="アーチ 30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748913"/>
                <a:gd name="adj3" fmla="val 1106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00">
                <a:solidFill>
                  <a:schemeClr val="tx1"/>
                </a:solidFill>
              </a:endParaRPr>
            </a:p>
          </p:txBody>
        </p:sp>
      </p:grpSp>
      <p:sp>
        <p:nvSpPr>
          <p:cNvPr id="32" name="タイトル 1"/>
          <p:cNvSpPr>
            <a:spLocks noGrp="1"/>
          </p:cNvSpPr>
          <p:nvPr>
            <p:ph type="ctrTitle" hasCustomPrompt="1"/>
          </p:nvPr>
        </p:nvSpPr>
        <p:spPr>
          <a:xfrm>
            <a:off x="685800" y="1986429"/>
            <a:ext cx="7772400" cy="793000"/>
          </a:xfrm>
        </p:spPr>
        <p:txBody>
          <a:bodyPr anchor="t">
            <a:noAutofit/>
          </a:bodyPr>
          <a:lstStyle>
            <a:lvl1pPr algn="ctr">
              <a:defRPr sz="4800" baseline="0">
                <a:solidFill>
                  <a:schemeClr val="accent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YOUR TITLE GOES HERE</a:t>
            </a:r>
            <a:endParaRPr kumimoji="1" lang="ja-JP" altLang="en-US" dirty="0"/>
          </a:p>
        </p:txBody>
      </p:sp>
      <p:sp>
        <p:nvSpPr>
          <p:cNvPr id="33" name="テキスト プレースホルダー 8"/>
          <p:cNvSpPr>
            <a:spLocks noGrp="1"/>
          </p:cNvSpPr>
          <p:nvPr>
            <p:ph type="body" sz="quarter" idx="10" hasCustomPrompt="1"/>
          </p:nvPr>
        </p:nvSpPr>
        <p:spPr>
          <a:xfrm>
            <a:off x="683230" y="2751795"/>
            <a:ext cx="7777539" cy="432023"/>
          </a:xfrm>
        </p:spPr>
        <p:txBody>
          <a:bodyPr anchor="b">
            <a:noAutofit/>
          </a:bodyPr>
          <a:lstStyle>
            <a:lvl1pPr algn="ctr">
              <a:defRPr sz="2000">
                <a:solidFill>
                  <a:schemeClr val="tx2"/>
                </a:solidFill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34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683230" y="4263938"/>
            <a:ext cx="7777539" cy="756084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  <a:lvl2pPr marL="408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5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9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3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 dirty="0"/>
              <a:t>Information</a:t>
            </a:r>
            <a:endParaRPr kumimoji="1" lang="ja-JP" altLang="en-US" dirty="0"/>
          </a:p>
        </p:txBody>
      </p:sp>
      <p:grpSp>
        <p:nvGrpSpPr>
          <p:cNvPr id="35" name="グループ化 34"/>
          <p:cNvGrpSpPr/>
          <p:nvPr userDrawn="1"/>
        </p:nvGrpSpPr>
        <p:grpSpPr>
          <a:xfrm>
            <a:off x="4297980" y="4047914"/>
            <a:ext cx="544116" cy="94264"/>
            <a:chOff x="8595214" y="6592642"/>
            <a:chExt cx="1088138" cy="188527"/>
          </a:xfrm>
        </p:grpSpPr>
        <p:sp>
          <p:nvSpPr>
            <p:cNvPr id="36" name="円/楕円 35"/>
            <p:cNvSpPr/>
            <p:nvPr userDrawn="1"/>
          </p:nvSpPr>
          <p:spPr>
            <a:xfrm>
              <a:off x="9048943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900"/>
            </a:p>
          </p:txBody>
        </p:sp>
        <p:sp>
          <p:nvSpPr>
            <p:cNvPr id="37" name="円/楕円 36"/>
            <p:cNvSpPr/>
            <p:nvPr userDrawn="1"/>
          </p:nvSpPr>
          <p:spPr>
            <a:xfrm>
              <a:off x="8595214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900"/>
            </a:p>
          </p:txBody>
        </p:sp>
        <p:sp>
          <p:nvSpPr>
            <p:cNvPr id="38" name="円/楕円 37"/>
            <p:cNvSpPr/>
            <p:nvPr userDrawn="1"/>
          </p:nvSpPr>
          <p:spPr>
            <a:xfrm>
              <a:off x="9494825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900"/>
            </a:p>
          </p:txBody>
        </p:sp>
      </p:grpSp>
      <p:sp>
        <p:nvSpPr>
          <p:cNvPr id="39" name="円/楕円 38"/>
          <p:cNvSpPr/>
          <p:nvPr userDrawn="1"/>
        </p:nvSpPr>
        <p:spPr>
          <a:xfrm>
            <a:off x="3519936" y="1213103"/>
            <a:ext cx="432085" cy="4320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900"/>
          </a:p>
        </p:txBody>
      </p:sp>
      <p:sp>
        <p:nvSpPr>
          <p:cNvPr id="40" name="円/楕円 39"/>
          <p:cNvSpPr/>
          <p:nvPr userDrawn="1"/>
        </p:nvSpPr>
        <p:spPr>
          <a:xfrm>
            <a:off x="4077284" y="1213103"/>
            <a:ext cx="432085" cy="4320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900"/>
          </a:p>
        </p:txBody>
      </p:sp>
      <p:sp>
        <p:nvSpPr>
          <p:cNvPr id="41" name="円/楕円 40"/>
          <p:cNvSpPr/>
          <p:nvPr userDrawn="1"/>
        </p:nvSpPr>
        <p:spPr>
          <a:xfrm>
            <a:off x="4634631" y="1213103"/>
            <a:ext cx="432085" cy="4320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900"/>
          </a:p>
        </p:txBody>
      </p:sp>
      <p:sp>
        <p:nvSpPr>
          <p:cNvPr id="42" name="円/楕円 41"/>
          <p:cNvSpPr/>
          <p:nvPr userDrawn="1"/>
        </p:nvSpPr>
        <p:spPr>
          <a:xfrm>
            <a:off x="5191979" y="1213103"/>
            <a:ext cx="432085" cy="4320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900"/>
          </a:p>
        </p:txBody>
      </p:sp>
    </p:spTree>
    <p:extLst>
      <p:ext uri="{BB962C8B-B14F-4D97-AF65-F5344CB8AC3E}">
        <p14:creationId xmlns:p14="http://schemas.microsoft.com/office/powerpoint/2010/main" val="217843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4000">
        <p14:rippl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ac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ac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ac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1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6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1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1" presetClass="entr" presetSubtype="1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1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1" presetClass="entr" presetSubtype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1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45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7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7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45" presetClass="exit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45" presetClass="exit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45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7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7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45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5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7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7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2" presetClass="entr" presetSubtype="2" decel="100000" fill="hold" grpId="0" nodeType="withEffect">
                                  <p:stCondLst>
                                    <p:cond delay="1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75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75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2" presetClass="entr" presetSubtype="8" decel="100000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2" presetClass="entr" presetSubtype="1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2" presetClass="entr" presetSubtype="1" decel="10000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2" presetClass="entr" presetSubtype="1" decel="10000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2" presetClass="entr" presetSubtype="1" decel="10000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5" presetClass="entr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45" presetClass="entr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45" presetClass="entr" presetSubtype="0" fill="hold" grpId="1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45" presetClass="entr" presetSubtype="0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300"/>
                            </p:stCondLst>
                            <p:childTnLst>
                              <p:par>
                                <p:cTn id="19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300"/>
                            </p:stCondLst>
                            <p:childTnLst>
                              <p:par>
                                <p:cTn id="1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32" grpId="0"/>
      <p:bldP spid="3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99FA-6287-F142-B37B-E8AE046167C9}" type="datetimeFigureOut">
              <a:rPr lang="es-ES" smtClean="0"/>
              <a:t>26/11/2020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3578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4000">
        <p14:ripple/>
      </p:transition>
    </mc:Choice>
    <mc:Fallback xmlns="">
      <p:transition spd="slow" advClick="0" advTm="4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99FA-6287-F142-B37B-E8AE046167C9}" type="datetimeFigureOut">
              <a:rPr lang="es-ES" smtClean="0"/>
              <a:t>26/11/2020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9454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4000">
        <p14:ripple/>
      </p:transition>
    </mc:Choice>
    <mc:Fallback xmlns="">
      <p:transition spd="slow" advClick="0" advTm="4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99FA-6287-F142-B37B-E8AE046167C9}" type="datetimeFigureOut">
              <a:rPr lang="es-ES" smtClean="0"/>
              <a:t>26/11/2020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481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4000">
        <p14:ripple/>
      </p:transition>
    </mc:Choice>
    <mc:Fallback xmlns="">
      <p:transition spd="slow" advClick="0" advTm="4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99FA-6287-F142-B37B-E8AE046167C9}" type="datetimeFigureOut">
              <a:rPr lang="es-ES" smtClean="0"/>
              <a:t>26/11/2020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802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4000">
        <p14:ripple/>
      </p:transition>
    </mc:Choice>
    <mc:Fallback xmlns="">
      <p:transition spd="slow" advClick="0" advTm="4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99FA-6287-F142-B37B-E8AE046167C9}" type="datetimeFigureOut">
              <a:rPr lang="es-ES" smtClean="0"/>
              <a:t>26/11/2020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745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4000">
        <p14:ripple/>
      </p:transition>
    </mc:Choice>
    <mc:Fallback xmlns="">
      <p:transition spd="slow" advClick="0" advTm="4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99FA-6287-F142-B37B-E8AE046167C9}" type="datetimeFigureOut">
              <a:rPr lang="es-ES" smtClean="0"/>
              <a:t>26/11/2020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860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4000">
        <p14:ripple/>
      </p:transition>
    </mc:Choice>
    <mc:Fallback xmlns="">
      <p:transition spd="slow" advClick="0" advTm="4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99FA-6287-F142-B37B-E8AE046167C9}" type="datetimeFigureOut">
              <a:rPr lang="es-ES" smtClean="0"/>
              <a:t>26/11/2020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0006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4000">
        <p14:ripple/>
      </p:transition>
    </mc:Choice>
    <mc:Fallback xmlns="">
      <p:transition spd="slow" advClick="0" advTm="4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99FA-6287-F142-B37B-E8AE046167C9}" type="datetimeFigureOut">
              <a:rPr lang="es-ES" smtClean="0"/>
              <a:t>26/11/2020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416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4000">
        <p14:ripple/>
      </p:transition>
    </mc:Choice>
    <mc:Fallback xmlns="">
      <p:transition spd="slow" advClick="0" advTm="4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AD99FA-6287-F142-B37B-E8AE046167C9}" type="datetimeFigureOut">
              <a:rPr lang="es-ES" smtClean="0"/>
              <a:t>26/11/2020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Rectángulo 6"/>
          <p:cNvSpPr/>
          <p:nvPr userDrawn="1"/>
        </p:nvSpPr>
        <p:spPr>
          <a:xfrm flipH="1">
            <a:off x="8823910" y="-1"/>
            <a:ext cx="320090" cy="642129"/>
          </a:xfrm>
          <a:prstGeom prst="rect">
            <a:avLst/>
          </a:prstGeom>
          <a:solidFill>
            <a:srgbClr val="1381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Rectángulo 7"/>
          <p:cNvSpPr/>
          <p:nvPr userDrawn="1"/>
        </p:nvSpPr>
        <p:spPr>
          <a:xfrm flipH="1">
            <a:off x="-6" y="-1"/>
            <a:ext cx="8823915" cy="642129"/>
          </a:xfrm>
          <a:prstGeom prst="rect">
            <a:avLst/>
          </a:prstGeom>
          <a:solidFill>
            <a:srgbClr val="DBE6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9" name="Imagen 8" descr="Logo-Minhacienda.pn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21064"/>
            <a:ext cx="1900403" cy="32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220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70" r:id="rId13"/>
  </p:sldLayoutIdLst>
  <mc:AlternateContent xmlns:mc="http://schemas.openxmlformats.org/markup-compatibility/2006" xmlns:p14="http://schemas.microsoft.com/office/powerpoint/2010/main">
    <mc:Choice Requires="p14">
      <p:transition spd="slow" p14:dur="1400" advClick="0" advTm="4000">
        <p14:ripple/>
      </p:transition>
    </mc:Choice>
    <mc:Fallback xmlns="">
      <p:transition spd="slow" advClick="0" advTm="4000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227546" y="0"/>
            <a:ext cx="7916454" cy="5143500"/>
          </a:xfrm>
          <a:prstGeom prst="rect">
            <a:avLst/>
          </a:prstGeom>
          <a:solidFill>
            <a:srgbClr val="DBE6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Rectángulo 2"/>
          <p:cNvSpPr/>
          <p:nvPr/>
        </p:nvSpPr>
        <p:spPr>
          <a:xfrm flipH="1">
            <a:off x="-1" y="0"/>
            <a:ext cx="1227547" cy="5143500"/>
          </a:xfrm>
          <a:prstGeom prst="rect">
            <a:avLst/>
          </a:prstGeom>
          <a:solidFill>
            <a:srgbClr val="1381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2590811" y="1377075"/>
            <a:ext cx="60784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kern="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CIERRE CONTABLE ANUAL</a:t>
            </a:r>
          </a:p>
          <a:p>
            <a:r>
              <a:rPr lang="es-MX" sz="3600" b="1" kern="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panose="020B0604020202020204" pitchFamily="34" charset="0"/>
              </a:rPr>
              <a:t>SIIF NACION</a:t>
            </a:r>
            <a:endParaRPr lang="es-ES" sz="3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2590812" y="3410625"/>
            <a:ext cx="36457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smtClean="0">
                <a:solidFill>
                  <a:schemeClr val="tx2"/>
                </a:solidFill>
                <a:latin typeface="Arial"/>
                <a:cs typeface="Arial"/>
              </a:rPr>
              <a:t>Ministerio de Hacienda y Crédito Público</a:t>
            </a:r>
          </a:p>
          <a:p>
            <a:r>
              <a:rPr lang="es-ES" sz="1400" dirty="0" smtClean="0">
                <a:solidFill>
                  <a:schemeClr val="tx2"/>
                </a:solidFill>
                <a:latin typeface="Arial"/>
                <a:cs typeface="Arial"/>
              </a:rPr>
              <a:t>SIIF Nación</a:t>
            </a:r>
            <a:endParaRPr lang="es-ES" sz="14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pic>
        <p:nvPicPr>
          <p:cNvPr id="6" name="Imagen 5" descr="Logo-Minhaciend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309" y="536654"/>
            <a:ext cx="2788959" cy="471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52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o 14"/>
          <p:cNvGrpSpPr/>
          <p:nvPr/>
        </p:nvGrpSpPr>
        <p:grpSpPr>
          <a:xfrm>
            <a:off x="307730" y="606669"/>
            <a:ext cx="8713177" cy="4334607"/>
            <a:chOff x="1304440" y="1722364"/>
            <a:chExt cx="7382360" cy="4058980"/>
          </a:xfrm>
        </p:grpSpPr>
        <p:sp>
          <p:nvSpPr>
            <p:cNvPr id="16" name="Rectangle 52"/>
            <p:cNvSpPr>
              <a:spLocks noChangeAspect="1"/>
            </p:cNvSpPr>
            <p:nvPr/>
          </p:nvSpPr>
          <p:spPr>
            <a:xfrm>
              <a:off x="1304440" y="1722364"/>
              <a:ext cx="7382360" cy="4058980"/>
            </a:xfrm>
            <a:prstGeom prst="rect">
              <a:avLst/>
            </a:prstGeom>
            <a:solidFill>
              <a:srgbClr val="A2D4E2"/>
            </a:solidFill>
            <a:ln w="38100"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7" name="Rectangle 89"/>
            <p:cNvSpPr>
              <a:spLocks noChangeAspect="1"/>
            </p:cNvSpPr>
            <p:nvPr/>
          </p:nvSpPr>
          <p:spPr>
            <a:xfrm>
              <a:off x="1483225" y="1829395"/>
              <a:ext cx="7143979" cy="3728428"/>
            </a:xfrm>
            <a:prstGeom prst="rect">
              <a:avLst/>
            </a:prstGeom>
            <a:solidFill>
              <a:srgbClr val="DBE6FC"/>
            </a:solidFill>
            <a:ln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</p:grpSp>
      <p:pic>
        <p:nvPicPr>
          <p:cNvPr id="18" name="Imagen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4990"/>
            <a:ext cx="914400" cy="685800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664029" y="806189"/>
            <a:ext cx="8181033" cy="3554819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lvl="0" defTabSz="914400" eaLnBrk="0" fontAlgn="base" hangingPunct="0">
              <a:spcAft>
                <a:spcPct val="0"/>
              </a:spcAft>
              <a:tabLst>
                <a:tab pos="273050" algn="l"/>
              </a:tabLst>
              <a:defRPr/>
            </a:pPr>
            <a:r>
              <a:rPr lang="es-ES" sz="1900" b="1" dirty="0" smtClean="0"/>
              <a:t>Devengo </a:t>
            </a:r>
            <a:r>
              <a:rPr lang="es-ES" sz="1900" b="1" dirty="0"/>
              <a:t>contable se debe aplicar tenga o no disponibilidad de PAC para </a:t>
            </a:r>
            <a:r>
              <a:rPr lang="es-ES" sz="1900" b="1" dirty="0" smtClean="0"/>
              <a:t>obligar.</a:t>
            </a:r>
          </a:p>
          <a:p>
            <a:pPr lvl="0" defTabSz="914400" eaLnBrk="0" fontAlgn="base" hangingPunct="0">
              <a:spcAft>
                <a:spcPct val="0"/>
              </a:spcAft>
              <a:tabLst>
                <a:tab pos="273050" algn="l"/>
              </a:tabLst>
              <a:defRPr/>
            </a:pPr>
            <a:endParaRPr lang="es-ES" dirty="0"/>
          </a:p>
          <a:p>
            <a:pPr marL="342900" lvl="0" indent="-342900" defTabSz="914400" eaLnBrk="0" fontAlgn="base" hangingPunct="0">
              <a:spcAft>
                <a:spcPct val="0"/>
              </a:spcAft>
              <a:buFont typeface="+mj-lt"/>
              <a:buAutoNum type="arabicPeriod"/>
              <a:tabLst>
                <a:tab pos="273050" algn="l"/>
              </a:tabLst>
              <a:defRPr/>
            </a:pPr>
            <a:r>
              <a:rPr lang="es-ES" dirty="0" smtClean="0"/>
              <a:t>Si hay PAC se debe registrar la obligación 2020</a:t>
            </a:r>
          </a:p>
          <a:p>
            <a:pPr marL="342900" lvl="0" indent="-342900" defTabSz="914400" eaLnBrk="0" fontAlgn="base" hangingPunct="0">
              <a:spcAft>
                <a:spcPct val="0"/>
              </a:spcAft>
              <a:buFont typeface="+mj-lt"/>
              <a:buAutoNum type="arabicPeriod"/>
              <a:tabLst>
                <a:tab pos="273050" algn="l"/>
              </a:tabLst>
              <a:defRPr/>
            </a:pPr>
            <a:r>
              <a:rPr lang="es-ES" dirty="0" smtClean="0"/>
              <a:t>Si no hay PAC se deber realizar registro </a:t>
            </a:r>
            <a:r>
              <a:rPr lang="es-ES" dirty="0"/>
              <a:t>contable </a:t>
            </a:r>
            <a:r>
              <a:rPr lang="es-ES" dirty="0" smtClean="0"/>
              <a:t>manual en 2020  </a:t>
            </a:r>
          </a:p>
          <a:p>
            <a:pPr lvl="0" defTabSz="914400" eaLnBrk="0" fontAlgn="base" hangingPunct="0">
              <a:spcAft>
                <a:spcPct val="0"/>
              </a:spcAft>
              <a:tabLst>
                <a:tab pos="273050" algn="l"/>
              </a:tabLst>
              <a:defRPr/>
            </a:pPr>
            <a:endParaRPr lang="es-ES" dirty="0" smtClean="0"/>
          </a:p>
          <a:p>
            <a:pPr lvl="0" defTabSz="914400" eaLnBrk="0" fontAlgn="base" hangingPunct="0">
              <a:spcAft>
                <a:spcPct val="0"/>
              </a:spcAft>
              <a:tabLst>
                <a:tab pos="273050" algn="l"/>
              </a:tabLst>
              <a:defRPr/>
            </a:pPr>
            <a:r>
              <a:rPr lang="es-ES" dirty="0" smtClean="0"/>
              <a:t>En 2021 para las que aplicaron el numeral 2. en la obligación debe seleccionar el atributo contable según parametrizaciones de la Tabla TCON09, ejemplo:</a:t>
            </a:r>
          </a:p>
          <a:p>
            <a:pPr lvl="0" defTabSz="914400" eaLnBrk="0" fontAlgn="base" hangingPunct="0">
              <a:spcAft>
                <a:spcPct val="0"/>
              </a:spcAft>
              <a:tabLst>
                <a:tab pos="273050" algn="l"/>
              </a:tabLst>
              <a:defRPr/>
            </a:pPr>
            <a:endParaRPr lang="es-ES" dirty="0" smtClean="0"/>
          </a:p>
          <a:p>
            <a:pPr lvl="0" defTabSz="914400" eaLnBrk="0" fontAlgn="base" hangingPunct="0">
              <a:spcAft>
                <a:spcPct val="0"/>
              </a:spcAft>
              <a:tabLst>
                <a:tab pos="273050" algn="l"/>
              </a:tabLst>
              <a:defRPr/>
            </a:pPr>
            <a:r>
              <a:rPr lang="es-ES" sz="1600" dirty="0"/>
              <a:t>40 - BIENES, SERVICIOS, IMPUESTOS Y TRANSFERENCIAS CAUSADOS</a:t>
            </a:r>
            <a:endParaRPr lang="es-ES" sz="1600" dirty="0" smtClean="0"/>
          </a:p>
          <a:p>
            <a:pPr lvl="0" defTabSz="914400" eaLnBrk="0" fontAlgn="base" hangingPunct="0">
              <a:spcAft>
                <a:spcPct val="0"/>
              </a:spcAft>
              <a:tabLst>
                <a:tab pos="273050" algn="l"/>
              </a:tabLst>
              <a:defRPr/>
            </a:pPr>
            <a:r>
              <a:rPr lang="es-ES" sz="1600" dirty="0" smtClean="0"/>
              <a:t>31 – CESANTIAS</a:t>
            </a:r>
          </a:p>
          <a:p>
            <a:pPr lvl="0" defTabSz="914400" eaLnBrk="0" fontAlgn="base" hangingPunct="0">
              <a:spcAft>
                <a:spcPct val="0"/>
              </a:spcAft>
              <a:tabLst>
                <a:tab pos="273050" algn="l"/>
              </a:tabLst>
              <a:defRPr/>
            </a:pPr>
            <a:r>
              <a:rPr lang="es-ES" sz="1600" dirty="0"/>
              <a:t>13- BYS PAG POR ANTCPDO </a:t>
            </a:r>
            <a:r>
              <a:rPr lang="es-ES" sz="1600" dirty="0" smtClean="0"/>
              <a:t>– SEGUROS</a:t>
            </a:r>
          </a:p>
          <a:p>
            <a:pPr lvl="0" defTabSz="914400" eaLnBrk="0" fontAlgn="base" hangingPunct="0">
              <a:spcAft>
                <a:spcPct val="0"/>
              </a:spcAft>
              <a:tabLst>
                <a:tab pos="273050" algn="l"/>
              </a:tabLst>
              <a:defRPr/>
            </a:pPr>
            <a:r>
              <a:rPr lang="es-ES" sz="1600" dirty="0"/>
              <a:t>35 - CRÉDITO A EMPLEADOS</a:t>
            </a:r>
            <a:endParaRPr lang="es-ES" sz="1600" dirty="0" smtClean="0"/>
          </a:p>
          <a:p>
            <a:pPr lvl="0" defTabSz="914400" eaLnBrk="0" fontAlgn="base" hangingPunct="0">
              <a:spcAft>
                <a:spcPct val="0"/>
              </a:spcAft>
              <a:tabLst>
                <a:tab pos="273050" algn="l"/>
              </a:tabLst>
              <a:defRPr/>
            </a:pPr>
            <a:r>
              <a:rPr lang="es-ES" sz="1600" dirty="0"/>
              <a:t>46 - BENEFICIOS A LOS EMPLEADOS - LARGO PLAZO</a:t>
            </a:r>
            <a:endParaRPr lang="es-ES" sz="1600" dirty="0" smtClean="0"/>
          </a:p>
        </p:txBody>
      </p:sp>
    </p:spTree>
    <p:extLst>
      <p:ext uri="{BB962C8B-B14F-4D97-AF65-F5344CB8AC3E}">
        <p14:creationId xmlns:p14="http://schemas.microsoft.com/office/powerpoint/2010/main" val="1135723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o 14"/>
          <p:cNvGrpSpPr/>
          <p:nvPr/>
        </p:nvGrpSpPr>
        <p:grpSpPr>
          <a:xfrm>
            <a:off x="228600" y="747346"/>
            <a:ext cx="8792307" cy="4193930"/>
            <a:chOff x="1391978" y="1854096"/>
            <a:chExt cx="7294822" cy="3927248"/>
          </a:xfrm>
        </p:grpSpPr>
        <p:sp>
          <p:nvSpPr>
            <p:cNvPr id="16" name="Rectangle 52"/>
            <p:cNvSpPr>
              <a:spLocks noChangeAspect="1"/>
            </p:cNvSpPr>
            <p:nvPr/>
          </p:nvSpPr>
          <p:spPr>
            <a:xfrm>
              <a:off x="1391978" y="1854096"/>
              <a:ext cx="7294822" cy="3927248"/>
            </a:xfrm>
            <a:prstGeom prst="rect">
              <a:avLst/>
            </a:prstGeom>
            <a:solidFill>
              <a:srgbClr val="A2D4E2"/>
            </a:solidFill>
            <a:ln w="38100"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7" name="Rectangle 89"/>
            <p:cNvSpPr>
              <a:spLocks noChangeAspect="1"/>
            </p:cNvSpPr>
            <p:nvPr/>
          </p:nvSpPr>
          <p:spPr>
            <a:xfrm>
              <a:off x="1596233" y="1920270"/>
              <a:ext cx="6853486" cy="37622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</p:grpSp>
      <p:sp>
        <p:nvSpPr>
          <p:cNvPr id="19" name="Rectángulo 18"/>
          <p:cNvSpPr/>
          <p:nvPr/>
        </p:nvSpPr>
        <p:spPr>
          <a:xfrm>
            <a:off x="782515" y="1178169"/>
            <a:ext cx="756138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Aft>
                <a:spcPct val="0"/>
              </a:spcAft>
              <a:tabLst>
                <a:tab pos="273050" algn="l"/>
              </a:tabLst>
              <a:defRPr/>
            </a:pPr>
            <a:r>
              <a:rPr lang="es-ES" sz="1600" b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Antes de terminar la Fecha Limite Para Registros Contables de 2020</a:t>
            </a:r>
          </a:p>
          <a:p>
            <a:pPr lvl="0" defTabSz="914400" eaLnBrk="0" fontAlgn="base" hangingPunct="0">
              <a:spcAft>
                <a:spcPct val="0"/>
              </a:spcAft>
              <a:tabLst>
                <a:tab pos="273050" algn="l"/>
              </a:tabLst>
              <a:defRPr/>
            </a:pPr>
            <a:endParaRPr lang="es-ES" sz="1600" dirty="0" smtClean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lvl="0" defTabSz="914400" eaLnBrk="0" fontAlgn="base" hangingPunct="0">
              <a:spcAft>
                <a:spcPct val="0"/>
              </a:spcAft>
              <a:tabLst>
                <a:tab pos="273050" algn="l"/>
              </a:tabLst>
              <a:defRPr/>
            </a:pPr>
            <a:r>
              <a:rPr lang="es-ES" sz="16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Verificar que los saldos de </a:t>
            </a: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cada </a:t>
            </a:r>
            <a:r>
              <a:rPr lang="es-ES" sz="16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PCI (unidad  </a:t>
            </a: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y subunidad </a:t>
            </a:r>
            <a:r>
              <a:rPr lang="es-ES" sz="16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ejecutora) sean iguales a </a:t>
            </a: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cero (</a:t>
            </a:r>
            <a:r>
              <a:rPr lang="es-ES" sz="16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0), de los siguientes códigos contables </a:t>
            </a: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a nivel de cuenta </a:t>
            </a:r>
            <a:r>
              <a:rPr lang="es-ES" sz="16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:</a:t>
            </a:r>
          </a:p>
          <a:p>
            <a:pPr marL="623888" lvl="0" indent="-285750" defTabSz="914400" eaLnBrk="0" fontAlgn="base" hangingPunct="0">
              <a:spcAft>
                <a:spcPct val="0"/>
              </a:spcAft>
              <a:tabLst>
                <a:tab pos="273050" algn="l"/>
              </a:tabLst>
              <a:defRPr/>
            </a:pPr>
            <a:endParaRPr lang="es-ES" sz="1600" dirty="0" smtClean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marL="623888" lvl="0" indent="-285750" defTabSz="914400" eaLnBrk="0" fontAlgn="base" hangingPunct="0">
              <a:spcAft>
                <a:spcPct val="0"/>
              </a:spcAft>
              <a:buFont typeface="Wingdings" panose="05000000000000000000" pitchFamily="2" charset="2"/>
              <a:buChar char="Ø"/>
              <a:tabLst>
                <a:tab pos="273050" algn="l"/>
              </a:tabLst>
              <a:defRPr/>
            </a:pPr>
            <a:r>
              <a:rPr lang="es-ES" sz="16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Códigos que inician por 3110</a:t>
            </a:r>
          </a:p>
          <a:p>
            <a:pPr marL="623888" lvl="0" indent="-285750" defTabSz="914400" eaLnBrk="0" fontAlgn="base" hangingPunct="0">
              <a:spcAft>
                <a:spcPct val="0"/>
              </a:spcAft>
              <a:defRPr/>
            </a:pPr>
            <a:endParaRPr lang="es-ES" sz="1600" dirty="0" smtClean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marL="623888" lvl="0" indent="-285750" defTabSz="914400" eaLnBrk="0" fontAlgn="base" hangingPunct="0"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es-ES" sz="16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Códigos </a:t>
            </a: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que inician por </a:t>
            </a:r>
            <a:r>
              <a:rPr lang="es-ES" sz="16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5905</a:t>
            </a:r>
          </a:p>
          <a:p>
            <a:pPr marL="623888" lvl="0" indent="-285750" defTabSz="914400" eaLnBrk="0" fontAlgn="base" hangingPunct="0">
              <a:spcAft>
                <a:spcPct val="0"/>
              </a:spcAft>
              <a:defRPr/>
            </a:pPr>
            <a:endParaRPr lang="es-ES" sz="1600" dirty="0" smtClean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marL="623888" lvl="0" indent="-285750" defTabSz="914400" eaLnBrk="0" fontAlgn="base" hangingPunct="0"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es-ES" sz="16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Códigos </a:t>
            </a: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que inician por </a:t>
            </a:r>
            <a:r>
              <a:rPr lang="es-ES" sz="16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5897</a:t>
            </a:r>
          </a:p>
          <a:p>
            <a:pPr marL="623888" lvl="0" indent="-285750" defTabSz="914400" eaLnBrk="0" fontAlgn="base" hangingPunct="0">
              <a:spcAft>
                <a:spcPct val="0"/>
              </a:spcAft>
              <a:defRPr/>
            </a:pPr>
            <a:endParaRPr lang="es-ES" sz="1600" dirty="0" smtClean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marL="623888" lvl="0" indent="-285750" defTabSz="914400" eaLnBrk="0" fontAlgn="base" hangingPunct="0"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es-ES" sz="16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códigos que inician </a:t>
            </a: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por 7 en sus </a:t>
            </a:r>
            <a:r>
              <a:rPr lang="es-ES" sz="16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respectivas desagregaciones a nivel de cuenta</a:t>
            </a:r>
            <a:endParaRPr lang="es-ES" sz="16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811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o 14"/>
          <p:cNvGrpSpPr/>
          <p:nvPr/>
        </p:nvGrpSpPr>
        <p:grpSpPr>
          <a:xfrm>
            <a:off x="123092" y="606669"/>
            <a:ext cx="8897815" cy="4334607"/>
            <a:chOff x="1304440" y="1722364"/>
            <a:chExt cx="7382360" cy="4058980"/>
          </a:xfrm>
        </p:grpSpPr>
        <p:sp>
          <p:nvSpPr>
            <p:cNvPr id="16" name="Rectangle 52"/>
            <p:cNvSpPr>
              <a:spLocks noChangeAspect="1"/>
            </p:cNvSpPr>
            <p:nvPr/>
          </p:nvSpPr>
          <p:spPr>
            <a:xfrm>
              <a:off x="1304440" y="1722364"/>
              <a:ext cx="7382360" cy="4058980"/>
            </a:xfrm>
            <a:prstGeom prst="rect">
              <a:avLst/>
            </a:prstGeom>
            <a:solidFill>
              <a:srgbClr val="94C4F0"/>
            </a:solidFill>
            <a:ln w="38100"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7" name="Rectangle 89"/>
            <p:cNvSpPr>
              <a:spLocks noChangeAspect="1"/>
            </p:cNvSpPr>
            <p:nvPr/>
          </p:nvSpPr>
          <p:spPr>
            <a:xfrm>
              <a:off x="1370094" y="1796463"/>
              <a:ext cx="7243759" cy="388608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</p:grpSp>
      <p:sp>
        <p:nvSpPr>
          <p:cNvPr id="19" name="Rectángulo 18"/>
          <p:cNvSpPr/>
          <p:nvPr/>
        </p:nvSpPr>
        <p:spPr>
          <a:xfrm>
            <a:off x="400049" y="818014"/>
            <a:ext cx="8286751" cy="3847207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lvl="0" defTabSz="914400" eaLnBrk="0" fontAlgn="base" hangingPunct="0">
              <a:spcAft>
                <a:spcPct val="0"/>
              </a:spcAft>
              <a:tabLst>
                <a:tab pos="273050" algn="l"/>
              </a:tabLst>
              <a:defRPr/>
            </a:pPr>
            <a:r>
              <a:rPr lang="es-ES" sz="1600" dirty="0" smtClean="0">
                <a:solidFill>
                  <a:schemeClr val="tx2">
                    <a:lumMod val="75000"/>
                  </a:schemeClr>
                </a:solidFill>
              </a:rPr>
              <a:t>Los </a:t>
            </a:r>
            <a:r>
              <a:rPr lang="es-ES" sz="1600" dirty="0">
                <a:solidFill>
                  <a:schemeClr val="tx2">
                    <a:lumMod val="75000"/>
                  </a:schemeClr>
                </a:solidFill>
              </a:rPr>
              <a:t>sistemas complementarios de </a:t>
            </a:r>
            <a:r>
              <a:rPr lang="es-ES" sz="1600" dirty="0" smtClean="0">
                <a:solidFill>
                  <a:schemeClr val="tx2">
                    <a:lumMod val="75000"/>
                  </a:schemeClr>
                </a:solidFill>
              </a:rPr>
              <a:t>Información </a:t>
            </a:r>
            <a:r>
              <a:rPr lang="es-ES" sz="1600" dirty="0">
                <a:solidFill>
                  <a:schemeClr val="tx2">
                    <a:lumMod val="75000"/>
                  </a:schemeClr>
                </a:solidFill>
              </a:rPr>
              <a:t>Contable deberán permanecer como </a:t>
            </a:r>
            <a:r>
              <a:rPr lang="es-ES" sz="1600" dirty="0" smtClean="0">
                <a:solidFill>
                  <a:schemeClr val="tx2">
                    <a:lumMod val="75000"/>
                  </a:schemeClr>
                </a:solidFill>
              </a:rPr>
              <a:t>sistemas auxiliares contables</a:t>
            </a:r>
            <a:r>
              <a:rPr lang="es-ES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1600" dirty="0" smtClean="0">
                <a:solidFill>
                  <a:schemeClr val="tx2">
                    <a:lumMod val="75000"/>
                  </a:schemeClr>
                </a:solidFill>
              </a:rPr>
              <a:t>del SIIF Nación. </a:t>
            </a:r>
          </a:p>
          <a:p>
            <a:pPr marL="285750" lvl="0" indent="-12700" defTabSz="914400" eaLnBrk="0" fontAlgn="base" hangingPunct="0">
              <a:spcAft>
                <a:spcPct val="0"/>
              </a:spcAft>
              <a:tabLst>
                <a:tab pos="273050" algn="l"/>
                <a:tab pos="536575" algn="l"/>
              </a:tabLst>
              <a:defRPr/>
            </a:pPr>
            <a:endParaRPr lang="es-ES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lvl="0" indent="-12700" defTabSz="914400" eaLnBrk="0" fontAlgn="base" hangingPunct="0">
              <a:spcAft>
                <a:spcPct val="0"/>
              </a:spcAft>
              <a:buFont typeface="Wingdings" panose="05000000000000000000" pitchFamily="2" charset="2"/>
              <a:buChar char="v"/>
              <a:tabLst>
                <a:tab pos="273050" algn="l"/>
                <a:tab pos="536575" algn="l"/>
              </a:tabLst>
              <a:defRPr/>
            </a:pPr>
            <a:r>
              <a:rPr lang="es-ES" sz="1600" dirty="0" smtClean="0">
                <a:solidFill>
                  <a:schemeClr val="tx2">
                    <a:lumMod val="75000"/>
                  </a:schemeClr>
                </a:solidFill>
              </a:rPr>
              <a:t>	art</a:t>
            </a:r>
            <a:r>
              <a:rPr lang="es-ES" sz="1600" dirty="0">
                <a:solidFill>
                  <a:schemeClr val="tx2">
                    <a:lumMod val="75000"/>
                  </a:schemeClr>
                </a:solidFill>
              </a:rPr>
              <a:t>. 6 decreto 2674 de 2012 incorporado </a:t>
            </a:r>
            <a:r>
              <a:rPr lang="es-ES" sz="1600" dirty="0" smtClean="0">
                <a:solidFill>
                  <a:schemeClr val="tx2">
                    <a:lumMod val="75000"/>
                  </a:schemeClr>
                </a:solidFill>
              </a:rPr>
              <a:t>parágrafo </a:t>
            </a:r>
            <a:r>
              <a:rPr lang="es-ES" sz="1600" dirty="0">
                <a:solidFill>
                  <a:schemeClr val="tx2">
                    <a:lumMod val="75000"/>
                  </a:schemeClr>
                </a:solidFill>
              </a:rPr>
              <a:t>2.9.1.1.6 decreto 1068 de </a:t>
            </a:r>
            <a:r>
              <a:rPr lang="es-ES" sz="1600" dirty="0" smtClean="0">
                <a:solidFill>
                  <a:schemeClr val="tx2">
                    <a:lumMod val="75000"/>
                  </a:schemeClr>
                </a:solidFill>
              </a:rPr>
              <a:t>2015.</a:t>
            </a:r>
            <a:endParaRPr lang="es-CO" sz="16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12700" defTabSz="914400" eaLnBrk="0" fontAlgn="base" hangingPunct="0">
              <a:spcAft>
                <a:spcPct val="0"/>
              </a:spcAft>
              <a:buFont typeface="Wingdings" panose="05000000000000000000" pitchFamily="2" charset="2"/>
              <a:buChar char="v"/>
              <a:tabLst>
                <a:tab pos="273050" algn="l"/>
                <a:tab pos="536575" algn="l"/>
              </a:tabLst>
              <a:defRPr/>
            </a:pPr>
            <a:r>
              <a:rPr lang="es-ES" sz="1600" dirty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es-ES" sz="1600" dirty="0" smtClean="0">
                <a:solidFill>
                  <a:schemeClr val="tx2">
                    <a:lumMod val="75000"/>
                  </a:schemeClr>
                </a:solidFill>
              </a:rPr>
              <a:t>numeral </a:t>
            </a:r>
            <a:r>
              <a:rPr lang="es-ES" sz="1600" dirty="0">
                <a:solidFill>
                  <a:schemeClr val="tx2">
                    <a:lumMod val="75000"/>
                  </a:schemeClr>
                </a:solidFill>
              </a:rPr>
              <a:t>3.2.9.2 Visión </a:t>
            </a:r>
            <a:r>
              <a:rPr lang="es-ES" sz="1600" dirty="0" smtClean="0">
                <a:solidFill>
                  <a:schemeClr val="tx2">
                    <a:lumMod val="75000"/>
                  </a:schemeClr>
                </a:solidFill>
              </a:rPr>
              <a:t>Sistémica </a:t>
            </a:r>
            <a:r>
              <a:rPr lang="es-ES" sz="1600" dirty="0">
                <a:solidFill>
                  <a:schemeClr val="tx2">
                    <a:lumMod val="75000"/>
                  </a:schemeClr>
                </a:solidFill>
              </a:rPr>
              <a:t>de la contabilidad y compromiso institucional </a:t>
            </a:r>
            <a:endParaRPr lang="es-ES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73050" lvl="0" defTabSz="914400" eaLnBrk="0" fontAlgn="base" hangingPunct="0">
              <a:spcAft>
                <a:spcPct val="0"/>
              </a:spcAft>
              <a:tabLst>
                <a:tab pos="273050" algn="l"/>
                <a:tab pos="536575" algn="l"/>
              </a:tabLst>
              <a:defRPr/>
            </a:pPr>
            <a:r>
              <a:rPr lang="es-ES" sz="1600" dirty="0" smtClean="0">
                <a:solidFill>
                  <a:schemeClr val="tx2">
                    <a:lumMod val="75000"/>
                  </a:schemeClr>
                </a:solidFill>
              </a:rPr>
              <a:t>	anexo resolución 193 </a:t>
            </a:r>
            <a:r>
              <a:rPr lang="es-ES" sz="1600" dirty="0">
                <a:solidFill>
                  <a:schemeClr val="tx2">
                    <a:lumMod val="75000"/>
                  </a:schemeClr>
                </a:solidFill>
              </a:rPr>
              <a:t>de </a:t>
            </a:r>
            <a:r>
              <a:rPr lang="es-ES" sz="1600" dirty="0" smtClean="0">
                <a:solidFill>
                  <a:schemeClr val="tx2">
                    <a:lumMod val="75000"/>
                  </a:schemeClr>
                </a:solidFill>
              </a:rPr>
              <a:t>2016 expedido por la Contaduría General de la Nación.</a:t>
            </a:r>
          </a:p>
          <a:p>
            <a:pPr marL="273050" lvl="0" defTabSz="914400" eaLnBrk="0" fontAlgn="base" hangingPunct="0">
              <a:spcAft>
                <a:spcPct val="0"/>
              </a:spcAft>
              <a:defRPr/>
            </a:pPr>
            <a:endParaRPr lang="es-CO" sz="16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73050" lvl="1" defTabSz="914400" eaLnBrk="0" fontAlgn="base" hangingPunct="0">
              <a:spcAft>
                <a:spcPct val="0"/>
              </a:spcAft>
              <a:defRPr/>
            </a:pPr>
            <a:r>
              <a:rPr lang="es-CO" sz="1600" dirty="0" smtClean="0">
                <a:solidFill>
                  <a:schemeClr val="tx2">
                    <a:lumMod val="75000"/>
                  </a:schemeClr>
                </a:solidFill>
              </a:rPr>
              <a:t>Nómina</a:t>
            </a:r>
          </a:p>
          <a:p>
            <a:pPr marL="273050" lvl="1" defTabSz="914400" eaLnBrk="0" fontAlgn="base" hangingPunct="0">
              <a:spcAft>
                <a:spcPct val="0"/>
              </a:spcAft>
              <a:defRPr/>
            </a:pPr>
            <a:r>
              <a:rPr lang="es-CO" sz="1600" dirty="0">
                <a:solidFill>
                  <a:schemeClr val="tx2">
                    <a:lumMod val="75000"/>
                  </a:schemeClr>
                </a:solidFill>
              </a:rPr>
              <a:t>Cuentas por </a:t>
            </a:r>
            <a:r>
              <a:rPr lang="es-CO" sz="1600" dirty="0" smtClean="0">
                <a:solidFill>
                  <a:schemeClr val="tx2">
                    <a:lumMod val="75000"/>
                  </a:schemeClr>
                </a:solidFill>
              </a:rPr>
              <a:t>Cobrar</a:t>
            </a:r>
          </a:p>
          <a:p>
            <a:pPr marL="273050" lvl="1" defTabSz="914400" eaLnBrk="0" fontAlgn="base" hangingPunct="0">
              <a:spcAft>
                <a:spcPct val="0"/>
              </a:spcAft>
              <a:defRPr/>
            </a:pPr>
            <a:r>
              <a:rPr lang="es-CO" sz="1600" dirty="0">
                <a:solidFill>
                  <a:schemeClr val="tx2">
                    <a:lumMod val="75000"/>
                  </a:schemeClr>
                </a:solidFill>
              </a:rPr>
              <a:t>Bienes y Servicios </a:t>
            </a:r>
            <a:r>
              <a:rPr lang="es-CO" sz="1600" dirty="0" smtClean="0">
                <a:solidFill>
                  <a:schemeClr val="tx2">
                    <a:lumMod val="75000"/>
                  </a:schemeClr>
                </a:solidFill>
              </a:rPr>
              <a:t>(Propiedad Planta y Equipos)</a:t>
            </a:r>
            <a:endParaRPr lang="es-CO" sz="16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73050" lvl="1" defTabSz="914400" eaLnBrk="0" fontAlgn="base" hangingPunct="0">
              <a:spcAft>
                <a:spcPct val="0"/>
              </a:spcAft>
              <a:defRPr/>
            </a:pPr>
            <a:r>
              <a:rPr lang="es-CO" sz="1600" dirty="0">
                <a:solidFill>
                  <a:schemeClr val="tx2">
                    <a:lumMod val="75000"/>
                  </a:schemeClr>
                </a:solidFill>
              </a:rPr>
              <a:t>Procesos </a:t>
            </a:r>
            <a:r>
              <a:rPr lang="es-CO" sz="1600" dirty="0" smtClean="0">
                <a:solidFill>
                  <a:schemeClr val="tx2">
                    <a:lumMod val="75000"/>
                  </a:schemeClr>
                </a:solidFill>
              </a:rPr>
              <a:t>litigiosos</a:t>
            </a:r>
          </a:p>
          <a:p>
            <a:pPr marL="273050" lvl="1" defTabSz="914400" eaLnBrk="0" fontAlgn="base" hangingPunct="0">
              <a:spcAft>
                <a:spcPct val="0"/>
              </a:spcAft>
              <a:defRPr/>
            </a:pPr>
            <a:r>
              <a:rPr lang="es-CO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Etc.</a:t>
            </a:r>
          </a:p>
          <a:p>
            <a:pPr marL="273050" lvl="1" defTabSz="914400" eaLnBrk="0" fontAlgn="base" hangingPunct="0">
              <a:spcAft>
                <a:spcPct val="0"/>
              </a:spcAft>
              <a:defRPr/>
            </a:pPr>
            <a:endParaRPr lang="es-CO" sz="16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73050" lvl="1" defTabSz="914400" eaLnBrk="0" fontAlgn="base" hangingPunct="0">
              <a:spcAft>
                <a:spcPct val="0"/>
              </a:spcAft>
              <a:defRPr/>
            </a:pPr>
            <a:r>
              <a:rPr lang="es-ES" sz="1600" b="1" dirty="0">
                <a:solidFill>
                  <a:schemeClr val="tx2">
                    <a:lumMod val="75000"/>
                  </a:schemeClr>
                </a:solidFill>
              </a:rPr>
              <a:t>En las revelaciones se debe indicar los sistemas complementarios que </a:t>
            </a:r>
            <a:r>
              <a:rPr lang="es-ES" sz="1600" b="1" dirty="0" smtClean="0">
                <a:solidFill>
                  <a:schemeClr val="tx2">
                    <a:lumMod val="75000"/>
                  </a:schemeClr>
                </a:solidFill>
              </a:rPr>
              <a:t>utiliza la entidad indicando </a:t>
            </a:r>
            <a:r>
              <a:rPr lang="es-ES" sz="1600" b="1" dirty="0">
                <a:solidFill>
                  <a:schemeClr val="tx2">
                    <a:lumMod val="75000"/>
                  </a:schemeClr>
                </a:solidFill>
              </a:rPr>
              <a:t>que son </a:t>
            </a:r>
            <a:r>
              <a:rPr lang="es-ES" sz="1600" b="1" dirty="0" smtClean="0">
                <a:solidFill>
                  <a:schemeClr val="tx2">
                    <a:lumMod val="75000"/>
                  </a:schemeClr>
                </a:solidFill>
              </a:rPr>
              <a:t>auxiliares </a:t>
            </a:r>
            <a:r>
              <a:rPr lang="es-ES" sz="1600" b="1" dirty="0">
                <a:solidFill>
                  <a:schemeClr val="tx2">
                    <a:lumMod val="75000"/>
                  </a:schemeClr>
                </a:solidFill>
              </a:rPr>
              <a:t>contables de detalle de SIIF Nacion</a:t>
            </a:r>
            <a:endParaRPr lang="es-CO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205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o 14"/>
          <p:cNvGrpSpPr/>
          <p:nvPr/>
        </p:nvGrpSpPr>
        <p:grpSpPr>
          <a:xfrm>
            <a:off x="123092" y="606669"/>
            <a:ext cx="8897815" cy="4334607"/>
            <a:chOff x="1304440" y="1722364"/>
            <a:chExt cx="7382360" cy="4058980"/>
          </a:xfrm>
        </p:grpSpPr>
        <p:sp>
          <p:nvSpPr>
            <p:cNvPr id="16" name="Rectangle 52"/>
            <p:cNvSpPr>
              <a:spLocks noChangeAspect="1"/>
            </p:cNvSpPr>
            <p:nvPr/>
          </p:nvSpPr>
          <p:spPr>
            <a:xfrm>
              <a:off x="1304440" y="1722364"/>
              <a:ext cx="7382360" cy="4058980"/>
            </a:xfrm>
            <a:prstGeom prst="rect">
              <a:avLst/>
            </a:prstGeom>
            <a:solidFill>
              <a:srgbClr val="94C4F0"/>
            </a:solidFill>
            <a:ln w="38100"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7" name="Rectangle 89"/>
            <p:cNvSpPr>
              <a:spLocks noChangeAspect="1"/>
            </p:cNvSpPr>
            <p:nvPr/>
          </p:nvSpPr>
          <p:spPr>
            <a:xfrm>
              <a:off x="1370094" y="1796463"/>
              <a:ext cx="7243759" cy="388608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993" y="975946"/>
            <a:ext cx="8299938" cy="3604846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173627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ctrTitle"/>
          </p:nvPr>
        </p:nvSpPr>
        <p:spPr>
          <a:xfrm>
            <a:off x="768180" y="2044095"/>
            <a:ext cx="7772400" cy="793000"/>
          </a:xfrm>
        </p:spPr>
        <p:txBody>
          <a:bodyPr/>
          <a:lstStyle/>
          <a:p>
            <a:r>
              <a:rPr kumimoji="1"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GRACIAS </a:t>
            </a:r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0095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extLst mod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Plantilla-PPT-MHCP-16-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25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lantilla-PPT-MHCP-16-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74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o 14"/>
          <p:cNvGrpSpPr/>
          <p:nvPr/>
        </p:nvGrpSpPr>
        <p:grpSpPr>
          <a:xfrm>
            <a:off x="307730" y="606669"/>
            <a:ext cx="8713177" cy="4334607"/>
            <a:chOff x="1304440" y="1722364"/>
            <a:chExt cx="7382360" cy="40589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6" name="Rectangle 52"/>
            <p:cNvSpPr>
              <a:spLocks noChangeAspect="1"/>
            </p:cNvSpPr>
            <p:nvPr/>
          </p:nvSpPr>
          <p:spPr>
            <a:xfrm>
              <a:off x="1304440" y="1722364"/>
              <a:ext cx="7382360" cy="4058980"/>
            </a:xfrm>
            <a:prstGeom prst="rect">
              <a:avLst/>
            </a:prstGeom>
            <a:solidFill>
              <a:srgbClr val="A2D4E2"/>
            </a:solidFill>
            <a:ln w="38100"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7" name="Rectangle 89"/>
            <p:cNvSpPr>
              <a:spLocks noChangeAspect="1"/>
            </p:cNvSpPr>
            <p:nvPr/>
          </p:nvSpPr>
          <p:spPr>
            <a:xfrm>
              <a:off x="1711589" y="1952895"/>
              <a:ext cx="6647437" cy="3604929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</p:grpSp>
      <p:pic>
        <p:nvPicPr>
          <p:cNvPr id="18" name="Imagen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68" y="536389"/>
            <a:ext cx="1622630" cy="1216973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1459523" y="932314"/>
            <a:ext cx="7174523" cy="3585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lvl="0" indent="-609600" defTabSz="914400" eaLnBrk="0" fontAlgn="base" hangingPunct="0">
              <a:spcAft>
                <a:spcPct val="0"/>
              </a:spcAft>
              <a:buFontTx/>
              <a:buAutoNum type="arabicPeriod"/>
              <a:defRPr/>
            </a:pPr>
            <a:endParaRPr lang="es-CO" sz="14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Aft>
                <a:spcPct val="0"/>
              </a:spcAft>
              <a:defRPr/>
            </a:pPr>
            <a:r>
              <a:rPr lang="es-CO" sz="15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Fechas a tener en </a:t>
            </a:r>
            <a:r>
              <a:rPr lang="es-CO" sz="15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cuenta </a:t>
            </a:r>
            <a:endParaRPr lang="es-CO" sz="15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Aft>
                <a:spcPct val="0"/>
              </a:spcAft>
              <a:defRPr/>
            </a:pPr>
            <a:r>
              <a:rPr lang="es-CO" sz="15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numeral </a:t>
            </a:r>
            <a:r>
              <a:rPr lang="es-CO" sz="15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es-CO" sz="15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Fechas Importantes - Circular 047 del 18 nov de 2020)</a:t>
            </a:r>
          </a:p>
          <a:p>
            <a:pPr lvl="0" defTabSz="914400" eaLnBrk="0" fontAlgn="base" hangingPunct="0">
              <a:spcAft>
                <a:spcPct val="0"/>
              </a:spcAft>
              <a:defRPr/>
            </a:pPr>
            <a:endParaRPr lang="es-CO" sz="15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defTabSz="914400" eaLnBrk="0" fontAlgn="base" hangingPunct="0">
              <a:spcAft>
                <a:spcPct val="0"/>
              </a:spcAft>
              <a:buAutoNum type="arabicPeriod"/>
              <a:defRPr/>
            </a:pPr>
            <a:endParaRPr lang="es-CO" sz="15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Aft>
                <a:spcPct val="0"/>
              </a:spcAft>
              <a:defRPr/>
            </a:pPr>
            <a:endParaRPr lang="es-CO" sz="15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defTabSz="914400" eaLnBrk="0" fontAlgn="base" hangingPunct="0">
              <a:spcAft>
                <a:spcPct val="0"/>
              </a:spcAft>
              <a:buAutoNum type="arabicPeriod"/>
              <a:defRPr/>
            </a:pPr>
            <a:endParaRPr lang="es-CO" sz="15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defTabSz="914400" eaLnBrk="0" fontAlgn="base" hangingPunct="0">
              <a:spcAft>
                <a:spcPct val="0"/>
              </a:spcAft>
              <a:buAutoNum type="arabicPeriod"/>
              <a:defRPr/>
            </a:pPr>
            <a:endParaRPr lang="es-CO" sz="15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 defTabSz="914400" eaLnBrk="0" fontAlgn="base" hangingPunct="0">
              <a:spcAft>
                <a:spcPct val="0"/>
              </a:spcAft>
              <a:buAutoNum type="arabicPeriod"/>
              <a:defRPr/>
            </a:pPr>
            <a:endParaRPr lang="es-CO" sz="15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defTabSz="914400" eaLnBrk="0" fontAlgn="base" hangingPunct="0">
              <a:spcAft>
                <a:spcPct val="0"/>
              </a:spcAft>
              <a:buAutoNum type="arabicPeriod"/>
              <a:defRPr/>
            </a:pPr>
            <a:endParaRPr lang="es-CO" sz="15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defTabSz="914400" eaLnBrk="0" fontAlgn="base" hangingPunct="0">
              <a:spcAft>
                <a:spcPct val="0"/>
              </a:spcAft>
              <a:buAutoNum type="arabicPeriod"/>
              <a:defRPr/>
            </a:pPr>
            <a:endParaRPr lang="es-CO" sz="15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Aft>
                <a:spcPct val="0"/>
              </a:spcAft>
              <a:defRPr/>
            </a:pPr>
            <a:r>
              <a:rPr lang="es-CO" sz="1050" dirty="0" smtClean="0"/>
              <a:t>        </a:t>
            </a:r>
            <a:r>
              <a:rPr lang="es-CO" sz="1200" dirty="0" smtClean="0"/>
              <a:t>  </a:t>
            </a:r>
          </a:p>
          <a:p>
            <a:pPr lvl="0" defTabSz="914400" eaLnBrk="0" fontAlgn="base" hangingPunct="0">
              <a:spcAft>
                <a:spcPct val="0"/>
              </a:spcAft>
              <a:defRPr/>
            </a:pPr>
            <a:endParaRPr lang="es-CO" sz="1200" dirty="0"/>
          </a:p>
          <a:p>
            <a:pPr lvl="0" defTabSz="914400" eaLnBrk="0" fontAlgn="base" hangingPunct="0">
              <a:spcAft>
                <a:spcPct val="0"/>
              </a:spcAft>
              <a:defRPr/>
            </a:pPr>
            <a:r>
              <a:rPr lang="es-CO" sz="1200" dirty="0"/>
              <a:t> </a:t>
            </a:r>
            <a:r>
              <a:rPr lang="es-CO" sz="1200" dirty="0" smtClean="0"/>
              <a:t>           </a:t>
            </a:r>
          </a:p>
          <a:p>
            <a:pPr lvl="0" defTabSz="914400" eaLnBrk="0" fontAlgn="base" hangingPunct="0">
              <a:spcAft>
                <a:spcPct val="0"/>
              </a:spcAft>
              <a:defRPr/>
            </a:pPr>
            <a:r>
              <a:rPr lang="es-CO" sz="1200" dirty="0"/>
              <a:t> </a:t>
            </a:r>
            <a:r>
              <a:rPr lang="es-CO" sz="1200" dirty="0" smtClean="0"/>
              <a:t>       (*) </a:t>
            </a:r>
            <a:r>
              <a:rPr lang="es-ES_tradnl" sz="1200" dirty="0"/>
              <a:t>La Contaduría General de la </a:t>
            </a:r>
            <a:r>
              <a:rPr lang="es-ES_tradnl" sz="1200" dirty="0" smtClean="0"/>
              <a:t>Nación, </a:t>
            </a:r>
            <a:r>
              <a:rPr lang="es-ES_tradnl" sz="1200" dirty="0"/>
              <a:t>CGN, podría cambiar esta fecha</a:t>
            </a:r>
            <a:endParaRPr lang="es-CO" sz="12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Aft>
                <a:spcPct val="0"/>
              </a:spcAft>
              <a:defRPr/>
            </a:pPr>
            <a:endParaRPr lang="es-CO" sz="15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1843790"/>
              </p:ext>
            </p:extLst>
          </p:nvPr>
        </p:nvGraphicFramePr>
        <p:xfrm>
          <a:off x="1655535" y="1800323"/>
          <a:ext cx="6168781" cy="4533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13405">
                  <a:extLst>
                    <a:ext uri="{9D8B030D-6E8A-4147-A177-3AD203B41FA5}">
                      <a16:colId xmlns:a16="http://schemas.microsoft.com/office/drawing/2014/main" val="197384910"/>
                    </a:ext>
                  </a:extLst>
                </a:gridCol>
                <a:gridCol w="3455376">
                  <a:extLst>
                    <a:ext uri="{9D8B030D-6E8A-4147-A177-3AD203B41FA5}">
                      <a16:colId xmlns:a16="http://schemas.microsoft.com/office/drawing/2014/main" val="43067960"/>
                    </a:ext>
                  </a:extLst>
                </a:gridCol>
              </a:tblGrid>
              <a:tr h="4533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</a:rPr>
                        <a:t>Fecha</a:t>
                      </a: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44450" marR="4445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</a:rPr>
                        <a:t>Proceso en SIIF Nación</a:t>
                      </a: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44450" marR="4445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4289753"/>
                  </a:ext>
                </a:extLst>
              </a:tr>
            </a:tbl>
          </a:graphicData>
        </a:graphic>
      </p:graphicFrame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9097830"/>
              </p:ext>
            </p:extLst>
          </p:nvPr>
        </p:nvGraphicFramePr>
        <p:xfrm>
          <a:off x="1655533" y="2284659"/>
          <a:ext cx="6168782" cy="5482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04615">
                  <a:extLst>
                    <a:ext uri="{9D8B030D-6E8A-4147-A177-3AD203B41FA5}">
                      <a16:colId xmlns:a16="http://schemas.microsoft.com/office/drawing/2014/main" val="495456046"/>
                    </a:ext>
                  </a:extLst>
                </a:gridCol>
                <a:gridCol w="3464167">
                  <a:extLst>
                    <a:ext uri="{9D8B030D-6E8A-4147-A177-3AD203B41FA5}">
                      <a16:colId xmlns:a16="http://schemas.microsoft.com/office/drawing/2014/main" val="3976013775"/>
                    </a:ext>
                  </a:extLst>
                </a:gridCol>
              </a:tblGrid>
              <a:tr h="5482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Hasta el 12 de febrero de </a:t>
                      </a:r>
                      <a:r>
                        <a:rPr lang="es-CO" sz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2021 </a:t>
                      </a:r>
                      <a:r>
                        <a:rPr lang="es-CO" sz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(*)</a:t>
                      </a:r>
                      <a:endParaRPr lang="es-CO" sz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44450" marR="4445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Fecha límite para registros contables de las operaciones del mes de diciembre de </a:t>
                      </a:r>
                      <a:r>
                        <a:rPr lang="es-CO" sz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2020 </a:t>
                      </a:r>
                      <a:r>
                        <a:rPr lang="es-CO" sz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(literal l)</a:t>
                      </a:r>
                      <a:endParaRPr lang="es-CO" sz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44450" marR="4445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7210748"/>
                  </a:ext>
                </a:extLst>
              </a:tr>
            </a:tbl>
          </a:graphicData>
        </a:graphic>
      </p:graphicFrame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9103766"/>
              </p:ext>
            </p:extLst>
          </p:nvPr>
        </p:nvGraphicFramePr>
        <p:xfrm>
          <a:off x="1655533" y="2832913"/>
          <a:ext cx="6168782" cy="4865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97478">
                  <a:extLst>
                    <a:ext uri="{9D8B030D-6E8A-4147-A177-3AD203B41FA5}">
                      <a16:colId xmlns:a16="http://schemas.microsoft.com/office/drawing/2014/main" val="2867319221"/>
                    </a:ext>
                  </a:extLst>
                </a:gridCol>
                <a:gridCol w="3471304">
                  <a:extLst>
                    <a:ext uri="{9D8B030D-6E8A-4147-A177-3AD203B41FA5}">
                      <a16:colId xmlns:a16="http://schemas.microsoft.com/office/drawing/2014/main" val="2636293261"/>
                    </a:ext>
                  </a:extLst>
                </a:gridCol>
              </a:tblGrid>
              <a:tr h="4865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Entre el 08 y el </a:t>
                      </a:r>
                      <a:r>
                        <a:rPr lang="es-CO" sz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15 </a:t>
                      </a:r>
                      <a:r>
                        <a:rPr lang="es-CO" sz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de marzo de </a:t>
                      </a:r>
                      <a:r>
                        <a:rPr lang="es-CO" sz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2021 </a:t>
                      </a:r>
                      <a:r>
                        <a:rPr lang="es-CO" sz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(*)</a:t>
                      </a:r>
                      <a:endParaRPr lang="es-CO" sz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44450" marR="4445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Cierre periodo contable </a:t>
                      </a:r>
                      <a:r>
                        <a:rPr lang="es-CO" sz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2020 </a:t>
                      </a:r>
                      <a:r>
                        <a:rPr lang="es-CO" sz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(literal m)</a:t>
                      </a:r>
                      <a:endParaRPr lang="es-CO" sz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44450" marR="4445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87419"/>
                  </a:ext>
                </a:extLst>
              </a:tr>
            </a:tbl>
          </a:graphicData>
        </a:graphic>
      </p:graphicFrame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3916822"/>
              </p:ext>
            </p:extLst>
          </p:nvPr>
        </p:nvGraphicFramePr>
        <p:xfrm>
          <a:off x="1655534" y="3319428"/>
          <a:ext cx="6168781" cy="5844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04614">
                  <a:extLst>
                    <a:ext uri="{9D8B030D-6E8A-4147-A177-3AD203B41FA5}">
                      <a16:colId xmlns:a16="http://schemas.microsoft.com/office/drawing/2014/main" val="3841168872"/>
                    </a:ext>
                  </a:extLst>
                </a:gridCol>
                <a:gridCol w="3464167">
                  <a:extLst>
                    <a:ext uri="{9D8B030D-6E8A-4147-A177-3AD203B41FA5}">
                      <a16:colId xmlns:a16="http://schemas.microsoft.com/office/drawing/2014/main" val="972637227"/>
                    </a:ext>
                  </a:extLst>
                </a:gridCol>
              </a:tblGrid>
              <a:tr h="584456">
                <a:tc>
                  <a:txBody>
                    <a:bodyPr/>
                    <a:lstStyle/>
                    <a:p>
                      <a:pPr lvl="1" algn="ctr">
                        <a:spcAft>
                          <a:spcPts val="0"/>
                        </a:spcAft>
                      </a:pPr>
                      <a:r>
                        <a:rPr lang="es-CO" sz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Entre el </a:t>
                      </a:r>
                      <a:r>
                        <a:rPr lang="es-CO" sz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16 </a:t>
                      </a:r>
                      <a:r>
                        <a:rPr lang="es-CO" sz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y el </a:t>
                      </a:r>
                      <a:r>
                        <a:rPr lang="es-CO" sz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19 </a:t>
                      </a:r>
                      <a:r>
                        <a:rPr lang="es-CO" sz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de marzo de </a:t>
                      </a:r>
                      <a:r>
                        <a:rPr lang="es-CO" sz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2021 </a:t>
                      </a:r>
                      <a:r>
                        <a:rPr lang="es-CO" sz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(*)</a:t>
                      </a:r>
                      <a:endParaRPr lang="es-CO" sz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44450" marR="4445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Cargue de saldos iniciales </a:t>
                      </a:r>
                      <a:r>
                        <a:rPr lang="es-CO" sz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2021 </a:t>
                      </a:r>
                      <a:r>
                        <a:rPr lang="es-CO" sz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(literal n)</a:t>
                      </a:r>
                      <a:endParaRPr lang="es-CO" sz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44450" marR="4445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8696575"/>
                  </a:ext>
                </a:extLst>
              </a:tr>
            </a:tbl>
          </a:graphicData>
        </a:graphic>
      </p:graphicFrame>
      <p:pic>
        <p:nvPicPr>
          <p:cNvPr id="20" name="Hand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593" y="3113906"/>
            <a:ext cx="1698562" cy="166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370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o 14"/>
          <p:cNvGrpSpPr/>
          <p:nvPr/>
        </p:nvGrpSpPr>
        <p:grpSpPr>
          <a:xfrm>
            <a:off x="115614" y="606669"/>
            <a:ext cx="9028385" cy="4438297"/>
            <a:chOff x="1304439" y="1722364"/>
            <a:chExt cx="7943857" cy="4156077"/>
          </a:xfrm>
          <a:solidFill>
            <a:schemeClr val="bg1"/>
          </a:solidFill>
        </p:grpSpPr>
        <p:sp>
          <p:nvSpPr>
            <p:cNvPr id="16" name="Rectangle 52"/>
            <p:cNvSpPr>
              <a:spLocks noChangeAspect="1"/>
            </p:cNvSpPr>
            <p:nvPr/>
          </p:nvSpPr>
          <p:spPr>
            <a:xfrm>
              <a:off x="1304439" y="1722364"/>
              <a:ext cx="7943857" cy="4156077"/>
            </a:xfrm>
            <a:prstGeom prst="rect">
              <a:avLst/>
            </a:prstGeom>
            <a:solidFill>
              <a:srgbClr val="A2D4E2"/>
            </a:solidFill>
            <a:ln w="38100"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7" name="Rectangle 89"/>
            <p:cNvSpPr>
              <a:spLocks noChangeAspect="1"/>
            </p:cNvSpPr>
            <p:nvPr/>
          </p:nvSpPr>
          <p:spPr>
            <a:xfrm>
              <a:off x="1403411" y="1816852"/>
              <a:ext cx="7678427" cy="383522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  <a:p>
              <a:pPr algn="ctr"/>
              <a:endParaRPr lang="en-US" sz="1350" dirty="0" smtClean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  <a:p>
              <a:pPr algn="ctr"/>
              <a:endParaRPr lang="en-US" sz="1350" dirty="0" smtClean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  <a:p>
              <a:pPr algn="ctr"/>
              <a:endParaRPr lang="en-US" sz="1350" dirty="0" smtClean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  <a:p>
              <a:pPr algn="ctr"/>
              <a:endParaRPr lang="en-US" sz="1350" dirty="0" smtClean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  <a:p>
              <a:pPr algn="ctr"/>
              <a:endParaRPr lang="en-US" sz="1350" dirty="0" smtClean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  <a:p>
              <a:pPr algn="ctr"/>
              <a:endParaRPr lang="en-US" sz="1350" dirty="0" smtClean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  <a:p>
              <a:pPr algn="ctr"/>
              <a:endParaRPr lang="en-US" sz="1350" dirty="0" smtClean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  <a:p>
              <a:pPr algn="ctr"/>
              <a:endParaRPr lang="en-US" sz="1350" dirty="0" smtClean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  <a:p>
              <a:pPr algn="ctr"/>
              <a:endParaRPr lang="en-US" sz="1350" dirty="0" smtClean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  <a:p>
              <a:pPr algn="ctr"/>
              <a:r>
                <a:rPr lang="en-US" sz="1400" dirty="0" smtClean="0">
                  <a:solidFill>
                    <a:srgbClr val="FF0000"/>
                  </a:solidFill>
                </a:rPr>
                <a:t>Sistema </a:t>
              </a:r>
              <a:r>
                <a:rPr lang="en-US" sz="1400" dirty="0" smtClean="0">
                  <a:solidFill>
                    <a:srgbClr val="FF0000"/>
                  </a:solidFill>
                </a:rPr>
                <a:t>Cuenta </a:t>
              </a:r>
              <a:r>
                <a:rPr lang="en-US" sz="1400" dirty="0" err="1" smtClean="0">
                  <a:solidFill>
                    <a:srgbClr val="FF0000"/>
                  </a:solidFill>
                </a:rPr>
                <a:t>Única</a:t>
              </a:r>
              <a:r>
                <a:rPr lang="en-US" sz="1400" dirty="0" smtClean="0">
                  <a:solidFill>
                    <a:srgbClr val="FF0000"/>
                  </a:solidFill>
                </a:rPr>
                <a:t> Nacional (SCUN)/</a:t>
              </a:r>
              <a:r>
                <a:rPr lang="en-US" sz="1400" dirty="0" err="1" smtClean="0">
                  <a:solidFill>
                    <a:srgbClr val="FF0000"/>
                  </a:solidFill>
                </a:rPr>
                <a:t>Consulta</a:t>
              </a:r>
              <a:r>
                <a:rPr lang="en-US" sz="1400" dirty="0" smtClean="0">
                  <a:solidFill>
                    <a:srgbClr val="FF0000"/>
                  </a:solidFill>
                </a:rPr>
                <a:t>/Ordenes de Pago/</a:t>
              </a:r>
              <a:r>
                <a:rPr lang="en-US" sz="1400" dirty="0" err="1" smtClean="0">
                  <a:solidFill>
                    <a:srgbClr val="FF0000"/>
                  </a:solidFill>
                </a:rPr>
                <a:t>Traslados</a:t>
              </a:r>
              <a:r>
                <a:rPr lang="en-US" sz="1400" dirty="0" smtClean="0">
                  <a:solidFill>
                    <a:srgbClr val="FF0000"/>
                  </a:solidFill>
                </a:rPr>
                <a:t> </a:t>
              </a:r>
              <a:r>
                <a:rPr lang="en-US" sz="1400" dirty="0" err="1" smtClean="0">
                  <a:solidFill>
                    <a:srgbClr val="FF0000"/>
                  </a:solidFill>
                </a:rPr>
                <a:t>pendientes</a:t>
              </a:r>
              <a:r>
                <a:rPr lang="en-US" sz="1400" dirty="0" smtClean="0">
                  <a:solidFill>
                    <a:srgbClr val="FF0000"/>
                  </a:solidFill>
                </a:rPr>
                <a:t> de </a:t>
              </a:r>
              <a:r>
                <a:rPr lang="en-US" sz="1400" dirty="0" err="1" smtClean="0">
                  <a:solidFill>
                    <a:srgbClr val="FF0000"/>
                  </a:solidFill>
                </a:rPr>
                <a:t>legalizar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18" name="Imagen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" y="606668"/>
            <a:ext cx="1055079" cy="791309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949567" y="877203"/>
            <a:ext cx="7795037" cy="10095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>
            <a:solidFill>
              <a:srgbClr val="3366CC">
                <a:alpha val="98000"/>
              </a:srgbClr>
            </a:solidFill>
          </a:ln>
        </p:spPr>
        <p:txBody>
          <a:bodyPr wrap="square">
            <a:spAutoFit/>
          </a:bodyPr>
          <a:lstStyle/>
          <a:p>
            <a:pPr lvl="0" defTabSz="9144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s-CO" sz="16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Procesos </a:t>
            </a:r>
            <a:r>
              <a:rPr lang="es-CO" sz="1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CO" sz="16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Pagos</a:t>
            </a:r>
            <a:endParaRPr lang="es-CO" sz="16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just" defTabSz="9144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s-ES" dirty="0" smtClean="0"/>
              <a:t>Durante 2020 se deben concluir </a:t>
            </a:r>
            <a:r>
              <a:rPr lang="es-ES" dirty="0"/>
              <a:t>los procesos de pagos de ordenes de pagos (presupuestales y no presupuestales) que hayan sido trasladadas a </a:t>
            </a:r>
            <a:r>
              <a:rPr lang="es-ES" dirty="0" smtClean="0"/>
              <a:t>pagaduría</a:t>
            </a:r>
            <a:r>
              <a:rPr lang="es-ES" dirty="0"/>
              <a:t>, es decir las </a:t>
            </a:r>
            <a:r>
              <a:rPr lang="es-ES" dirty="0" smtClean="0"/>
              <a:t>extensivas.  Guía publicado el 24-10-2011.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827" y="1938899"/>
            <a:ext cx="7006281" cy="2244218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360027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>
                <a:solidFill>
                  <a:srgbClr val="FF0000"/>
                </a:solidFill>
              </a:rPr>
              <a:t>Ruta Consulta Ordenes de pago Traspaso pagaduría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797388"/>
            <a:ext cx="8293100" cy="401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25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4000">
        <p14:rippl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o 14"/>
          <p:cNvGrpSpPr/>
          <p:nvPr/>
        </p:nvGrpSpPr>
        <p:grpSpPr>
          <a:xfrm>
            <a:off x="42731" y="569810"/>
            <a:ext cx="9003298" cy="4334607"/>
            <a:chOff x="1304440" y="1722364"/>
            <a:chExt cx="7382360" cy="4058980"/>
          </a:xfrm>
        </p:grpSpPr>
        <p:sp>
          <p:nvSpPr>
            <p:cNvPr id="16" name="Rectangle 52"/>
            <p:cNvSpPr>
              <a:spLocks noChangeAspect="1"/>
            </p:cNvSpPr>
            <p:nvPr/>
          </p:nvSpPr>
          <p:spPr>
            <a:xfrm>
              <a:off x="1304440" y="1722364"/>
              <a:ext cx="7382360" cy="4058980"/>
            </a:xfrm>
            <a:prstGeom prst="rect">
              <a:avLst/>
            </a:prstGeom>
            <a:solidFill>
              <a:srgbClr val="A2D4E2"/>
            </a:solidFill>
            <a:ln w="38100"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7" name="Rectangle 89"/>
            <p:cNvSpPr>
              <a:spLocks noChangeAspect="1"/>
            </p:cNvSpPr>
            <p:nvPr/>
          </p:nvSpPr>
          <p:spPr>
            <a:xfrm>
              <a:off x="1430068" y="1804642"/>
              <a:ext cx="7149621" cy="38943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</p:grpSp>
      <p:pic>
        <p:nvPicPr>
          <p:cNvPr id="18" name="Imagen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36390"/>
            <a:ext cx="923192" cy="741421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435429" y="802483"/>
            <a:ext cx="8338457" cy="4130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lvl="0" indent="-609600" defTabSz="9144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s-CO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Documentos de Recaudos por Clasificar (</a:t>
            </a:r>
            <a:r>
              <a:rPr lang="es-CO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DRxC</a:t>
            </a:r>
            <a:r>
              <a:rPr lang="es-CO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609600" lvl="0" indent="-609600" defTabSz="9144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es-ES" sz="14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s-ES" sz="1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Que los valores </a:t>
            </a: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ES" sz="1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los </a:t>
            </a:r>
            <a:r>
              <a:rPr lang="es-ES" sz="1400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DRxC</a:t>
            </a:r>
            <a:r>
              <a:rPr lang="es-ES" sz="1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que sean generados en la entidad (Recursos propios o Nación SSF) o por la DTN (Nación CSF) se les debe identificar su concepto y clasificarlos en 2020, ya sea en:</a:t>
            </a:r>
          </a:p>
          <a:p>
            <a:pPr lvl="0" defTabSz="9144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es-ES" sz="14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 defTabSz="9144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es-ES" sz="1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Reintegros </a:t>
            </a: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 pagos </a:t>
            </a:r>
            <a:r>
              <a:rPr lang="es-ES" sz="1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presupuestales de </a:t>
            </a: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la </a:t>
            </a:r>
            <a:r>
              <a:rPr lang="es-ES" sz="1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vigencia</a:t>
            </a:r>
          </a:p>
          <a:p>
            <a:pPr marL="285750" lvl="0" indent="-285750" defTabSz="9144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es-ES" sz="1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Reintegros </a:t>
            </a: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 pagos </a:t>
            </a:r>
            <a:r>
              <a:rPr lang="es-ES" sz="1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no presupuestales</a:t>
            </a:r>
            <a:endParaRPr lang="es-ES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 defTabSz="9144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es-CO" sz="1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Recaudos </a:t>
            </a:r>
            <a:r>
              <a:rPr lang="es-CO" sz="1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CO" sz="1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Ingresos (tener en cuenta vigencias anteriores)</a:t>
            </a:r>
          </a:p>
          <a:p>
            <a:pPr marL="285750" lvl="0" indent="-285750" defTabSz="9144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es-CO" sz="1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Acreedores Varios</a:t>
            </a:r>
            <a:endParaRPr lang="es-CO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es-CO" sz="14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s-ES" sz="1600" dirty="0" smtClean="0">
                <a:solidFill>
                  <a:schemeClr val="accent1">
                    <a:lumMod val="75000"/>
                  </a:schemeClr>
                </a:solidFill>
              </a:rPr>
              <a:t>Para </a:t>
            </a:r>
            <a:r>
              <a:rPr lang="es-ES" sz="1600" dirty="0">
                <a:solidFill>
                  <a:schemeClr val="accent1">
                    <a:lumMod val="75000"/>
                  </a:schemeClr>
                </a:solidFill>
              </a:rPr>
              <a:t>a</a:t>
            </a:r>
            <a:r>
              <a:rPr lang="es-ES" sz="1600" dirty="0" smtClean="0">
                <a:solidFill>
                  <a:schemeClr val="accent1">
                    <a:lumMod val="75000"/>
                  </a:schemeClr>
                </a:solidFill>
              </a:rPr>
              <a:t>quellos </a:t>
            </a:r>
            <a:r>
              <a:rPr lang="es-ES" sz="1600" dirty="0" err="1" smtClean="0">
                <a:solidFill>
                  <a:schemeClr val="accent1">
                    <a:lumMod val="75000"/>
                  </a:schemeClr>
                </a:solidFill>
              </a:rPr>
              <a:t>DRxC</a:t>
            </a:r>
            <a:r>
              <a:rPr lang="es-ES" sz="1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sz="1600" dirty="0">
                <a:solidFill>
                  <a:schemeClr val="accent1">
                    <a:lumMod val="75000"/>
                  </a:schemeClr>
                </a:solidFill>
              </a:rPr>
              <a:t>asignados por la </a:t>
            </a:r>
            <a:r>
              <a:rPr lang="es-ES" sz="1600" b="1" dirty="0">
                <a:solidFill>
                  <a:schemeClr val="accent1">
                    <a:lumMod val="75000"/>
                  </a:schemeClr>
                </a:solidFill>
              </a:rPr>
              <a:t>DTN</a:t>
            </a:r>
            <a:r>
              <a:rPr lang="es-ES" sz="1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sz="1600" dirty="0" smtClean="0">
                <a:solidFill>
                  <a:schemeClr val="accent1">
                    <a:lumMod val="75000"/>
                  </a:schemeClr>
                </a:solidFill>
              </a:rPr>
              <a:t>que no hayan sido identificados </a:t>
            </a:r>
            <a:r>
              <a:rPr lang="es-ES" sz="1600" dirty="0">
                <a:solidFill>
                  <a:schemeClr val="accent1">
                    <a:lumMod val="75000"/>
                  </a:schemeClr>
                </a:solidFill>
              </a:rPr>
              <a:t>y clasificados </a:t>
            </a:r>
            <a:r>
              <a:rPr lang="es-ES" sz="1600" dirty="0" smtClean="0">
                <a:solidFill>
                  <a:schemeClr val="accent1">
                    <a:lumMod val="75000"/>
                  </a:schemeClr>
                </a:solidFill>
              </a:rPr>
              <a:t>en 2020 por la Entidad las áreas contables deber realizar registro contable manual.</a:t>
            </a:r>
          </a:p>
          <a:p>
            <a:pPr lvl="0" defTabSz="9144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s-ES" sz="1600" dirty="0" err="1" smtClean="0">
                <a:solidFill>
                  <a:srgbClr val="FF0000"/>
                </a:solidFill>
              </a:rPr>
              <a:t>Gestion</a:t>
            </a:r>
            <a:r>
              <a:rPr lang="es-ES" sz="1600" dirty="0" smtClean="0">
                <a:solidFill>
                  <a:srgbClr val="FF0000"/>
                </a:solidFill>
              </a:rPr>
              <a:t> de Ingresos / Reportes / Recaudos por Clasificar</a:t>
            </a:r>
            <a:endParaRPr lang="es-ES" sz="1600" dirty="0" smtClean="0">
              <a:solidFill>
                <a:srgbClr val="FF0000"/>
              </a:solidFill>
            </a:endParaRPr>
          </a:p>
          <a:p>
            <a:pPr lvl="0" defTabSz="9144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s-ES" sz="1600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</a:p>
          <a:p>
            <a:pPr lvl="0" defTabSz="9144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sz="1600" dirty="0" smtClean="0">
                <a:solidFill>
                  <a:schemeClr val="accent1">
                    <a:lumMod val="75000"/>
                  </a:schemeClr>
                </a:solidFill>
              </a:rPr>
              <a:t>               5720  Operaciones de enlace con la DTN</a:t>
            </a:r>
          </a:p>
          <a:p>
            <a:pPr lvl="0" defTabSz="9144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s-ES" sz="1600" dirty="0" smtClean="0">
                <a:solidFill>
                  <a:schemeClr val="accent1">
                    <a:lumMod val="75000"/>
                  </a:schemeClr>
                </a:solidFill>
              </a:rPr>
              <a:t>                 (</a:t>
            </a:r>
            <a:r>
              <a:rPr lang="es-ES" sz="1600" b="1" i="1" dirty="0" smtClean="0">
                <a:solidFill>
                  <a:schemeClr val="accent1">
                    <a:lumMod val="75000"/>
                  </a:schemeClr>
                </a:solidFill>
              </a:rPr>
              <a:t>PCI - REL DTN</a:t>
            </a:r>
            <a:r>
              <a:rPr lang="es-ES" sz="1600" dirty="0" smtClean="0">
                <a:solidFill>
                  <a:schemeClr val="accent1">
                    <a:lumMod val="75000"/>
                  </a:schemeClr>
                </a:solidFill>
              </a:rPr>
              <a:t>)           </a:t>
            </a:r>
          </a:p>
          <a:p>
            <a:pPr lvl="0" defTabSz="9144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s-ES" sz="1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lvl="0" defTabSz="9144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es-ES" sz="1600" dirty="0" smtClean="0">
                <a:solidFill>
                  <a:schemeClr val="accent1">
                    <a:lumMod val="75000"/>
                  </a:schemeClr>
                </a:solidFill>
              </a:rPr>
              <a:t>240720...  Recaudos por Clasificar</a:t>
            </a:r>
            <a:endParaRPr lang="es-CO" sz="16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brir llave 1"/>
          <p:cNvSpPr/>
          <p:nvPr/>
        </p:nvSpPr>
        <p:spPr>
          <a:xfrm>
            <a:off x="852853" y="3780692"/>
            <a:ext cx="541419" cy="1035744"/>
          </a:xfrm>
          <a:prstGeom prst="leftBrac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41446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2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2000"/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2000"/>
                                        <p:tgtEl>
                                          <p:spTgt spid="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5" dur="2000"/>
                                        <p:tgtEl>
                                          <p:spTgt spid="1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8" dur="2000"/>
                                        <p:tgtEl>
                                          <p:spTgt spid="1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1" dur="2000"/>
                                        <p:tgtEl>
                                          <p:spTgt spid="1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O" dirty="0" smtClean="0">
                <a:solidFill>
                  <a:srgbClr val="FF0000"/>
                </a:solidFill>
              </a:rPr>
              <a:t>DRxC saldos por imputar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9" name="Marcador de contenido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779" y="797388"/>
            <a:ext cx="8639503" cy="4216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85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4000">
        <p14:rippl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o 14"/>
          <p:cNvGrpSpPr/>
          <p:nvPr/>
        </p:nvGrpSpPr>
        <p:grpSpPr>
          <a:xfrm>
            <a:off x="123092" y="773781"/>
            <a:ext cx="8713177" cy="4334607"/>
            <a:chOff x="1304440" y="1722364"/>
            <a:chExt cx="7382360" cy="4058980"/>
          </a:xfrm>
        </p:grpSpPr>
        <p:sp>
          <p:nvSpPr>
            <p:cNvPr id="16" name="Rectangle 52"/>
            <p:cNvSpPr>
              <a:spLocks noChangeAspect="1"/>
            </p:cNvSpPr>
            <p:nvPr/>
          </p:nvSpPr>
          <p:spPr>
            <a:xfrm>
              <a:off x="1304440" y="1722364"/>
              <a:ext cx="7382360" cy="4058980"/>
            </a:xfrm>
            <a:prstGeom prst="rect">
              <a:avLst/>
            </a:prstGeom>
            <a:solidFill>
              <a:srgbClr val="94C4F0"/>
            </a:solidFill>
            <a:ln w="38100"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7" name="Rectangle 89"/>
            <p:cNvSpPr>
              <a:spLocks noChangeAspect="1"/>
            </p:cNvSpPr>
            <p:nvPr/>
          </p:nvSpPr>
          <p:spPr>
            <a:xfrm>
              <a:off x="1490675" y="1812875"/>
              <a:ext cx="6987542" cy="38334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</p:grpSp>
      <p:pic>
        <p:nvPicPr>
          <p:cNvPr id="18" name="Imagen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3781"/>
            <a:ext cx="1101891" cy="826419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696686" y="932314"/>
            <a:ext cx="8016491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es-CO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s-CO" sz="8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defTabSz="273050"/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Cajas Menores </a:t>
            </a:r>
          </a:p>
          <a:p>
            <a:endParaRPr lang="es-ES" sz="1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809625" lvl="1" indent="-361950">
              <a:buFont typeface="Wingdings" panose="05000000000000000000" pitchFamily="2" charset="2"/>
              <a:buChar char="q"/>
              <a:tabLst>
                <a:tab pos="1073150" algn="l"/>
              </a:tabLst>
            </a:pP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Legalizar las Cajas menores en 2020 (plazos establecidos)</a:t>
            </a:r>
          </a:p>
          <a:p>
            <a:endParaRPr lang="es-CO" sz="14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720725" indent="-273050" defTabSz="404813">
              <a:buFont typeface="Wingdings" panose="05000000000000000000" pitchFamily="2" charset="2"/>
              <a:buChar char="q"/>
            </a:pPr>
            <a:r>
              <a:rPr lang="es-CO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Consignar los sobrantes y deducciones de caja menor en 2020 a la tesorería que 	corresponda:   </a:t>
            </a:r>
          </a:p>
          <a:p>
            <a:pPr marL="984250" indent="-87313">
              <a:buFont typeface="Wingdings" panose="05000000000000000000" pitchFamily="2" charset="2"/>
              <a:buChar char="ü"/>
            </a:pP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 Entidad (propios o Nacion SSF) </a:t>
            </a:r>
          </a:p>
          <a:p>
            <a:pPr marL="984250" indent="-87313">
              <a:buFont typeface="Wingdings" panose="05000000000000000000" pitchFamily="2" charset="2"/>
              <a:buChar char="ü"/>
            </a:pPr>
            <a:r>
              <a:rPr lang="es-ES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DTN (Nacion CSF)</a:t>
            </a:r>
            <a:endParaRPr lang="es-CO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s-CO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809625" indent="-361950">
              <a:buFont typeface="Wingdings" panose="05000000000000000000" pitchFamily="2" charset="2"/>
              <a:buChar char="q"/>
            </a:pPr>
            <a:r>
              <a:rPr lang="es-CO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Registrar Reintegro Presupuestal de gasto - </a:t>
            </a: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Caja menor en 2020</a:t>
            </a:r>
          </a:p>
          <a:p>
            <a:pPr marL="447675"/>
            <a:endParaRPr lang="es-ES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809625" indent="-361950">
              <a:buFont typeface="Wingdings" panose="05000000000000000000" pitchFamily="2" charset="2"/>
              <a:buChar char="q"/>
            </a:pPr>
            <a:r>
              <a:rPr lang="es-CO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Registrar </a:t>
            </a:r>
            <a:r>
              <a:rPr lang="es-CO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la 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Causación Deducciones Caja menor en 2020</a:t>
            </a:r>
            <a:endParaRPr lang="es-CO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601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o 14"/>
          <p:cNvGrpSpPr/>
          <p:nvPr/>
        </p:nvGrpSpPr>
        <p:grpSpPr>
          <a:xfrm>
            <a:off x="307730" y="606669"/>
            <a:ext cx="8713177" cy="4334607"/>
            <a:chOff x="1304440" y="1722364"/>
            <a:chExt cx="7382360" cy="4058980"/>
          </a:xfrm>
        </p:grpSpPr>
        <p:sp>
          <p:nvSpPr>
            <p:cNvPr id="16" name="Rectangle 52"/>
            <p:cNvSpPr>
              <a:spLocks noChangeAspect="1"/>
            </p:cNvSpPr>
            <p:nvPr/>
          </p:nvSpPr>
          <p:spPr>
            <a:xfrm>
              <a:off x="1304440" y="1722364"/>
              <a:ext cx="7382360" cy="4058980"/>
            </a:xfrm>
            <a:prstGeom prst="rect">
              <a:avLst/>
            </a:prstGeom>
            <a:solidFill>
              <a:srgbClr val="A2D4E2"/>
            </a:solidFill>
            <a:ln w="38100"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7" name="Rectangle 89"/>
            <p:cNvSpPr>
              <a:spLocks noChangeAspect="1"/>
            </p:cNvSpPr>
            <p:nvPr/>
          </p:nvSpPr>
          <p:spPr>
            <a:xfrm>
              <a:off x="1483225" y="1829395"/>
              <a:ext cx="7143979" cy="3728428"/>
            </a:xfrm>
            <a:prstGeom prst="rect">
              <a:avLst/>
            </a:prstGeom>
            <a:solidFill>
              <a:srgbClr val="DBE6FC"/>
            </a:solidFill>
            <a:ln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</p:grpSp>
      <p:pic>
        <p:nvPicPr>
          <p:cNvPr id="18" name="Imagen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4990"/>
            <a:ext cx="914400" cy="685800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791308" y="947703"/>
            <a:ext cx="8053754" cy="346248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defTabSz="914400" eaLnBrk="0" fontAlgn="base" hangingPunct="0">
              <a:spcAft>
                <a:spcPct val="0"/>
              </a:spcAft>
              <a:defRPr/>
            </a:pPr>
            <a:endParaRPr lang="es-ES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defTabSz="914400" eaLnBrk="0" fontAlgn="base" hangingPunct="0">
              <a:spcAft>
                <a:spcPct val="0"/>
              </a:spcAft>
              <a:defRPr/>
            </a:pPr>
            <a:r>
              <a:rPr lang="es-ES" sz="1600" b="1" dirty="0" smtClean="0">
                <a:solidFill>
                  <a:schemeClr val="accent1">
                    <a:lumMod val="75000"/>
                  </a:schemeClr>
                </a:solidFill>
              </a:rPr>
              <a:t>Registro </a:t>
            </a:r>
            <a:r>
              <a:rPr lang="es-ES" sz="1600" b="1" dirty="0">
                <a:solidFill>
                  <a:schemeClr val="accent1">
                    <a:lumMod val="75000"/>
                  </a:schemeClr>
                </a:solidFill>
              </a:rPr>
              <a:t>de los excedentes financieros aprobados por el CONPES </a:t>
            </a:r>
            <a:endParaRPr lang="es-CO" sz="16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Aft>
                <a:spcPct val="0"/>
              </a:spcAft>
              <a:defRPr/>
            </a:pPr>
            <a:endParaRPr lang="es-CO" sz="17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defTabSz="914400" eaLnBrk="0" fontAlgn="base" hangingPunct="0">
              <a:spcAft>
                <a:spcPct val="0"/>
              </a:spcAft>
              <a:defRPr/>
            </a:pPr>
            <a:r>
              <a:rPr lang="es-CO" sz="1700" b="1" dirty="0" smtClean="0">
                <a:solidFill>
                  <a:schemeClr val="accent1">
                    <a:lumMod val="75000"/>
                  </a:schemeClr>
                </a:solidFill>
              </a:rPr>
              <a:t>Cruce contable entre </a:t>
            </a:r>
            <a:r>
              <a:rPr lang="es-CO" sz="1700" b="1" dirty="0">
                <a:solidFill>
                  <a:schemeClr val="accent1">
                    <a:lumMod val="75000"/>
                  </a:schemeClr>
                </a:solidFill>
              </a:rPr>
              <a:t>valores </a:t>
            </a:r>
            <a:r>
              <a:rPr lang="es-CO" sz="1700" b="1" dirty="0" smtClean="0">
                <a:solidFill>
                  <a:schemeClr val="accent1">
                    <a:lumMod val="75000"/>
                  </a:schemeClr>
                </a:solidFill>
              </a:rPr>
              <a:t>retenidos x </a:t>
            </a:r>
            <a:r>
              <a:rPr lang="es-CO" sz="1700" b="1" dirty="0">
                <a:solidFill>
                  <a:schemeClr val="accent1">
                    <a:lumMod val="75000"/>
                  </a:schemeClr>
                </a:solidFill>
              </a:rPr>
              <a:t>retenciones contra </a:t>
            </a:r>
            <a:r>
              <a:rPr lang="es-CO" sz="1700" b="1" dirty="0" smtClean="0">
                <a:solidFill>
                  <a:schemeClr val="accent1">
                    <a:lumMod val="75000"/>
                  </a:schemeClr>
                </a:solidFill>
              </a:rPr>
              <a:t>pagados</a:t>
            </a:r>
          </a:p>
          <a:p>
            <a:pPr lvl="0" defTabSz="914400" eaLnBrk="0" fontAlgn="base" hangingPunct="0">
              <a:spcAft>
                <a:spcPct val="0"/>
              </a:spcAft>
              <a:defRPr/>
            </a:pPr>
            <a:endParaRPr lang="es-CO" sz="17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defTabSz="914400" eaLnBrk="0" fontAlgn="base" hangingPunct="0">
              <a:spcAft>
                <a:spcPct val="0"/>
              </a:spcAft>
              <a:tabLst>
                <a:tab pos="273050" algn="l"/>
              </a:tabLst>
              <a:defRPr/>
            </a:pPr>
            <a:r>
              <a:rPr lang="es-ES" sz="1700" b="1" dirty="0" smtClean="0">
                <a:solidFill>
                  <a:schemeClr val="accent1">
                    <a:lumMod val="75000"/>
                  </a:schemeClr>
                </a:solidFill>
              </a:rPr>
              <a:t>EPC(s</a:t>
            </a:r>
            <a:r>
              <a:rPr lang="es-ES" sz="1700" b="1" dirty="0">
                <a:solidFill>
                  <a:schemeClr val="accent1">
                    <a:lumMod val="75000"/>
                  </a:schemeClr>
                </a:solidFill>
              </a:rPr>
              <a:t>) que son usuarias del SPGR (Sistema de </a:t>
            </a:r>
            <a:r>
              <a:rPr lang="es-ES" sz="1700" b="1" dirty="0" smtClean="0">
                <a:solidFill>
                  <a:schemeClr val="accent1">
                    <a:lumMod val="75000"/>
                  </a:schemeClr>
                </a:solidFill>
              </a:rPr>
              <a:t>Presupuesto </a:t>
            </a:r>
            <a:r>
              <a:rPr lang="es-ES" sz="1700" b="1" dirty="0">
                <a:solidFill>
                  <a:schemeClr val="accent1">
                    <a:lumMod val="75000"/>
                  </a:schemeClr>
                </a:solidFill>
              </a:rPr>
              <a:t>y Giro de </a:t>
            </a:r>
            <a:r>
              <a:rPr lang="es-ES" sz="1700" b="1" dirty="0" smtClean="0">
                <a:solidFill>
                  <a:schemeClr val="accent1">
                    <a:lumMod val="75000"/>
                  </a:schemeClr>
                </a:solidFill>
              </a:rPr>
              <a:t>Regalías</a:t>
            </a:r>
            <a:r>
              <a:rPr lang="es-ES" sz="1700" b="1" dirty="0">
                <a:solidFill>
                  <a:schemeClr val="accent1">
                    <a:lumMod val="75000"/>
                  </a:schemeClr>
                </a:solidFill>
              </a:rPr>
              <a:t>) </a:t>
            </a:r>
            <a:r>
              <a:rPr lang="es-ES" sz="1700" b="1" dirty="0" smtClean="0">
                <a:solidFill>
                  <a:schemeClr val="accent1">
                    <a:lumMod val="75000"/>
                  </a:schemeClr>
                </a:solidFill>
              </a:rPr>
              <a:t>deben </a:t>
            </a:r>
            <a:r>
              <a:rPr lang="es-ES" sz="1700" b="1" dirty="0">
                <a:solidFill>
                  <a:schemeClr val="accent1">
                    <a:lumMod val="75000"/>
                  </a:schemeClr>
                </a:solidFill>
              </a:rPr>
              <a:t>incorporar esa </a:t>
            </a:r>
            <a:r>
              <a:rPr lang="es-ES" sz="1700" b="1" dirty="0" smtClean="0">
                <a:solidFill>
                  <a:schemeClr val="accent1">
                    <a:lumMod val="75000"/>
                  </a:schemeClr>
                </a:solidFill>
              </a:rPr>
              <a:t>información </a:t>
            </a:r>
            <a:r>
              <a:rPr lang="es-ES" sz="1700" b="1" dirty="0">
                <a:solidFill>
                  <a:schemeClr val="accent1">
                    <a:lumMod val="75000"/>
                  </a:schemeClr>
                </a:solidFill>
              </a:rPr>
              <a:t>en SIIF Nacion. </a:t>
            </a:r>
            <a:endParaRPr lang="es-CO" sz="17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Aft>
                <a:spcPct val="0"/>
              </a:spcAft>
              <a:defRPr/>
            </a:pPr>
            <a:endParaRPr lang="es-CO" sz="17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Aft>
                <a:spcPct val="0"/>
              </a:spcAft>
              <a:defRPr/>
            </a:pPr>
            <a:r>
              <a:rPr lang="es-CO" sz="1700" b="1" dirty="0" smtClean="0">
                <a:solidFill>
                  <a:schemeClr val="accent1">
                    <a:lumMod val="75000"/>
                  </a:schemeClr>
                </a:solidFill>
              </a:rPr>
              <a:t>Conciliación </a:t>
            </a:r>
            <a:r>
              <a:rPr lang="es-CO" sz="1700" b="1" dirty="0">
                <a:solidFill>
                  <a:schemeClr val="accent1">
                    <a:lumMod val="75000"/>
                  </a:schemeClr>
                </a:solidFill>
              </a:rPr>
              <a:t>de los códigos contables </a:t>
            </a:r>
            <a:r>
              <a:rPr lang="es-CO" sz="1700" b="1" dirty="0" smtClean="0">
                <a:solidFill>
                  <a:schemeClr val="accent1">
                    <a:lumMod val="75000"/>
                  </a:schemeClr>
                </a:solidFill>
              </a:rPr>
              <a:t>recíprocos </a:t>
            </a:r>
            <a:r>
              <a:rPr lang="es-CO" sz="1700" b="1" dirty="0">
                <a:solidFill>
                  <a:schemeClr val="accent1">
                    <a:lumMod val="75000"/>
                  </a:schemeClr>
                </a:solidFill>
              </a:rPr>
              <a:t>entre entidades </a:t>
            </a:r>
            <a:r>
              <a:rPr lang="es-CO" sz="1700" b="1" dirty="0" smtClean="0">
                <a:solidFill>
                  <a:schemeClr val="accent1">
                    <a:lumMod val="75000"/>
                  </a:schemeClr>
                </a:solidFill>
              </a:rPr>
              <a:t>públicas, entre otras: </a:t>
            </a:r>
          </a:p>
          <a:p>
            <a:pPr lvl="0" defTabSz="447675" eaLnBrk="0" fontAlgn="base" hangingPunct="0">
              <a:spcAft>
                <a:spcPct val="0"/>
              </a:spcAft>
              <a:defRPr/>
            </a:pPr>
            <a:r>
              <a:rPr lang="es-CO" sz="17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s-CO" sz="1700" dirty="0" smtClean="0">
                <a:solidFill>
                  <a:schemeClr val="accent1">
                    <a:lumMod val="75000"/>
                  </a:schemeClr>
                </a:solidFill>
              </a:rPr>
              <a:t>DTN </a:t>
            </a:r>
          </a:p>
          <a:p>
            <a:pPr lvl="0" defTabSz="447675" eaLnBrk="0" fontAlgn="base" hangingPunct="0">
              <a:spcAft>
                <a:spcPct val="0"/>
              </a:spcAft>
              <a:defRPr/>
            </a:pPr>
            <a:r>
              <a:rPr lang="es-CO" sz="17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s-CO" sz="1700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Mineducación</a:t>
            </a:r>
            <a:endParaRPr lang="es-CO" sz="17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defTabSz="447675" eaLnBrk="0" fontAlgn="base" hangingPunct="0">
              <a:spcAft>
                <a:spcPct val="0"/>
              </a:spcAft>
              <a:defRPr/>
            </a:pPr>
            <a:r>
              <a:rPr lang="es-CO" sz="17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s-CO" sz="1700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Mininterior</a:t>
            </a:r>
            <a:endParaRPr lang="es-CO" sz="17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defTabSz="447675" eaLnBrk="0" fontAlgn="base" hangingPunct="0">
              <a:spcAft>
                <a:spcPct val="0"/>
              </a:spcAft>
              <a:defRPr/>
            </a:pPr>
            <a:r>
              <a:rPr lang="es-CO" sz="17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s-CO" sz="17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Dian</a:t>
            </a:r>
            <a:endParaRPr lang="es-CO" sz="16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81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DEAC4DAC611FB46BCF4093A2D71012E" ma:contentTypeVersion="13" ma:contentTypeDescription="Crear nuevo documento." ma:contentTypeScope="" ma:versionID="8dfe690b3b7fccab417e6a555c39f9c7">
  <xsd:schema xmlns:xsd="http://www.w3.org/2001/XMLSchema" xmlns:xs="http://www.w3.org/2001/XMLSchema" xmlns:p="http://schemas.microsoft.com/office/2006/metadata/properties" xmlns:ns3="52665b5b-cea9-4a26-9840-009a21711b4f" xmlns:ns4="87fb1274-0443-4aa3-b3ab-d44b71a15059" targetNamespace="http://schemas.microsoft.com/office/2006/metadata/properties" ma:root="true" ma:fieldsID="c597e6e96f518d580b0e8dcd4365300e" ns3:_="" ns4:_="">
    <xsd:import namespace="52665b5b-cea9-4a26-9840-009a21711b4f"/>
    <xsd:import namespace="87fb1274-0443-4aa3-b3ab-d44b71a1505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665b5b-cea9-4a26-9840-009a21711b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fb1274-0443-4aa3-b3ab-d44b71a15059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B6D9B8A-FBA1-470A-A40F-C3484A83007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FF18557-823B-4605-80F0-B9B0B8FDA2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665b5b-cea9-4a26-9840-009a21711b4f"/>
    <ds:schemaRef ds:uri="87fb1274-0443-4aa3-b3ab-d44b71a15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93AAB79-7B07-4B32-AEB8-E1D1F760FD2B}">
  <ds:schemaRefs>
    <ds:schemaRef ds:uri="http://purl.org/dc/elements/1.1/"/>
    <ds:schemaRef ds:uri="87fb1274-0443-4aa3-b3ab-d44b71a15059"/>
    <ds:schemaRef ds:uri="http://www.w3.org/XML/1998/namespace"/>
    <ds:schemaRef ds:uri="http://purl.org/dc/dcmitype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52665b5b-cea9-4a26-9840-009a21711b4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4825</TotalTime>
  <Words>716</Words>
  <Application>Microsoft Office PowerPoint</Application>
  <PresentationFormat>Presentación en pantalla (16:9)</PresentationFormat>
  <Paragraphs>135</Paragraphs>
  <Slides>15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4" baseType="lpstr">
      <vt:lpstr>ＭＳ Ｐゴシック</vt:lpstr>
      <vt:lpstr>Arial</vt:lpstr>
      <vt:lpstr>Arial Narrow</vt:lpstr>
      <vt:lpstr>Calibri</vt:lpstr>
      <vt:lpstr>MS Mincho</vt:lpstr>
      <vt:lpstr>Route 159 UltraLight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Ruta Consulta Ordenes de pago Traspaso pagaduría</vt:lpstr>
      <vt:lpstr>Presentación de PowerPoint</vt:lpstr>
      <vt:lpstr>DRxC saldos por imputar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GRACIAS  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Jose Orlando Parra Muñoz</cp:lastModifiedBy>
  <cp:revision>167</cp:revision>
  <dcterms:created xsi:type="dcterms:W3CDTF">2018-11-28T19:36:46Z</dcterms:created>
  <dcterms:modified xsi:type="dcterms:W3CDTF">2020-11-27T17:14:45Z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0x0101006DEAC4DAC611FB46BCF4093A2D71012E</vt:lpwstr>
  </property>
</Properties>
</file>